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77" r:id="rId2"/>
    <p:sldId id="310" r:id="rId3"/>
    <p:sldId id="312" r:id="rId4"/>
    <p:sldId id="313" r:id="rId5"/>
    <p:sldId id="314" r:id="rId6"/>
    <p:sldId id="315" r:id="rId7"/>
    <p:sldId id="316" r:id="rId8"/>
    <p:sldId id="317" r:id="rId9"/>
    <p:sldId id="318" r:id="rId10"/>
    <p:sldId id="319" r:id="rId11"/>
    <p:sldId id="320" r:id="rId12"/>
    <p:sldId id="321" r:id="rId13"/>
    <p:sldId id="322" r:id="rId14"/>
    <p:sldId id="323" r:id="rId15"/>
    <p:sldId id="326" r:id="rId16"/>
    <p:sldId id="327" r:id="rId17"/>
    <p:sldId id="258" r:id="rId18"/>
    <p:sldId id="293" r:id="rId19"/>
    <p:sldId id="294" r:id="rId20"/>
    <p:sldId id="295" r:id="rId21"/>
    <p:sldId id="328" r:id="rId22"/>
    <p:sldId id="278" r:id="rId23"/>
    <p:sldId id="279" r:id="rId24"/>
    <p:sldId id="280" r:id="rId25"/>
    <p:sldId id="281" r:id="rId26"/>
    <p:sldId id="282" r:id="rId27"/>
    <p:sldId id="283" r:id="rId28"/>
    <p:sldId id="284" r:id="rId29"/>
    <p:sldId id="286" r:id="rId30"/>
    <p:sldId id="287" r:id="rId31"/>
    <p:sldId id="288" r:id="rId32"/>
    <p:sldId id="289" r:id="rId33"/>
    <p:sldId id="290" r:id="rId34"/>
    <p:sldId id="291" r:id="rId35"/>
    <p:sldId id="292" r:id="rId36"/>
    <p:sldId id="298" r:id="rId37"/>
    <p:sldId id="296" r:id="rId38"/>
    <p:sldId id="297" r:id="rId39"/>
    <p:sldId id="301" r:id="rId40"/>
    <p:sldId id="299" r:id="rId41"/>
    <p:sldId id="302" r:id="rId42"/>
    <p:sldId id="303" r:id="rId43"/>
    <p:sldId id="304" r:id="rId44"/>
    <p:sldId id="305" r:id="rId45"/>
    <p:sldId id="306" r:id="rId46"/>
    <p:sldId id="309" r:id="rId47"/>
    <p:sldId id="308" r:id="rId48"/>
    <p:sldId id="307" r:id="rId49"/>
    <p:sldId id="329" r:id="rId50"/>
    <p:sldId id="330" r:id="rId5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image" Target="../media/image3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115825F1-91D7-41E2-BF08-7BF2F1F5CA42}" type="datetimeFigureOut">
              <a:rPr lang="ru-RU"/>
              <a:pPr>
                <a:defRPr/>
              </a:pPr>
              <a:t>10.12.2018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1F1D0D37-D35F-4D26-9CAA-01232CBEED03}"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noTextEdit="1"/>
          </p:cNvSpPr>
          <p:nvPr>
            <p:ph type="sldImg"/>
          </p:nvPr>
        </p:nvSpPr>
        <p:spPr bwMode="auto">
          <a:noFill/>
          <a:ln>
            <a:solidFill>
              <a:srgbClr val="000000"/>
            </a:solidFill>
            <a:miter lim="800000"/>
            <a:headEnd/>
            <a:tailEnd/>
          </a:ln>
        </p:spPr>
      </p:sp>
      <p:sp>
        <p:nvSpPr>
          <p:cNvPr id="37891" name="Rectangle 3"/>
          <p:cNvSpPr>
            <a:spLocks noChangeArrowheads="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4CADF20-FC37-4275-ABB8-E54D2813F5FA}"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DB12204B-4306-4208-9E60-6DB43AEBAB07}"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7F2CCEF-AC0C-4479-BD77-7E8299A09867}"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3424F6A-FCB0-4AAA-B53F-B3BA8841071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583B1565-4183-49FD-8228-05A3EE0A2B72}"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FB6A033-B71D-4704-AD5E-F126AE0E31AA}"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5EDE0321-9450-4B3C-B919-1DDD41D1B837}"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D89F4473-D150-4A0F-BF3A-D6A0B3DA6BE3}"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3884B28-0F26-48FD-A2E1-9124AF196DA5}"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47D04EC-5938-4252-959E-5AB308AA4998}"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3DCF4C7-388E-421D-8182-46BE6442073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42F6DA8F-BBCF-428C-AA0C-FB913D846CF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38.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2.wmf"/></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r>
              <a:rPr lang="ru-RU" sz="3600" b="1" dirty="0" smtClean="0">
                <a:solidFill>
                  <a:schemeClr val="accent2"/>
                </a:solidFill>
              </a:rPr>
              <a:t>МАТЕМАТИЧЕСКОЕ МОДЕЛИРОВАНИЕ ФИЗИЧЕСКИХ ПРОЦЕССОВ</a:t>
            </a:r>
            <a:endParaRPr lang="ru-RU" sz="3600" b="1" dirty="0" smtClean="0">
              <a:solidFill>
                <a:schemeClr val="accent2"/>
              </a:solidFill>
            </a:endParaRPr>
          </a:p>
        </p:txBody>
      </p:sp>
      <p:sp>
        <p:nvSpPr>
          <p:cNvPr id="3075" name="Rectangle 3"/>
          <p:cNvSpPr>
            <a:spLocks noGrp="1" noChangeArrowheads="1"/>
          </p:cNvSpPr>
          <p:nvPr>
            <p:ph type="subTitle" idx="1"/>
          </p:nvPr>
        </p:nvSpPr>
        <p:spPr>
          <a:xfrm>
            <a:off x="2268538" y="4581525"/>
            <a:ext cx="6400800" cy="1752600"/>
          </a:xfrm>
        </p:spPr>
        <p:txBody>
          <a:bodyPr/>
          <a:lstStyle/>
          <a:p>
            <a:pPr algn="r">
              <a:lnSpc>
                <a:spcPct val="90000"/>
              </a:lnSpc>
            </a:pPr>
            <a:r>
              <a:rPr lang="ru-RU" sz="2000" dirty="0" smtClean="0">
                <a:latin typeface="Times New Roman" pitchFamily="18" charset="0"/>
              </a:rPr>
              <a:t>к.т.н., доц. </a:t>
            </a:r>
            <a:r>
              <a:rPr lang="ru-RU" sz="2000" dirty="0" err="1" smtClean="0">
                <a:latin typeface="Times New Roman" pitchFamily="18" charset="0"/>
              </a:rPr>
              <a:t>Хромова</a:t>
            </a:r>
            <a:r>
              <a:rPr lang="ru-RU" sz="2000" dirty="0" smtClean="0">
                <a:latin typeface="Times New Roman" pitchFamily="18" charset="0"/>
              </a:rPr>
              <a:t> Ирина Владимировна</a:t>
            </a:r>
          </a:p>
          <a:p>
            <a:pPr algn="r">
              <a:lnSpc>
                <a:spcPct val="90000"/>
              </a:lnSpc>
            </a:pPr>
            <a:endParaRPr lang="ru-RU" sz="2000" dirty="0" smtClean="0">
              <a:latin typeface="Times New Roman" pitchFamily="18" charset="0"/>
            </a:endParaRPr>
          </a:p>
          <a:p>
            <a:pPr algn="r">
              <a:lnSpc>
                <a:spcPct val="90000"/>
              </a:lnSpc>
            </a:pPr>
            <a:r>
              <a:rPr lang="en-US" sz="2000" dirty="0" smtClean="0">
                <a:latin typeface="Times New Roman" pitchFamily="18" charset="0"/>
              </a:rPr>
              <a:t>V – </a:t>
            </a:r>
            <a:r>
              <a:rPr lang="ru-RU" sz="2000" dirty="0" smtClean="0">
                <a:latin typeface="Times New Roman" pitchFamily="18" charset="0"/>
              </a:rPr>
              <a:t>164</a:t>
            </a:r>
          </a:p>
          <a:p>
            <a:pPr algn="r">
              <a:lnSpc>
                <a:spcPct val="90000"/>
              </a:lnSpc>
            </a:pPr>
            <a:r>
              <a:rPr lang="ru-RU" sz="2000" dirty="0" smtClean="0">
                <a:latin typeface="Times New Roman" pitchFamily="18" charset="0"/>
              </a:rPr>
              <a:t>346-24-76</a:t>
            </a:r>
          </a:p>
        </p:txBody>
      </p:sp>
      <p:sp>
        <p:nvSpPr>
          <p:cNvPr id="3076" name="Text Box 4"/>
          <p:cNvSpPr txBox="1">
            <a:spLocks noChangeArrowheads="1"/>
          </p:cNvSpPr>
          <p:nvPr/>
        </p:nvSpPr>
        <p:spPr bwMode="auto">
          <a:xfrm>
            <a:off x="2339975" y="333375"/>
            <a:ext cx="4829175" cy="457200"/>
          </a:xfrm>
          <a:prstGeom prst="rect">
            <a:avLst/>
          </a:prstGeom>
          <a:noFill/>
          <a:ln w="9525">
            <a:noFill/>
            <a:miter lim="800000"/>
            <a:headEnd/>
            <a:tailEnd/>
          </a:ln>
        </p:spPr>
        <p:txBody>
          <a:bodyPr wrap="none">
            <a:spAutoFit/>
          </a:bodyPr>
          <a:lstStyle/>
          <a:p>
            <a:r>
              <a:rPr lang="ru-RU" sz="2400">
                <a:latin typeface="Times New Roman" pitchFamily="18" charset="0"/>
              </a:rPr>
              <a:t>Кафедра Технической теплофизики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68313" y="476250"/>
            <a:ext cx="8229600" cy="1143000"/>
          </a:xfrm>
        </p:spPr>
        <p:txBody>
          <a:bodyPr/>
          <a:lstStyle/>
          <a:p>
            <a:pPr eaLnBrk="1" hangingPunct="1"/>
            <a:r>
              <a:rPr lang="ru-RU" sz="2400" b="1" dirty="0" smtClean="0">
                <a:solidFill>
                  <a:schemeClr val="accent2"/>
                </a:solidFill>
              </a:rPr>
              <a:t>СОДЕРЖАНИЕ. ЧАСТЬ 1</a:t>
            </a:r>
          </a:p>
        </p:txBody>
      </p:sp>
      <p:sp>
        <p:nvSpPr>
          <p:cNvPr id="4099" name="Rectangle 3"/>
          <p:cNvSpPr>
            <a:spLocks noGrp="1" noChangeArrowheads="1"/>
          </p:cNvSpPr>
          <p:nvPr>
            <p:ph type="body" idx="1"/>
          </p:nvPr>
        </p:nvSpPr>
        <p:spPr>
          <a:xfrm>
            <a:off x="468313" y="1989138"/>
            <a:ext cx="8229600" cy="4525962"/>
          </a:xfrm>
        </p:spPr>
        <p:txBody>
          <a:bodyPr/>
          <a:lstStyle/>
          <a:p>
            <a:pPr marL="514350" indent="-514350" eaLnBrk="1" hangingPunct="1">
              <a:buFontTx/>
              <a:buAutoNum type="arabicPeriod"/>
            </a:pPr>
            <a:endParaRPr lang="ru-RU" sz="2400" dirty="0" smtClean="0"/>
          </a:p>
          <a:p>
            <a:pPr marL="609600" indent="-609600">
              <a:buFontTx/>
              <a:buAutoNum type="arabicPeriod"/>
            </a:pPr>
            <a:r>
              <a:rPr lang="ru-RU" sz="2400" dirty="0" smtClean="0">
                <a:latin typeface="Times New Roman" pitchFamily="18" charset="0"/>
              </a:rPr>
              <a:t>Уравнение состояния реальных газов</a:t>
            </a:r>
          </a:p>
          <a:p>
            <a:pPr marL="609600" indent="-609600">
              <a:buFontTx/>
              <a:buAutoNum type="arabicPeriod"/>
            </a:pPr>
            <a:r>
              <a:rPr lang="ru-RU" sz="2400" dirty="0" smtClean="0">
                <a:latin typeface="Times New Roman" pitchFamily="18" charset="0"/>
              </a:rPr>
              <a:t>Водяной пар. Парообразование при постоянном давлении</a:t>
            </a:r>
          </a:p>
          <a:p>
            <a:pPr marL="609600" indent="-609600">
              <a:buFontTx/>
              <a:buAutoNum type="arabicPeriod"/>
            </a:pPr>
            <a:r>
              <a:rPr lang="ru-RU" sz="2400" dirty="0" smtClean="0">
                <a:latin typeface="Times New Roman" pitchFamily="18" charset="0"/>
              </a:rPr>
              <a:t>Парогазовые смеси. Влажный воздух</a:t>
            </a:r>
          </a:p>
          <a:p>
            <a:pPr marL="609600" indent="-609600">
              <a:buFontTx/>
              <a:buAutoNum type="arabicPeriod"/>
            </a:pPr>
            <a:r>
              <a:rPr lang="ru-RU" sz="2400" dirty="0" smtClean="0">
                <a:latin typeface="Times New Roman" pitchFamily="18" charset="0"/>
              </a:rPr>
              <a:t>Цикл воздушной холодильной машины</a:t>
            </a:r>
          </a:p>
          <a:p>
            <a:pPr marL="609600" indent="-609600">
              <a:buFontTx/>
              <a:buAutoNum type="arabicPeriod"/>
            </a:pPr>
            <a:r>
              <a:rPr lang="ru-RU" sz="2400" dirty="0" smtClean="0">
                <a:latin typeface="Times New Roman" pitchFamily="18" charset="0"/>
              </a:rPr>
              <a:t>Цикл </a:t>
            </a:r>
            <a:r>
              <a:rPr lang="ru-RU" sz="2400" dirty="0" err="1" smtClean="0">
                <a:latin typeface="Times New Roman" pitchFamily="18" charset="0"/>
              </a:rPr>
              <a:t>парокомпрессорной</a:t>
            </a:r>
            <a:r>
              <a:rPr lang="ru-RU" sz="2400" dirty="0" smtClean="0">
                <a:latin typeface="Times New Roman" pitchFamily="18" charset="0"/>
              </a:rPr>
              <a:t> холодильной машины</a:t>
            </a:r>
            <a:endParaRPr lang="ru-RU" sz="2400" dirty="0">
              <a:latin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Рис 21"/>
          <p:cNvPicPr>
            <a:picLocks noChangeAspect="1" noChangeArrowheads="1"/>
          </p:cNvPicPr>
          <p:nvPr>
            <p:ph idx="1"/>
          </p:nvPr>
        </p:nvPicPr>
        <p:blipFill>
          <a:blip r:embed="rId2" cstate="print"/>
          <a:srcRect/>
          <a:stretch>
            <a:fillRect/>
          </a:stretch>
        </p:blipFill>
        <p:spPr>
          <a:xfrm>
            <a:off x="611188" y="1484313"/>
            <a:ext cx="8158162" cy="3163887"/>
          </a:xfrm>
          <a:noFill/>
          <a:ln/>
        </p:spPr>
      </p:pic>
      <p:pic>
        <p:nvPicPr>
          <p:cNvPr id="4103" name="Picture 7"/>
          <p:cNvPicPr>
            <a:picLocks noChangeAspect="1" noChangeArrowheads="1"/>
          </p:cNvPicPr>
          <p:nvPr/>
        </p:nvPicPr>
        <p:blipFill>
          <a:blip r:embed="rId3" cstate="print"/>
          <a:srcRect/>
          <a:stretch>
            <a:fillRect/>
          </a:stretch>
        </p:blipFill>
        <p:spPr bwMode="auto">
          <a:xfrm>
            <a:off x="3132138" y="4652963"/>
            <a:ext cx="2520950" cy="912812"/>
          </a:xfrm>
          <a:prstGeom prst="rect">
            <a:avLst/>
          </a:prstGeom>
          <a:noFill/>
        </p:spPr>
      </p:pic>
      <p:sp>
        <p:nvSpPr>
          <p:cNvPr id="4104" name="Rectangle 2"/>
          <p:cNvSpPr>
            <a:spLocks noChangeArrowheads="1"/>
          </p:cNvSpPr>
          <p:nvPr/>
        </p:nvSpPr>
        <p:spPr bwMode="auto">
          <a:xfrm>
            <a:off x="395288" y="188913"/>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latin typeface="+mj-lt"/>
              </a:rPr>
              <a:t>УРАВНЕНИЕ СОСТОЯНИЯ РЕАЛЬНЫХ </a:t>
            </a:r>
            <a:r>
              <a:rPr lang="ru-RU" sz="2000" b="1" dirty="0">
                <a:solidFill>
                  <a:schemeClr val="accent2"/>
                </a:solidFill>
                <a:latin typeface="+mj-lt"/>
              </a:rPr>
              <a:t>ГАЗОВ И ПАРОВ</a:t>
            </a:r>
          </a:p>
        </p:txBody>
      </p:sp>
      <p:pic>
        <p:nvPicPr>
          <p:cNvPr id="4105" name="Picture 9"/>
          <p:cNvPicPr>
            <a:picLocks noChangeAspect="1" noChangeArrowheads="1"/>
          </p:cNvPicPr>
          <p:nvPr/>
        </p:nvPicPr>
        <p:blipFill>
          <a:blip r:embed="rId4" cstate="print"/>
          <a:srcRect/>
          <a:stretch>
            <a:fillRect/>
          </a:stretch>
        </p:blipFill>
        <p:spPr bwMode="auto">
          <a:xfrm>
            <a:off x="1042988" y="5721350"/>
            <a:ext cx="7777162" cy="696913"/>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Рис 22"/>
          <p:cNvPicPr>
            <a:picLocks noChangeAspect="1" noChangeArrowheads="1"/>
          </p:cNvPicPr>
          <p:nvPr/>
        </p:nvPicPr>
        <p:blipFill>
          <a:blip r:embed="rId2" cstate="print"/>
          <a:srcRect/>
          <a:stretch>
            <a:fillRect/>
          </a:stretch>
        </p:blipFill>
        <p:spPr bwMode="auto">
          <a:xfrm>
            <a:off x="250825" y="1196975"/>
            <a:ext cx="8575675" cy="3479800"/>
          </a:xfrm>
          <a:prstGeom prst="rect">
            <a:avLst/>
          </a:prstGeom>
          <a:noFill/>
        </p:spPr>
      </p:pic>
      <p:sp>
        <p:nvSpPr>
          <p:cNvPr id="6149" name="Rectangle 2"/>
          <p:cNvSpPr>
            <a:spLocks noChangeArrowheads="1"/>
          </p:cNvSpPr>
          <p:nvPr/>
        </p:nvSpPr>
        <p:spPr bwMode="auto">
          <a:xfrm>
            <a:off x="323850" y="115888"/>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latin typeface="+mj-lt"/>
              </a:rPr>
              <a:t>ВОДЯНОЙ </a:t>
            </a:r>
            <a:r>
              <a:rPr lang="ru-RU" sz="2000" b="1" dirty="0">
                <a:solidFill>
                  <a:schemeClr val="accent2"/>
                </a:solidFill>
                <a:latin typeface="+mj-lt"/>
              </a:rPr>
              <a:t>ПАР</a:t>
            </a:r>
          </a:p>
        </p:txBody>
      </p:sp>
      <p:pic>
        <p:nvPicPr>
          <p:cNvPr id="6150" name="Picture 6"/>
          <p:cNvPicPr>
            <a:picLocks noChangeAspect="1" noChangeArrowheads="1"/>
          </p:cNvPicPr>
          <p:nvPr/>
        </p:nvPicPr>
        <p:blipFill>
          <a:blip r:embed="rId3" cstate="print"/>
          <a:srcRect/>
          <a:stretch>
            <a:fillRect/>
          </a:stretch>
        </p:blipFill>
        <p:spPr bwMode="auto">
          <a:xfrm>
            <a:off x="0" y="5013325"/>
            <a:ext cx="8893175" cy="167005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p:txBody>
          <a:bodyPr/>
          <a:lstStyle/>
          <a:p>
            <a:r>
              <a:rPr lang="ru-RU" sz="2000" b="1" dirty="0" smtClean="0">
                <a:solidFill>
                  <a:schemeClr val="accent2"/>
                </a:solidFill>
              </a:rPr>
              <a:t>ВОДЯНОЙ </a:t>
            </a:r>
            <a:r>
              <a:rPr lang="ru-RU" sz="2000" b="1" dirty="0">
                <a:solidFill>
                  <a:schemeClr val="accent2"/>
                </a:solidFill>
              </a:rPr>
              <a:t>ПАР</a:t>
            </a:r>
          </a:p>
        </p:txBody>
      </p:sp>
      <p:pic>
        <p:nvPicPr>
          <p:cNvPr id="39939" name="Picture 3" descr="image011"/>
          <p:cNvPicPr>
            <a:picLocks noChangeAspect="1" noChangeArrowheads="1"/>
          </p:cNvPicPr>
          <p:nvPr/>
        </p:nvPicPr>
        <p:blipFill>
          <a:blip r:embed="rId2" cstate="print"/>
          <a:srcRect/>
          <a:stretch>
            <a:fillRect/>
          </a:stretch>
        </p:blipFill>
        <p:spPr bwMode="auto">
          <a:xfrm>
            <a:off x="1475656" y="1340768"/>
            <a:ext cx="6121400" cy="4637087"/>
          </a:xfrm>
          <a:prstGeom prst="rect">
            <a:avLst/>
          </a:prstGeom>
          <a:noFill/>
        </p:spPr>
      </p:pic>
      <p:sp>
        <p:nvSpPr>
          <p:cNvPr id="39940" name="Text Box 4"/>
          <p:cNvSpPr txBox="1">
            <a:spLocks noChangeArrowheads="1"/>
          </p:cNvSpPr>
          <p:nvPr/>
        </p:nvSpPr>
        <p:spPr bwMode="auto">
          <a:xfrm>
            <a:off x="3924300" y="6092825"/>
            <a:ext cx="1524000" cy="457200"/>
          </a:xfrm>
          <a:prstGeom prst="rect">
            <a:avLst/>
          </a:prstGeom>
          <a:noFill/>
          <a:ln w="9525">
            <a:noFill/>
            <a:miter lim="800000"/>
            <a:headEnd/>
            <a:tailEnd/>
          </a:ln>
          <a:effectLst/>
        </p:spPr>
        <p:txBody>
          <a:bodyPr wrap="none">
            <a:spAutoFit/>
          </a:bodyPr>
          <a:lstStyle/>
          <a:p>
            <a:r>
              <a:rPr lang="en-US" sz="2400">
                <a:latin typeface="Times New Roman" pitchFamily="18" charset="0"/>
              </a:rPr>
              <a:t>H = f(p</a:t>
            </a:r>
            <a:r>
              <a:rPr lang="ru-RU" sz="2400">
                <a:latin typeface="Times New Roman" pitchFamily="18" charset="0"/>
              </a:rPr>
              <a:t>,</a:t>
            </a:r>
            <a:r>
              <a:rPr lang="en-US" sz="2400">
                <a:latin typeface="Times New Roman" pitchFamily="18" charset="0"/>
              </a:rPr>
              <a:t> T)</a:t>
            </a:r>
            <a:endParaRPr lang="ru-RU" sz="2400">
              <a:latin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468313" y="476250"/>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latin typeface="+mj-lt"/>
              </a:rPr>
              <a:t>ВОДЯНОЙ </a:t>
            </a:r>
            <a:r>
              <a:rPr lang="ru-RU" sz="2000" b="1" dirty="0">
                <a:solidFill>
                  <a:schemeClr val="accent2"/>
                </a:solidFill>
                <a:latin typeface="+mj-lt"/>
              </a:rPr>
              <a:t>ПАР</a:t>
            </a:r>
          </a:p>
        </p:txBody>
      </p:sp>
      <p:sp>
        <p:nvSpPr>
          <p:cNvPr id="29701" name="Text Box 5"/>
          <p:cNvSpPr txBox="1">
            <a:spLocks noChangeArrowheads="1"/>
          </p:cNvSpPr>
          <p:nvPr/>
        </p:nvSpPr>
        <p:spPr bwMode="auto">
          <a:xfrm>
            <a:off x="611188" y="1989138"/>
            <a:ext cx="3208337" cy="457200"/>
          </a:xfrm>
          <a:prstGeom prst="rect">
            <a:avLst/>
          </a:prstGeom>
          <a:noFill/>
          <a:ln w="9525">
            <a:noFill/>
            <a:miter lim="800000"/>
            <a:headEnd/>
            <a:tailEnd/>
          </a:ln>
          <a:effectLst/>
        </p:spPr>
        <p:txBody>
          <a:bodyPr wrap="none">
            <a:spAutoFit/>
          </a:bodyPr>
          <a:lstStyle/>
          <a:p>
            <a:r>
              <a:rPr lang="ru-RU" sz="2400">
                <a:latin typeface="Times New Roman" pitchFamily="18" charset="0"/>
              </a:rPr>
              <a:t>Принятые обозначения</a:t>
            </a:r>
          </a:p>
        </p:txBody>
      </p:sp>
      <p:pic>
        <p:nvPicPr>
          <p:cNvPr id="29702" name="Picture 6"/>
          <p:cNvPicPr>
            <a:picLocks noChangeAspect="1" noChangeArrowheads="1"/>
          </p:cNvPicPr>
          <p:nvPr/>
        </p:nvPicPr>
        <p:blipFill>
          <a:blip r:embed="rId2" cstate="print"/>
          <a:srcRect/>
          <a:stretch>
            <a:fillRect/>
          </a:stretch>
        </p:blipFill>
        <p:spPr bwMode="auto">
          <a:xfrm>
            <a:off x="539552" y="2780928"/>
            <a:ext cx="8099499" cy="195633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468313" y="476250"/>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latin typeface="+mj-lt"/>
              </a:rPr>
              <a:t>ВОДЯНОЙ </a:t>
            </a:r>
            <a:r>
              <a:rPr lang="ru-RU" sz="2000" b="1" dirty="0">
                <a:solidFill>
                  <a:schemeClr val="accent2"/>
                </a:solidFill>
                <a:latin typeface="+mj-lt"/>
              </a:rPr>
              <a:t>ПАР. </a:t>
            </a:r>
            <a:endParaRPr lang="ru-RU" sz="2000" b="1" dirty="0" smtClean="0">
              <a:solidFill>
                <a:schemeClr val="accent2"/>
              </a:solidFill>
              <a:latin typeface="+mj-lt"/>
            </a:endParaRPr>
          </a:p>
          <a:p>
            <a:pPr algn="ctr"/>
            <a:r>
              <a:rPr lang="ru-RU" sz="2000" b="1" dirty="0" smtClean="0">
                <a:solidFill>
                  <a:schemeClr val="accent2"/>
                </a:solidFill>
                <a:latin typeface="+mj-lt"/>
              </a:rPr>
              <a:t>ПАРООБРАЗОВАНИЕ </a:t>
            </a:r>
            <a:r>
              <a:rPr lang="ru-RU" sz="2000" b="1" dirty="0">
                <a:solidFill>
                  <a:schemeClr val="accent2"/>
                </a:solidFill>
                <a:latin typeface="+mj-lt"/>
              </a:rPr>
              <a:t>ПРИ ПОСТОЯННОМ ДАВЛЕНИИ</a:t>
            </a:r>
          </a:p>
        </p:txBody>
      </p:sp>
      <p:pic>
        <p:nvPicPr>
          <p:cNvPr id="27651" name="Picture 3"/>
          <p:cNvPicPr>
            <a:picLocks noChangeAspect="1" noChangeArrowheads="1"/>
          </p:cNvPicPr>
          <p:nvPr/>
        </p:nvPicPr>
        <p:blipFill>
          <a:blip r:embed="rId2" cstate="print"/>
          <a:srcRect/>
          <a:stretch>
            <a:fillRect/>
          </a:stretch>
        </p:blipFill>
        <p:spPr bwMode="auto">
          <a:xfrm>
            <a:off x="684213" y="2781300"/>
            <a:ext cx="3167062" cy="1228725"/>
          </a:xfrm>
          <a:prstGeom prst="rect">
            <a:avLst/>
          </a:prstGeom>
          <a:noFill/>
        </p:spPr>
      </p:pic>
      <p:pic>
        <p:nvPicPr>
          <p:cNvPr id="27652" name="Picture 4"/>
          <p:cNvPicPr>
            <a:picLocks noChangeAspect="1" noChangeArrowheads="1"/>
          </p:cNvPicPr>
          <p:nvPr/>
        </p:nvPicPr>
        <p:blipFill>
          <a:blip r:embed="rId3" cstate="print"/>
          <a:srcRect/>
          <a:stretch>
            <a:fillRect/>
          </a:stretch>
        </p:blipFill>
        <p:spPr bwMode="auto">
          <a:xfrm>
            <a:off x="468313" y="4292600"/>
            <a:ext cx="8135937" cy="1614488"/>
          </a:xfrm>
          <a:prstGeom prst="rect">
            <a:avLst/>
          </a:prstGeom>
          <a:noFill/>
        </p:spPr>
      </p:pic>
      <p:sp>
        <p:nvSpPr>
          <p:cNvPr id="27653" name="Text Box 5"/>
          <p:cNvSpPr txBox="1">
            <a:spLocks noChangeArrowheads="1"/>
          </p:cNvSpPr>
          <p:nvPr/>
        </p:nvSpPr>
        <p:spPr bwMode="auto">
          <a:xfrm>
            <a:off x="684213" y="1989138"/>
            <a:ext cx="3987800" cy="457200"/>
          </a:xfrm>
          <a:prstGeom prst="rect">
            <a:avLst/>
          </a:prstGeom>
          <a:noFill/>
          <a:ln w="9525">
            <a:noFill/>
            <a:miter lim="800000"/>
            <a:headEnd/>
            <a:tailEnd/>
          </a:ln>
          <a:effectLst/>
        </p:spPr>
        <p:txBody>
          <a:bodyPr wrap="none">
            <a:spAutoFit/>
          </a:bodyPr>
          <a:lstStyle/>
          <a:p>
            <a:r>
              <a:rPr lang="ru-RU" sz="2400">
                <a:latin typeface="Times New Roman" pitchFamily="18" charset="0"/>
              </a:rPr>
              <a:t>1. Процесс нагрева жидкости</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468313" y="476250"/>
            <a:ext cx="8229600" cy="1143000"/>
          </a:xfrm>
          <a:prstGeom prst="rect">
            <a:avLst/>
          </a:prstGeom>
          <a:noFill/>
          <a:ln w="9525">
            <a:noFill/>
            <a:miter lim="800000"/>
            <a:headEnd/>
            <a:tailEnd/>
          </a:ln>
        </p:spPr>
        <p:txBody>
          <a:bodyPr anchor="ctr"/>
          <a:lstStyle/>
          <a:p>
            <a:pPr algn="ctr"/>
            <a:r>
              <a:rPr lang="ru-RU" sz="2000" b="1" dirty="0">
                <a:solidFill>
                  <a:schemeClr val="accent2"/>
                </a:solidFill>
              </a:rPr>
              <a:t>ВОДЯНОЙ ПАР. </a:t>
            </a:r>
          </a:p>
          <a:p>
            <a:pPr algn="ctr"/>
            <a:r>
              <a:rPr lang="ru-RU" sz="2000" b="1" dirty="0">
                <a:solidFill>
                  <a:schemeClr val="accent2"/>
                </a:solidFill>
              </a:rPr>
              <a:t>ПАРООБРАЗОВАНИЕ ПРИ ПОСТОЯННОМ ДАВЛЕНИИ</a:t>
            </a:r>
            <a:endParaRPr lang="ru-RU" sz="2000" b="1" dirty="0">
              <a:solidFill>
                <a:schemeClr val="accent2"/>
              </a:solidFill>
            </a:endParaRPr>
          </a:p>
        </p:txBody>
      </p:sp>
      <p:pic>
        <p:nvPicPr>
          <p:cNvPr id="14348" name="Picture 12"/>
          <p:cNvPicPr>
            <a:picLocks noChangeAspect="1" noChangeArrowheads="1"/>
          </p:cNvPicPr>
          <p:nvPr/>
        </p:nvPicPr>
        <p:blipFill>
          <a:blip r:embed="rId2" cstate="print"/>
          <a:srcRect/>
          <a:stretch>
            <a:fillRect/>
          </a:stretch>
        </p:blipFill>
        <p:spPr bwMode="auto">
          <a:xfrm>
            <a:off x="684213" y="2349500"/>
            <a:ext cx="2736850" cy="790575"/>
          </a:xfrm>
          <a:prstGeom prst="rect">
            <a:avLst/>
          </a:prstGeom>
          <a:noFill/>
        </p:spPr>
      </p:pic>
      <p:pic>
        <p:nvPicPr>
          <p:cNvPr id="14349" name="Picture 13"/>
          <p:cNvPicPr>
            <a:picLocks noChangeAspect="1" noChangeArrowheads="1"/>
          </p:cNvPicPr>
          <p:nvPr/>
        </p:nvPicPr>
        <p:blipFill>
          <a:blip r:embed="rId3" cstate="print"/>
          <a:srcRect/>
          <a:stretch>
            <a:fillRect/>
          </a:stretch>
        </p:blipFill>
        <p:spPr bwMode="auto">
          <a:xfrm>
            <a:off x="4427538" y="2205038"/>
            <a:ext cx="1800225" cy="992187"/>
          </a:xfrm>
          <a:prstGeom prst="rect">
            <a:avLst/>
          </a:prstGeom>
          <a:noFill/>
        </p:spPr>
      </p:pic>
      <p:pic>
        <p:nvPicPr>
          <p:cNvPr id="14350" name="Picture 14"/>
          <p:cNvPicPr>
            <a:picLocks noChangeAspect="1" noChangeArrowheads="1"/>
          </p:cNvPicPr>
          <p:nvPr/>
        </p:nvPicPr>
        <p:blipFill>
          <a:blip r:embed="rId4" cstate="print"/>
          <a:srcRect/>
          <a:stretch>
            <a:fillRect/>
          </a:stretch>
        </p:blipFill>
        <p:spPr bwMode="auto">
          <a:xfrm>
            <a:off x="755650" y="4221163"/>
            <a:ext cx="3240088" cy="976312"/>
          </a:xfrm>
          <a:prstGeom prst="rect">
            <a:avLst/>
          </a:prstGeom>
          <a:noFill/>
        </p:spPr>
      </p:pic>
      <p:pic>
        <p:nvPicPr>
          <p:cNvPr id="14351" name="Picture 15"/>
          <p:cNvPicPr>
            <a:picLocks noChangeAspect="1" noChangeArrowheads="1"/>
          </p:cNvPicPr>
          <p:nvPr/>
        </p:nvPicPr>
        <p:blipFill>
          <a:blip r:embed="rId5" cstate="print"/>
          <a:srcRect/>
          <a:stretch>
            <a:fillRect/>
          </a:stretch>
        </p:blipFill>
        <p:spPr bwMode="auto">
          <a:xfrm>
            <a:off x="827088" y="5300663"/>
            <a:ext cx="6480175" cy="1279525"/>
          </a:xfrm>
          <a:prstGeom prst="rect">
            <a:avLst/>
          </a:prstGeom>
          <a:noFill/>
        </p:spPr>
      </p:pic>
      <p:sp>
        <p:nvSpPr>
          <p:cNvPr id="14352" name="Text Box 16"/>
          <p:cNvSpPr txBox="1">
            <a:spLocks noChangeArrowheads="1"/>
          </p:cNvSpPr>
          <p:nvPr/>
        </p:nvSpPr>
        <p:spPr bwMode="auto">
          <a:xfrm>
            <a:off x="819150" y="1789113"/>
            <a:ext cx="3876675" cy="457200"/>
          </a:xfrm>
          <a:prstGeom prst="rect">
            <a:avLst/>
          </a:prstGeom>
          <a:noFill/>
          <a:ln w="9525">
            <a:noFill/>
            <a:miter lim="800000"/>
            <a:headEnd/>
            <a:tailEnd/>
          </a:ln>
          <a:effectLst/>
        </p:spPr>
        <p:txBody>
          <a:bodyPr wrap="none">
            <a:spAutoFit/>
          </a:bodyPr>
          <a:lstStyle/>
          <a:p>
            <a:r>
              <a:rPr lang="ru-RU" sz="2400">
                <a:latin typeface="Times New Roman" pitchFamily="18" charset="0"/>
              </a:rPr>
              <a:t>2. Процесс парообразования</a:t>
            </a:r>
          </a:p>
        </p:txBody>
      </p:sp>
      <p:sp>
        <p:nvSpPr>
          <p:cNvPr id="14353" name="Text Box 17"/>
          <p:cNvSpPr txBox="1">
            <a:spLocks noChangeArrowheads="1"/>
          </p:cNvSpPr>
          <p:nvPr/>
        </p:nvSpPr>
        <p:spPr bwMode="auto">
          <a:xfrm>
            <a:off x="808038" y="3549650"/>
            <a:ext cx="4545012" cy="457200"/>
          </a:xfrm>
          <a:prstGeom prst="rect">
            <a:avLst/>
          </a:prstGeom>
          <a:noFill/>
          <a:ln w="9525">
            <a:noFill/>
            <a:miter lim="800000"/>
            <a:headEnd/>
            <a:tailEnd/>
          </a:ln>
          <a:effectLst/>
        </p:spPr>
        <p:txBody>
          <a:bodyPr wrap="none">
            <a:spAutoFit/>
          </a:bodyPr>
          <a:lstStyle/>
          <a:p>
            <a:r>
              <a:rPr lang="ru-RU" sz="2400">
                <a:latin typeface="Times New Roman" pitchFamily="18" charset="0"/>
              </a:rPr>
              <a:t>3. Процесс перегрева сухого пара</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latin typeface="+mj-lt"/>
              </a:rPr>
              <a:t>ПАРОГАЗОВЫЕ СМЕСИ. </a:t>
            </a:r>
            <a:r>
              <a:rPr lang="ru-RU" sz="2000" b="1" dirty="0">
                <a:solidFill>
                  <a:schemeClr val="accent2"/>
                </a:solidFill>
                <a:latin typeface="+mj-lt"/>
              </a:rPr>
              <a:t>ВЛАЖНЫЙ ВОЗДУХ</a:t>
            </a:r>
          </a:p>
        </p:txBody>
      </p:sp>
      <p:pic>
        <p:nvPicPr>
          <p:cNvPr id="15366" name="Picture 6"/>
          <p:cNvPicPr>
            <a:picLocks noChangeAspect="1" noChangeArrowheads="1"/>
          </p:cNvPicPr>
          <p:nvPr/>
        </p:nvPicPr>
        <p:blipFill>
          <a:blip r:embed="rId2" cstate="print"/>
          <a:srcRect/>
          <a:stretch>
            <a:fillRect/>
          </a:stretch>
        </p:blipFill>
        <p:spPr bwMode="auto">
          <a:xfrm>
            <a:off x="1908175" y="2636838"/>
            <a:ext cx="5283200" cy="693737"/>
          </a:xfrm>
          <a:prstGeom prst="rect">
            <a:avLst/>
          </a:prstGeom>
          <a:noFill/>
        </p:spPr>
      </p:pic>
      <p:sp>
        <p:nvSpPr>
          <p:cNvPr id="15368" name="Text Box 8"/>
          <p:cNvSpPr txBox="1">
            <a:spLocks noChangeArrowheads="1"/>
          </p:cNvSpPr>
          <p:nvPr/>
        </p:nvSpPr>
        <p:spPr bwMode="auto">
          <a:xfrm>
            <a:off x="468313" y="1557338"/>
            <a:ext cx="2403475" cy="457200"/>
          </a:xfrm>
          <a:prstGeom prst="rect">
            <a:avLst/>
          </a:prstGeom>
          <a:noFill/>
          <a:ln w="9525">
            <a:noFill/>
            <a:miter lim="800000"/>
            <a:headEnd/>
            <a:tailEnd/>
          </a:ln>
          <a:effectLst/>
        </p:spPr>
        <p:txBody>
          <a:bodyPr wrap="none">
            <a:spAutoFit/>
          </a:bodyPr>
          <a:lstStyle/>
          <a:p>
            <a:r>
              <a:rPr lang="ru-RU" sz="2400" b="1">
                <a:latin typeface="Times New Roman" pitchFamily="18" charset="0"/>
              </a:rPr>
              <a:t>Закон Дальтона</a:t>
            </a:r>
          </a:p>
        </p:txBody>
      </p:sp>
      <p:grpSp>
        <p:nvGrpSpPr>
          <p:cNvPr id="2" name="Group 11"/>
          <p:cNvGrpSpPr>
            <a:grpSpLocks/>
          </p:cNvGrpSpPr>
          <p:nvPr/>
        </p:nvGrpSpPr>
        <p:grpSpPr bwMode="auto">
          <a:xfrm>
            <a:off x="755650" y="4149725"/>
            <a:ext cx="4591050" cy="998538"/>
            <a:chOff x="476" y="2614"/>
            <a:chExt cx="2892" cy="629"/>
          </a:xfrm>
        </p:grpSpPr>
        <p:pic>
          <p:nvPicPr>
            <p:cNvPr id="15369" name="Picture 9"/>
            <p:cNvPicPr>
              <a:picLocks noChangeAspect="1" noChangeArrowheads="1"/>
            </p:cNvPicPr>
            <p:nvPr/>
          </p:nvPicPr>
          <p:blipFill>
            <a:blip r:embed="rId3" cstate="print"/>
            <a:srcRect/>
            <a:stretch>
              <a:fillRect/>
            </a:stretch>
          </p:blipFill>
          <p:spPr bwMode="auto">
            <a:xfrm>
              <a:off x="476" y="2614"/>
              <a:ext cx="2706" cy="234"/>
            </a:xfrm>
            <a:prstGeom prst="rect">
              <a:avLst/>
            </a:prstGeom>
            <a:noFill/>
          </p:spPr>
        </p:pic>
        <p:pic>
          <p:nvPicPr>
            <p:cNvPr id="15370" name="Picture 10"/>
            <p:cNvPicPr>
              <a:picLocks noChangeAspect="1" noChangeArrowheads="1"/>
            </p:cNvPicPr>
            <p:nvPr/>
          </p:nvPicPr>
          <p:blipFill>
            <a:blip r:embed="rId4" cstate="print"/>
            <a:srcRect/>
            <a:stretch>
              <a:fillRect/>
            </a:stretch>
          </p:blipFill>
          <p:spPr bwMode="auto">
            <a:xfrm>
              <a:off x="476" y="2931"/>
              <a:ext cx="2892" cy="312"/>
            </a:xfrm>
            <a:prstGeom prst="rect">
              <a:avLst/>
            </a:prstGeom>
            <a:noFill/>
          </p:spPr>
        </p:pic>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468313" y="188913"/>
            <a:ext cx="8229600" cy="1143000"/>
          </a:xfrm>
          <a:prstGeom prst="rect">
            <a:avLst/>
          </a:prstGeom>
          <a:noFill/>
          <a:ln w="9525">
            <a:noFill/>
            <a:miter lim="800000"/>
            <a:headEnd/>
            <a:tailEnd/>
          </a:ln>
        </p:spPr>
        <p:txBody>
          <a:bodyPr anchor="ctr"/>
          <a:lstStyle/>
          <a:p>
            <a:pPr algn="ctr"/>
            <a:r>
              <a:rPr lang="ru-RU" sz="2000" b="1" dirty="0">
                <a:solidFill>
                  <a:schemeClr val="accent2"/>
                </a:solidFill>
              </a:rPr>
              <a:t>ПАРОГАЗОВЫЕ СМЕСИ. ВЛАЖНЫЙ ВОЗДУХ</a:t>
            </a:r>
            <a:endParaRPr lang="ru-RU" sz="2000" b="1" dirty="0">
              <a:solidFill>
                <a:schemeClr val="accent2"/>
              </a:solidFill>
            </a:endParaRPr>
          </a:p>
        </p:txBody>
      </p:sp>
      <p:grpSp>
        <p:nvGrpSpPr>
          <p:cNvPr id="2" name="Group 12"/>
          <p:cNvGrpSpPr>
            <a:grpSpLocks/>
          </p:cNvGrpSpPr>
          <p:nvPr/>
        </p:nvGrpSpPr>
        <p:grpSpPr bwMode="auto">
          <a:xfrm>
            <a:off x="539750" y="2276475"/>
            <a:ext cx="6119813" cy="3498850"/>
            <a:chOff x="431" y="1616"/>
            <a:chExt cx="3855" cy="2204"/>
          </a:xfrm>
        </p:grpSpPr>
        <p:sp>
          <p:nvSpPr>
            <p:cNvPr id="16390" name="Text Box 6"/>
            <p:cNvSpPr txBox="1">
              <a:spLocks noChangeArrowheads="1"/>
            </p:cNvSpPr>
            <p:nvPr/>
          </p:nvSpPr>
          <p:spPr bwMode="auto">
            <a:xfrm>
              <a:off x="431" y="1616"/>
              <a:ext cx="2032" cy="231"/>
            </a:xfrm>
            <a:prstGeom prst="rect">
              <a:avLst/>
            </a:prstGeom>
            <a:noFill/>
            <a:ln w="9525">
              <a:noFill/>
              <a:miter lim="800000"/>
              <a:headEnd/>
              <a:tailEnd/>
            </a:ln>
            <a:effectLst/>
          </p:spPr>
          <p:txBody>
            <a:bodyPr>
              <a:spAutoFit/>
            </a:bodyPr>
            <a:lstStyle/>
            <a:p>
              <a:r>
                <a:rPr lang="ru-RU">
                  <a:latin typeface="Times New Roman" pitchFamily="18" charset="0"/>
                </a:rPr>
                <a:t>Относительная влажность</a:t>
              </a:r>
            </a:p>
          </p:txBody>
        </p:sp>
        <p:pic>
          <p:nvPicPr>
            <p:cNvPr id="16391" name="Picture 7"/>
            <p:cNvPicPr>
              <a:picLocks noChangeAspect="1" noChangeArrowheads="1"/>
            </p:cNvPicPr>
            <p:nvPr/>
          </p:nvPicPr>
          <p:blipFill>
            <a:blip r:embed="rId2" cstate="print"/>
            <a:srcRect/>
            <a:stretch>
              <a:fillRect/>
            </a:stretch>
          </p:blipFill>
          <p:spPr bwMode="auto">
            <a:xfrm>
              <a:off x="2608" y="1616"/>
              <a:ext cx="1678" cy="759"/>
            </a:xfrm>
            <a:prstGeom prst="rect">
              <a:avLst/>
            </a:prstGeom>
            <a:noFill/>
          </p:spPr>
        </p:pic>
        <p:sp>
          <p:nvSpPr>
            <p:cNvPr id="16392" name="Text Box 8"/>
            <p:cNvSpPr txBox="1">
              <a:spLocks noChangeArrowheads="1"/>
            </p:cNvSpPr>
            <p:nvPr/>
          </p:nvSpPr>
          <p:spPr bwMode="auto">
            <a:xfrm>
              <a:off x="431" y="2478"/>
              <a:ext cx="2032" cy="231"/>
            </a:xfrm>
            <a:prstGeom prst="rect">
              <a:avLst/>
            </a:prstGeom>
            <a:noFill/>
            <a:ln w="9525">
              <a:noFill/>
              <a:miter lim="800000"/>
              <a:headEnd/>
              <a:tailEnd/>
            </a:ln>
            <a:effectLst/>
          </p:spPr>
          <p:txBody>
            <a:bodyPr>
              <a:spAutoFit/>
            </a:bodyPr>
            <a:lstStyle/>
            <a:p>
              <a:r>
                <a:rPr lang="ru-RU">
                  <a:latin typeface="Times New Roman" pitchFamily="18" charset="0"/>
                </a:rPr>
                <a:t>Абсолютная  влажность</a:t>
              </a:r>
            </a:p>
          </p:txBody>
        </p:sp>
        <p:pic>
          <p:nvPicPr>
            <p:cNvPr id="16393" name="Picture 9"/>
            <p:cNvPicPr>
              <a:picLocks noChangeAspect="1" noChangeArrowheads="1"/>
            </p:cNvPicPr>
            <p:nvPr/>
          </p:nvPicPr>
          <p:blipFill>
            <a:blip r:embed="rId3" cstate="print"/>
            <a:srcRect/>
            <a:stretch>
              <a:fillRect/>
            </a:stretch>
          </p:blipFill>
          <p:spPr bwMode="auto">
            <a:xfrm>
              <a:off x="2653" y="2478"/>
              <a:ext cx="762" cy="378"/>
            </a:xfrm>
            <a:prstGeom prst="rect">
              <a:avLst/>
            </a:prstGeom>
            <a:noFill/>
          </p:spPr>
        </p:pic>
        <p:sp>
          <p:nvSpPr>
            <p:cNvPr id="16394" name="Text Box 10"/>
            <p:cNvSpPr txBox="1">
              <a:spLocks noChangeArrowheads="1"/>
            </p:cNvSpPr>
            <p:nvPr/>
          </p:nvSpPr>
          <p:spPr bwMode="auto">
            <a:xfrm>
              <a:off x="431" y="3431"/>
              <a:ext cx="2032" cy="231"/>
            </a:xfrm>
            <a:prstGeom prst="rect">
              <a:avLst/>
            </a:prstGeom>
            <a:noFill/>
            <a:ln w="9525">
              <a:noFill/>
              <a:miter lim="800000"/>
              <a:headEnd/>
              <a:tailEnd/>
            </a:ln>
            <a:effectLst/>
          </p:spPr>
          <p:txBody>
            <a:bodyPr>
              <a:spAutoFit/>
            </a:bodyPr>
            <a:lstStyle/>
            <a:p>
              <a:r>
                <a:rPr lang="ru-RU">
                  <a:latin typeface="Times New Roman" pitchFamily="18" charset="0"/>
                </a:rPr>
                <a:t>Влагосодержание</a:t>
              </a:r>
            </a:p>
          </p:txBody>
        </p:sp>
        <p:pic>
          <p:nvPicPr>
            <p:cNvPr id="16395" name="Picture 11"/>
            <p:cNvPicPr>
              <a:picLocks noChangeAspect="1" noChangeArrowheads="1"/>
            </p:cNvPicPr>
            <p:nvPr/>
          </p:nvPicPr>
          <p:blipFill>
            <a:blip r:embed="rId4" cstate="print"/>
            <a:srcRect/>
            <a:stretch>
              <a:fillRect/>
            </a:stretch>
          </p:blipFill>
          <p:spPr bwMode="auto">
            <a:xfrm>
              <a:off x="2653" y="3340"/>
              <a:ext cx="720" cy="480"/>
            </a:xfrm>
            <a:prstGeom prst="rect">
              <a:avLst/>
            </a:prstGeom>
            <a:noFill/>
          </p:spPr>
        </p:pic>
      </p:grpSp>
      <p:sp>
        <p:nvSpPr>
          <p:cNvPr id="16397" name="Text Box 13"/>
          <p:cNvSpPr txBox="1">
            <a:spLocks noChangeArrowheads="1"/>
          </p:cNvSpPr>
          <p:nvPr/>
        </p:nvSpPr>
        <p:spPr bwMode="auto">
          <a:xfrm>
            <a:off x="539750" y="1414463"/>
            <a:ext cx="2986088" cy="366712"/>
          </a:xfrm>
          <a:prstGeom prst="rect">
            <a:avLst/>
          </a:prstGeom>
          <a:noFill/>
          <a:ln w="9525">
            <a:noFill/>
            <a:miter lim="800000"/>
            <a:headEnd/>
            <a:tailEnd/>
          </a:ln>
          <a:effectLst/>
        </p:spPr>
        <p:txBody>
          <a:bodyPr wrap="none">
            <a:spAutoFit/>
          </a:bodyPr>
          <a:lstStyle/>
          <a:p>
            <a:r>
              <a:rPr lang="ru-RU" b="1">
                <a:latin typeface="Times New Roman" pitchFamily="18" charset="0"/>
              </a:rPr>
              <a:t>Основные характеристики</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r>
              <a:rPr lang="ru-RU" sz="2000" b="1" dirty="0">
                <a:solidFill>
                  <a:schemeClr val="accent2"/>
                </a:solidFill>
              </a:rPr>
              <a:t>ПАРОГАЗОВЫЕ СМЕСИ. ВЛАЖНЫЙ ВОЗДУХ</a:t>
            </a:r>
            <a:endParaRPr lang="ru-RU" sz="2000" b="1" dirty="0">
              <a:solidFill>
                <a:schemeClr val="accent2"/>
              </a:solidFill>
            </a:endParaRPr>
          </a:p>
        </p:txBody>
      </p:sp>
      <p:pic>
        <p:nvPicPr>
          <p:cNvPr id="17414" name="Picture 6"/>
          <p:cNvPicPr>
            <a:picLocks noChangeAspect="1" noChangeArrowheads="1"/>
          </p:cNvPicPr>
          <p:nvPr/>
        </p:nvPicPr>
        <p:blipFill>
          <a:blip r:embed="rId2" cstate="print"/>
          <a:srcRect/>
          <a:stretch>
            <a:fillRect/>
          </a:stretch>
        </p:blipFill>
        <p:spPr bwMode="auto">
          <a:xfrm>
            <a:off x="468313" y="1557338"/>
            <a:ext cx="8066087" cy="4487862"/>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395288" y="0"/>
            <a:ext cx="8229600" cy="1143000"/>
          </a:xfrm>
          <a:prstGeom prst="rect">
            <a:avLst/>
          </a:prstGeom>
          <a:noFill/>
          <a:ln w="9525">
            <a:noFill/>
            <a:miter lim="800000"/>
            <a:headEnd/>
            <a:tailEnd/>
          </a:ln>
        </p:spPr>
        <p:txBody>
          <a:bodyPr anchor="ctr"/>
          <a:lstStyle/>
          <a:p>
            <a:pPr algn="ctr"/>
            <a:r>
              <a:rPr lang="ru-RU" sz="2000" b="1" dirty="0">
                <a:solidFill>
                  <a:schemeClr val="accent2"/>
                </a:solidFill>
              </a:rPr>
              <a:t>ПАРОГАЗОВЫЕ СМЕСИ. ВЛАЖНЫЙ ВОЗДУХ</a:t>
            </a:r>
            <a:endParaRPr lang="ru-RU" sz="2000" b="1" dirty="0">
              <a:solidFill>
                <a:schemeClr val="accent2"/>
              </a:solidFill>
            </a:endParaRPr>
          </a:p>
        </p:txBody>
      </p:sp>
      <p:pic>
        <p:nvPicPr>
          <p:cNvPr id="30724" name="Picture 4"/>
          <p:cNvPicPr>
            <a:picLocks noChangeAspect="1" noChangeArrowheads="1"/>
          </p:cNvPicPr>
          <p:nvPr/>
        </p:nvPicPr>
        <p:blipFill>
          <a:blip r:embed="rId2" cstate="print"/>
          <a:srcRect/>
          <a:stretch>
            <a:fillRect/>
          </a:stretch>
        </p:blipFill>
        <p:spPr bwMode="auto">
          <a:xfrm>
            <a:off x="250825" y="1484313"/>
            <a:ext cx="8621713" cy="469106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539750" y="260350"/>
            <a:ext cx="8229600" cy="692150"/>
          </a:xfrm>
          <a:prstGeom prst="rect">
            <a:avLst/>
          </a:prstGeom>
          <a:noFill/>
          <a:ln w="9525">
            <a:noFill/>
            <a:miter lim="800000"/>
            <a:headEnd/>
            <a:tailEnd/>
          </a:ln>
        </p:spPr>
        <p:txBody>
          <a:bodyPr anchor="ctr"/>
          <a:lstStyle/>
          <a:p>
            <a:pPr algn="ctr"/>
            <a:r>
              <a:rPr lang="ru-RU" sz="2000" b="1" dirty="0">
                <a:solidFill>
                  <a:schemeClr val="accent2"/>
                </a:solidFill>
              </a:rPr>
              <a:t>ПАРОГАЗОВЫЕ СМЕСИ. ВЛАЖНЫЙ ВОЗДУХ</a:t>
            </a:r>
            <a:endParaRPr lang="ru-RU" sz="2000" b="1" dirty="0">
              <a:solidFill>
                <a:schemeClr val="accent2"/>
              </a:solidFill>
            </a:endParaRPr>
          </a:p>
        </p:txBody>
      </p:sp>
      <p:sp>
        <p:nvSpPr>
          <p:cNvPr id="18438" name="Rectangle 6"/>
          <p:cNvSpPr>
            <a:spLocks noChangeArrowheads="1"/>
          </p:cNvSpPr>
          <p:nvPr/>
        </p:nvSpPr>
        <p:spPr bwMode="auto">
          <a:xfrm>
            <a:off x="611188" y="2205038"/>
            <a:ext cx="1722437" cy="366712"/>
          </a:xfrm>
          <a:prstGeom prst="rect">
            <a:avLst/>
          </a:prstGeom>
          <a:noFill/>
          <a:ln w="9525">
            <a:noFill/>
            <a:miter lim="800000"/>
            <a:headEnd/>
            <a:tailEnd/>
          </a:ln>
          <a:effectLst/>
        </p:spPr>
        <p:txBody>
          <a:bodyPr wrap="none">
            <a:spAutoFit/>
          </a:bodyPr>
          <a:lstStyle/>
          <a:p>
            <a:r>
              <a:rPr lang="en-US" b="1" i="1">
                <a:latin typeface="Times New Roman" pitchFamily="18" charset="0"/>
              </a:rPr>
              <a:t>i –d</a:t>
            </a:r>
            <a:r>
              <a:rPr lang="en-US" b="1">
                <a:latin typeface="Times New Roman" pitchFamily="18" charset="0"/>
              </a:rPr>
              <a:t> </a:t>
            </a:r>
            <a:r>
              <a:rPr lang="ru-RU" b="1">
                <a:latin typeface="Times New Roman" pitchFamily="18" charset="0"/>
              </a:rPr>
              <a:t>диаграмма</a:t>
            </a:r>
          </a:p>
        </p:txBody>
      </p:sp>
      <p:pic>
        <p:nvPicPr>
          <p:cNvPr id="18439" name="Picture 7" descr="i_d_2_2"/>
          <p:cNvPicPr>
            <a:picLocks noChangeAspect="1" noChangeArrowheads="1"/>
          </p:cNvPicPr>
          <p:nvPr/>
        </p:nvPicPr>
        <p:blipFill>
          <a:blip r:embed="rId2" cstate="print"/>
          <a:srcRect/>
          <a:stretch>
            <a:fillRect/>
          </a:stretch>
        </p:blipFill>
        <p:spPr bwMode="auto">
          <a:xfrm>
            <a:off x="3419475" y="1268413"/>
            <a:ext cx="4518025" cy="460851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468313" y="260350"/>
            <a:ext cx="8229600" cy="1143000"/>
          </a:xfrm>
          <a:prstGeom prst="rect">
            <a:avLst/>
          </a:prstGeom>
          <a:noFill/>
          <a:ln w="9525">
            <a:noFill/>
            <a:miter lim="800000"/>
            <a:headEnd/>
            <a:tailEnd/>
          </a:ln>
        </p:spPr>
        <p:txBody>
          <a:bodyPr anchor="ctr"/>
          <a:lstStyle/>
          <a:p>
            <a:pPr algn="ctr"/>
            <a:r>
              <a:rPr lang="ru-RU" sz="2000" b="1" dirty="0">
                <a:solidFill>
                  <a:schemeClr val="accent2"/>
                </a:solidFill>
              </a:rPr>
              <a:t>ПАРОГАЗОВЫЕ СМЕСИ. ВЛАЖНЫЙ ВОЗДУХ</a:t>
            </a:r>
          </a:p>
          <a:p>
            <a:endParaRPr lang="ru-RU" sz="2400" b="1" dirty="0">
              <a:solidFill>
                <a:srgbClr val="FF3300"/>
              </a:solidFill>
              <a:latin typeface="Times New Roman" pitchFamily="18" charset="0"/>
            </a:endParaRPr>
          </a:p>
        </p:txBody>
      </p:sp>
      <p:pic>
        <p:nvPicPr>
          <p:cNvPr id="19461" name="Picture 5" descr="i_d_1"/>
          <p:cNvPicPr>
            <a:picLocks noChangeAspect="1" noChangeArrowheads="1"/>
          </p:cNvPicPr>
          <p:nvPr/>
        </p:nvPicPr>
        <p:blipFill>
          <a:blip r:embed="rId2" cstate="print"/>
          <a:srcRect/>
          <a:stretch>
            <a:fillRect/>
          </a:stretch>
        </p:blipFill>
        <p:spPr bwMode="auto">
          <a:xfrm>
            <a:off x="611188" y="1268413"/>
            <a:ext cx="3722687" cy="4868862"/>
          </a:xfrm>
          <a:prstGeom prst="rect">
            <a:avLst/>
          </a:prstGeom>
          <a:noFill/>
        </p:spPr>
      </p:pic>
      <p:pic>
        <p:nvPicPr>
          <p:cNvPr id="19462" name="Picture 6" descr="i_d_2_3"/>
          <p:cNvPicPr>
            <a:picLocks noChangeAspect="1" noChangeArrowheads="1"/>
          </p:cNvPicPr>
          <p:nvPr/>
        </p:nvPicPr>
        <p:blipFill>
          <a:blip r:embed="rId3" cstate="print"/>
          <a:srcRect/>
          <a:stretch>
            <a:fillRect/>
          </a:stretch>
        </p:blipFill>
        <p:spPr bwMode="auto">
          <a:xfrm>
            <a:off x="4859338" y="1052513"/>
            <a:ext cx="3398837" cy="542448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P1120307"/>
          <p:cNvPicPr>
            <a:picLocks noChangeAspect="1" noChangeArrowheads="1"/>
          </p:cNvPicPr>
          <p:nvPr/>
        </p:nvPicPr>
        <p:blipFill>
          <a:blip r:embed="rId2" cstate="print"/>
          <a:srcRect/>
          <a:stretch>
            <a:fillRect/>
          </a:stretch>
        </p:blipFill>
        <p:spPr bwMode="auto">
          <a:xfrm>
            <a:off x="1979613" y="333375"/>
            <a:ext cx="4568825" cy="609282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3" y="476250"/>
            <a:ext cx="8229600" cy="1143000"/>
          </a:xfrm>
        </p:spPr>
        <p:txBody>
          <a:bodyPr/>
          <a:lstStyle/>
          <a:p>
            <a:pPr eaLnBrk="1" hangingPunct="1"/>
            <a:r>
              <a:rPr lang="ru-RU" sz="2400" b="1" dirty="0" smtClean="0">
                <a:solidFill>
                  <a:schemeClr val="accent2"/>
                </a:solidFill>
              </a:rPr>
              <a:t>СОДЕРЖАНИЕ. ЧАСТЬ </a:t>
            </a:r>
            <a:r>
              <a:rPr lang="ru-RU" sz="2400" b="1" dirty="0" smtClean="0">
                <a:solidFill>
                  <a:schemeClr val="accent2"/>
                </a:solidFill>
              </a:rPr>
              <a:t>2</a:t>
            </a:r>
            <a:endParaRPr lang="ru-RU" sz="2400" b="1" dirty="0" smtClean="0">
              <a:solidFill>
                <a:schemeClr val="accent2"/>
              </a:solidFill>
            </a:endParaRPr>
          </a:p>
        </p:txBody>
      </p:sp>
      <p:sp>
        <p:nvSpPr>
          <p:cNvPr id="5123" name="Rectangle 3"/>
          <p:cNvSpPr>
            <a:spLocks noGrp="1" noChangeArrowheads="1"/>
          </p:cNvSpPr>
          <p:nvPr>
            <p:ph type="body" idx="1"/>
          </p:nvPr>
        </p:nvSpPr>
        <p:spPr>
          <a:xfrm>
            <a:off x="468313" y="1989138"/>
            <a:ext cx="8229600" cy="4525962"/>
          </a:xfrm>
        </p:spPr>
        <p:txBody>
          <a:bodyPr/>
          <a:lstStyle/>
          <a:p>
            <a:pPr marL="514350" indent="-514350" eaLnBrk="1" hangingPunct="1">
              <a:buFontTx/>
              <a:buAutoNum type="arabicPeriod"/>
            </a:pPr>
            <a:endParaRPr lang="ru-RU" sz="2400" dirty="0" smtClean="0"/>
          </a:p>
          <a:p>
            <a:pPr marL="514350" indent="-514350" eaLnBrk="1" hangingPunct="1">
              <a:buFontTx/>
              <a:buAutoNum type="arabicPeriod"/>
            </a:pPr>
            <a:r>
              <a:rPr lang="ru-RU" sz="2400" dirty="0" smtClean="0"/>
              <a:t>Проблемы охлаждения влажного воздуха в авиационных СКВ</a:t>
            </a:r>
          </a:p>
          <a:p>
            <a:pPr marL="514350" indent="-514350" eaLnBrk="1" hangingPunct="1">
              <a:buFontTx/>
              <a:buAutoNum type="arabicPeriod"/>
            </a:pPr>
            <a:r>
              <a:rPr lang="ru-RU" sz="2400" dirty="0" smtClean="0"/>
              <a:t>Классификация воздушно испарительных теплообменных аппаратов (ВИТ)</a:t>
            </a:r>
          </a:p>
          <a:p>
            <a:pPr marL="514350" indent="-514350" eaLnBrk="1" hangingPunct="1">
              <a:buFontTx/>
              <a:buAutoNum type="arabicPeriod"/>
            </a:pPr>
            <a:r>
              <a:rPr lang="ru-RU" sz="2400" dirty="0" smtClean="0"/>
              <a:t>Конструктивное исполнение ВИТ</a:t>
            </a:r>
          </a:p>
          <a:p>
            <a:pPr marL="514350" indent="-514350" eaLnBrk="1" hangingPunct="1">
              <a:buFontTx/>
              <a:buAutoNum type="arabicPeriod"/>
            </a:pPr>
            <a:r>
              <a:rPr lang="ru-RU" sz="2400" dirty="0" smtClean="0"/>
              <a:t>Конструктивные особенности системы охлаждения</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Содержимое 4"/>
          <p:cNvSpPr>
            <a:spLocks noGrp="1"/>
          </p:cNvSpPr>
          <p:nvPr>
            <p:ph idx="1"/>
          </p:nvPr>
        </p:nvSpPr>
        <p:spPr>
          <a:xfrm>
            <a:off x="468313" y="1989138"/>
            <a:ext cx="8229600" cy="4525962"/>
          </a:xfrm>
        </p:spPr>
        <p:txBody>
          <a:bodyPr/>
          <a:lstStyle/>
          <a:p>
            <a:pPr marL="514350" indent="-514350">
              <a:buFontTx/>
              <a:buNone/>
            </a:pPr>
            <a:r>
              <a:rPr lang="ru-RU" sz="1800" b="1" i="1" smtClean="0"/>
              <a:t>Проблемы охлаждения влажного воздуха при КНД.</a:t>
            </a:r>
            <a:r>
              <a:rPr lang="ru-RU" sz="1800" smtClean="0"/>
              <a:t> Для технической реализации КНД в ТХ и последующего отделения сконденсировавшейся влаги необходимо решить следующие научно-технические проблемы:</a:t>
            </a:r>
          </a:p>
          <a:p>
            <a:pPr marL="514350" indent="-514350">
              <a:buFontTx/>
              <a:buNone/>
            </a:pPr>
            <a:endParaRPr lang="ru-RU" sz="1800" smtClean="0"/>
          </a:p>
          <a:p>
            <a:pPr marL="514350" indent="-514350"/>
            <a:r>
              <a:rPr lang="ru-RU" sz="1800" smtClean="0"/>
              <a:t> – исследовать механизмы конденсации водяного пара в проточной части ТХ;</a:t>
            </a:r>
          </a:p>
          <a:p>
            <a:pPr marL="514350" indent="-514350"/>
            <a:r>
              <a:rPr lang="ru-RU" sz="1800" smtClean="0"/>
              <a:t> – изучить особенности гидродинамики водных аэрозольных частиц; </a:t>
            </a:r>
          </a:p>
          <a:p>
            <a:pPr marL="514350" indent="-514350"/>
            <a:r>
              <a:rPr lang="ru-RU" sz="1800" smtClean="0"/>
              <a:t> – разработать принципы и устройства для коагуляции водного аэрозоля; </a:t>
            </a:r>
          </a:p>
          <a:p>
            <a:pPr marL="514350" indent="-514350"/>
            <a:r>
              <a:rPr lang="ru-RU" sz="1800" smtClean="0"/>
              <a:t> – спроектировать надёжные конструкции влагоотделителей, способные отделить водный аэрозоль, образующийся в ТХ при КНД.</a:t>
            </a:r>
          </a:p>
        </p:txBody>
      </p:sp>
      <p:sp>
        <p:nvSpPr>
          <p:cNvPr id="6147" name="Rectangle 2"/>
          <p:cNvSpPr>
            <a:spLocks noGrp="1" noChangeArrowheads="1"/>
          </p:cNvSpPr>
          <p:nvPr>
            <p:ph type="title"/>
          </p:nvPr>
        </p:nvSpPr>
        <p:spPr>
          <a:xfrm>
            <a:off x="323850" y="476250"/>
            <a:ext cx="8229600" cy="1143000"/>
          </a:xfrm>
        </p:spPr>
        <p:txBody>
          <a:bodyPr/>
          <a:lstStyle/>
          <a:p>
            <a:pPr eaLnBrk="1" hangingPunct="1"/>
            <a:r>
              <a:rPr lang="ru-RU" sz="2400" b="1" smtClean="0">
                <a:solidFill>
                  <a:schemeClr val="accent2"/>
                </a:solidFill>
              </a:rPr>
              <a:t>ПРОБЛЕМЫ ОХЛАЖДЕНИЯ</a:t>
            </a:r>
            <a:br>
              <a:rPr lang="ru-RU" sz="2400" b="1" smtClean="0">
                <a:solidFill>
                  <a:schemeClr val="accent2"/>
                </a:solidFill>
              </a:rPr>
            </a:br>
            <a:r>
              <a:rPr lang="ru-RU" sz="2400" b="1" smtClean="0">
                <a:solidFill>
                  <a:schemeClr val="accent2"/>
                </a:solidFill>
              </a:rPr>
              <a:t>ВЛАЖНОГО ВОЗДУХА В СКВ</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Содержимое 4"/>
          <p:cNvSpPr>
            <a:spLocks noGrp="1"/>
          </p:cNvSpPr>
          <p:nvPr>
            <p:ph idx="4294967295"/>
          </p:nvPr>
        </p:nvSpPr>
        <p:spPr>
          <a:xfrm>
            <a:off x="468313" y="1628775"/>
            <a:ext cx="8229600" cy="4525963"/>
          </a:xfrm>
        </p:spPr>
        <p:txBody>
          <a:bodyPr/>
          <a:lstStyle/>
          <a:p>
            <a:pPr marL="514350" indent="-514350">
              <a:buFontTx/>
              <a:buNone/>
            </a:pPr>
            <a:r>
              <a:rPr lang="ru-RU" sz="1400" b="1" i="1" smtClean="0"/>
              <a:t>Проблемы охлаждения влажного воздуха при КВД.</a:t>
            </a:r>
            <a:r>
              <a:rPr lang="ru-RU" sz="1400" smtClean="0"/>
              <a:t> Для технической реализации КВД до ТХ необходимо решить комплекс научно-технических проблем:</a:t>
            </a:r>
          </a:p>
          <a:p>
            <a:pPr marL="514350" indent="-514350"/>
            <a:r>
              <a:rPr lang="ru-RU" sz="1400" smtClean="0"/>
              <a:t> – исследовать особенности и механизмы конденсации водяного пара при высоком давлении воздуха в теплообменных каналах конденсатора (горячий тракт); </a:t>
            </a:r>
          </a:p>
          <a:p>
            <a:pPr marL="514350" indent="-514350"/>
            <a:r>
              <a:rPr lang="ru-RU" sz="1400" smtClean="0"/>
              <a:t> – спроектировать надёжные конструкции влагоотделителей, способные сепарировать капельную влагу при высоком давлении воздуха, образующуюся в конденсаторе при КВД; </a:t>
            </a:r>
          </a:p>
          <a:p>
            <a:pPr marL="514350" indent="-514350"/>
            <a:r>
              <a:rPr lang="ru-RU" sz="1400" smtClean="0"/>
              <a:t> – исследовать особенности работы ТХ на влажном воздухе в области отрицательных температур; </a:t>
            </a:r>
          </a:p>
          <a:p>
            <a:pPr marL="514350" indent="-514350"/>
            <a:r>
              <a:rPr lang="ru-RU" sz="1400" smtClean="0"/>
              <a:t> – изучить состав и особенности гидродинамики многофазной среды за ТХ при КНД; </a:t>
            </a:r>
          </a:p>
          <a:p>
            <a:pPr marL="514350" indent="-514350"/>
            <a:r>
              <a:rPr lang="ru-RU" sz="1400" smtClean="0"/>
              <a:t> – исследовать особенности и механизмы испарения водных аэрозольных частиц в теплообменных каналах конденсатора (холодный тракт); </a:t>
            </a:r>
          </a:p>
          <a:p>
            <a:pPr marL="514350" indent="-514350"/>
            <a:r>
              <a:rPr lang="ru-RU" sz="1400" smtClean="0"/>
              <a:t> – изучить особенности обледенения входных кромок теплообменных каналов конденсатора;</a:t>
            </a:r>
          </a:p>
          <a:p>
            <a:pPr marL="514350" indent="-514350"/>
            <a:r>
              <a:rPr lang="ru-RU" sz="1400" smtClean="0"/>
              <a:t> – разработать принципы и устройства для противообледенительной защиты конденсатора; </a:t>
            </a:r>
          </a:p>
          <a:p>
            <a:pPr marL="514350" indent="-514350"/>
            <a:r>
              <a:rPr lang="ru-RU" sz="1400" smtClean="0"/>
              <a:t> – разработать принципы и устройства для противообледенительной защиты проточной части СКВ за ТХ.</a:t>
            </a:r>
          </a:p>
          <a:p>
            <a:pPr marL="514350" indent="-514350"/>
            <a:r>
              <a:rPr lang="ru-RU" sz="1400" smtClean="0"/>
              <a:t>Таким образом, техническая реализация принципов КНД и КВД ставит множество специфических научно-технических проблем, связанных с особенностями тепломассообмена в элементах СКВ при работе на влажном воздухе.</a:t>
            </a:r>
          </a:p>
        </p:txBody>
      </p:sp>
      <p:sp>
        <p:nvSpPr>
          <p:cNvPr id="7171" name="Rectangle 2"/>
          <p:cNvSpPr>
            <a:spLocks noGrp="1" noChangeArrowheads="1"/>
          </p:cNvSpPr>
          <p:nvPr>
            <p:ph type="title" idx="4294967295"/>
          </p:nvPr>
        </p:nvSpPr>
        <p:spPr>
          <a:xfrm>
            <a:off x="323850" y="476250"/>
            <a:ext cx="8229600" cy="1143000"/>
          </a:xfrm>
        </p:spPr>
        <p:txBody>
          <a:bodyPr/>
          <a:lstStyle/>
          <a:p>
            <a:pPr eaLnBrk="1" hangingPunct="1"/>
            <a:r>
              <a:rPr lang="ru-RU" sz="2400" b="1" smtClean="0">
                <a:solidFill>
                  <a:schemeClr val="accent2"/>
                </a:solidFill>
              </a:rPr>
              <a:t>ПРОБЛЕМЫ ОХЛАЖДЕНИЯ</a:t>
            </a:r>
            <a:br>
              <a:rPr lang="ru-RU" sz="2400" b="1" smtClean="0">
                <a:solidFill>
                  <a:schemeClr val="accent2"/>
                </a:solidFill>
              </a:rPr>
            </a:br>
            <a:r>
              <a:rPr lang="ru-RU" sz="2400" b="1" smtClean="0">
                <a:solidFill>
                  <a:schemeClr val="accent2"/>
                </a:solidFill>
              </a:rPr>
              <a:t>ВЛАЖНОГО ВОЗДУХА В СКВ</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Содержимое 4"/>
          <p:cNvSpPr>
            <a:spLocks noGrp="1"/>
          </p:cNvSpPr>
          <p:nvPr>
            <p:ph idx="4294967295"/>
          </p:nvPr>
        </p:nvSpPr>
        <p:spPr>
          <a:xfrm>
            <a:off x="468313" y="1628775"/>
            <a:ext cx="4464050" cy="4525963"/>
          </a:xfrm>
        </p:spPr>
        <p:txBody>
          <a:bodyPr/>
          <a:lstStyle/>
          <a:p>
            <a:pPr marL="514350" indent="-514350">
              <a:buFontTx/>
              <a:buNone/>
            </a:pPr>
            <a:r>
              <a:rPr lang="ru-RU" sz="1400" b="1" smtClean="0"/>
              <a:t>НЕДОСТАТКИ</a:t>
            </a:r>
          </a:p>
          <a:p>
            <a:pPr marL="514350" indent="-514350"/>
            <a:r>
              <a:rPr lang="ru-RU" sz="1400" smtClean="0"/>
              <a:t>при подаче тумана в кабину летчика ухудшается видимость (туман непрозрачный), наблюдается увлажнение остекления и поверхностей. Этот недостаток наиболее виден на примере противоракетного маневра самолета: при его резком пикировании кабина начинает наполняться туманом;</a:t>
            </a:r>
          </a:p>
          <a:p>
            <a:pPr marL="514350" indent="-514350"/>
            <a:r>
              <a:rPr lang="ru-RU" sz="1400" smtClean="0"/>
              <a:t>при забросе тумана в отсеки с радиоэлектронным оборудованием может произойти выход его из строя;</a:t>
            </a:r>
          </a:p>
          <a:p>
            <a:pPr marL="514350" indent="-514350"/>
            <a:r>
              <a:rPr lang="ru-RU" sz="1400" smtClean="0"/>
              <a:t>при поступлении тумана в подкостюмное пространство ввиду переувлажнения  ухудшаются условия работы летчика.</a:t>
            </a:r>
          </a:p>
        </p:txBody>
      </p:sp>
      <p:sp>
        <p:nvSpPr>
          <p:cNvPr id="8195" name="Rectangle 2"/>
          <p:cNvSpPr>
            <a:spLocks noGrp="1" noChangeArrowheads="1"/>
          </p:cNvSpPr>
          <p:nvPr>
            <p:ph type="title" idx="4294967295"/>
          </p:nvPr>
        </p:nvSpPr>
        <p:spPr>
          <a:xfrm>
            <a:off x="323850" y="476250"/>
            <a:ext cx="8229600" cy="1143000"/>
          </a:xfrm>
        </p:spPr>
        <p:txBody>
          <a:bodyPr/>
          <a:lstStyle/>
          <a:p>
            <a:pPr eaLnBrk="1" hangingPunct="1"/>
            <a:r>
              <a:rPr lang="ru-RU" sz="2400" b="1" dirty="0" smtClean="0">
                <a:solidFill>
                  <a:schemeClr val="accent2"/>
                </a:solidFill>
              </a:rPr>
              <a:t>КОНДЕНСАЦИЯ НА ЛИНИИ НИЗКОГО ДАВЛЕНИЯ</a:t>
            </a:r>
          </a:p>
        </p:txBody>
      </p:sp>
      <p:pic>
        <p:nvPicPr>
          <p:cNvPr id="8196" name="Picture 4"/>
          <p:cNvPicPr>
            <a:picLocks noChangeAspect="1" noChangeArrowheads="1"/>
          </p:cNvPicPr>
          <p:nvPr/>
        </p:nvPicPr>
        <p:blipFill>
          <a:blip r:embed="rId2" cstate="print"/>
          <a:srcRect/>
          <a:stretch>
            <a:fillRect/>
          </a:stretch>
        </p:blipFill>
        <p:spPr bwMode="auto">
          <a:xfrm>
            <a:off x="5867400" y="1773238"/>
            <a:ext cx="2130425" cy="2519362"/>
          </a:xfrm>
          <a:prstGeom prst="rect">
            <a:avLst/>
          </a:prstGeom>
          <a:noFill/>
          <a:ln w="9525">
            <a:noFill/>
            <a:miter lim="800000"/>
            <a:headEnd/>
            <a:tailEnd/>
          </a:ln>
        </p:spPr>
      </p:pic>
      <p:sp>
        <p:nvSpPr>
          <p:cNvPr id="8197" name="Text Box 6"/>
          <p:cNvSpPr txBox="1">
            <a:spLocks noChangeArrowheads="1"/>
          </p:cNvSpPr>
          <p:nvPr/>
        </p:nvSpPr>
        <p:spPr bwMode="auto">
          <a:xfrm>
            <a:off x="5435600" y="4508500"/>
            <a:ext cx="3311525" cy="1079500"/>
          </a:xfrm>
          <a:prstGeom prst="rect">
            <a:avLst/>
          </a:prstGeom>
          <a:solidFill>
            <a:srgbClr val="FFFFFF"/>
          </a:solidFill>
          <a:ln w="9525">
            <a:noFill/>
            <a:miter lim="800000"/>
            <a:headEnd/>
            <a:tailEnd/>
          </a:ln>
        </p:spPr>
        <p:txBody>
          <a:bodyPr/>
          <a:lstStyle/>
          <a:p>
            <a:pPr algn="just"/>
            <a:r>
              <a:rPr lang="ru-RU" sz="1000" i="1"/>
              <a:t>Рис. 1. </a:t>
            </a:r>
            <a:r>
              <a:rPr lang="ru-RU" sz="1000"/>
              <a:t>Схема процесса конденсации в проточной части турбохолодильника: </a:t>
            </a:r>
            <a:r>
              <a:rPr lang="ru-RU" sz="1000" i="1"/>
              <a:t>а</a:t>
            </a:r>
            <a:r>
              <a:rPr lang="ru-RU" sz="1000"/>
              <a:t> – кинетика процесса, </a:t>
            </a:r>
            <a:r>
              <a:rPr lang="ru-RU" sz="1000" i="1"/>
              <a:t>б</a:t>
            </a:r>
            <a:r>
              <a:rPr lang="ru-RU" sz="1000"/>
              <a:t> – эпюры температур; </a:t>
            </a:r>
            <a:r>
              <a:rPr lang="en-US" sz="1000" i="1"/>
              <a:t>I</a:t>
            </a:r>
            <a:r>
              <a:rPr lang="ru-RU" sz="1000"/>
              <a:t> –соп-ловые лопатки, </a:t>
            </a:r>
            <a:r>
              <a:rPr lang="en-US" sz="1000" i="1"/>
              <a:t>II</a:t>
            </a:r>
            <a:r>
              <a:rPr lang="ru-RU" sz="1000"/>
              <a:t> – рабочие лопатки; </a:t>
            </a:r>
            <a:r>
              <a:rPr lang="ru-RU" sz="1000" i="1"/>
              <a:t>1</a:t>
            </a:r>
            <a:r>
              <a:rPr lang="ru-RU" sz="1000"/>
              <a:t> – плёнка жид-кости, </a:t>
            </a:r>
            <a:r>
              <a:rPr lang="ru-RU" sz="1000" i="1"/>
              <a:t>2</a:t>
            </a:r>
            <a:r>
              <a:rPr lang="ru-RU" sz="1000"/>
              <a:t> – мелкодис-персный аэрозоль, </a:t>
            </a:r>
            <a:r>
              <a:rPr lang="ru-RU" sz="1000" i="1"/>
              <a:t>3</a:t>
            </a:r>
            <a:r>
              <a:rPr lang="ru-RU" sz="1000"/>
              <a:t> – круп-нодисперсный аэрозоль; </a:t>
            </a:r>
            <a:r>
              <a:rPr lang="ru-RU" sz="1000" i="1"/>
              <a:t>4, 6</a:t>
            </a:r>
            <a:r>
              <a:rPr lang="ru-RU" sz="1000"/>
              <a:t> – активная турбина, </a:t>
            </a:r>
            <a:r>
              <a:rPr lang="ru-RU" sz="1000" i="1"/>
              <a:t>5, 7 </a:t>
            </a:r>
            <a:r>
              <a:rPr lang="ru-RU" sz="1000"/>
              <a:t>– реактивная турбина</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Содержимое 4"/>
          <p:cNvSpPr>
            <a:spLocks noGrp="1"/>
          </p:cNvSpPr>
          <p:nvPr>
            <p:ph idx="4294967295"/>
          </p:nvPr>
        </p:nvSpPr>
        <p:spPr>
          <a:xfrm>
            <a:off x="468313" y="1628775"/>
            <a:ext cx="4464050" cy="4525963"/>
          </a:xfrm>
        </p:spPr>
        <p:txBody>
          <a:bodyPr/>
          <a:lstStyle/>
          <a:p>
            <a:pPr marL="514350" indent="-514350" algn="just">
              <a:buFontTx/>
              <a:buNone/>
            </a:pPr>
            <a:r>
              <a:rPr lang="ru-RU" sz="1200" b="1" i="1" smtClean="0"/>
              <a:t>Механизмы КВД.</a:t>
            </a:r>
            <a:r>
              <a:rPr lang="ru-RU" sz="1200" b="1" smtClean="0"/>
              <a:t> </a:t>
            </a:r>
            <a:r>
              <a:rPr lang="ru-RU" sz="1200" smtClean="0"/>
              <a:t>Процесс КВД происходит в теплообменных каналах компактных теплообменников при высоком давлении воздуха (0,3…0,7 МПа). В результате существенно изменяется механизм процессов конденсации. </a:t>
            </a:r>
          </a:p>
          <a:p>
            <a:pPr marL="514350" indent="-514350" algn="just">
              <a:buFontTx/>
              <a:buNone/>
            </a:pPr>
            <a:r>
              <a:rPr lang="ru-RU" sz="1200" b="1" smtClean="0"/>
              <a:t>НЕДОСТАТКИ</a:t>
            </a:r>
          </a:p>
          <a:p>
            <a:pPr marL="514350" indent="-514350" algn="just">
              <a:buFontTx/>
              <a:buNone/>
            </a:pPr>
            <a:r>
              <a:rPr lang="ru-RU" sz="1200" smtClean="0"/>
              <a:t>Частицы такого диаметра обладают большой инерционностью: при ускорении потока они значительно отстают от него, а при торможении, наоборот, опережают его. В результате в местах "затенения" потока они выпадают на поверхность и могут скапливаться в виде "лужиц". Если этого не учитывать при задании пространственной ориентации трубопроводов за теплообменником, можно получить в некоторых местах "отстойники". В них происходит скопление жидкости, которая не может быть вынесена скоростным напором несущей среды. Наличие описанных выше эффектов наиболее опасно в тех случаях, когда температура стенок каналов может снижаться</a:t>
            </a:r>
            <a:r>
              <a:rPr lang="ru-RU" sz="1200" b="1" smtClean="0"/>
              <a:t> </a:t>
            </a:r>
            <a:r>
              <a:rPr lang="ru-RU" sz="1200" smtClean="0"/>
              <a:t>ниже нуля градусов. Это при длительной работе может привести к постепенному замерзанию жидкости со всеми вытекающими отсюда последствиями. </a:t>
            </a:r>
          </a:p>
          <a:p>
            <a:pPr marL="514350" indent="-514350" algn="just">
              <a:buFontTx/>
              <a:buNone/>
            </a:pPr>
            <a:endParaRPr lang="ru-RU" sz="1200" smtClean="0"/>
          </a:p>
        </p:txBody>
      </p:sp>
      <p:sp>
        <p:nvSpPr>
          <p:cNvPr id="9219" name="Rectangle 2"/>
          <p:cNvSpPr>
            <a:spLocks noGrp="1" noChangeArrowheads="1"/>
          </p:cNvSpPr>
          <p:nvPr>
            <p:ph type="title" idx="4294967295"/>
          </p:nvPr>
        </p:nvSpPr>
        <p:spPr>
          <a:xfrm>
            <a:off x="323850" y="476250"/>
            <a:ext cx="8229600" cy="1143000"/>
          </a:xfrm>
        </p:spPr>
        <p:txBody>
          <a:bodyPr/>
          <a:lstStyle/>
          <a:p>
            <a:pPr eaLnBrk="1" hangingPunct="1"/>
            <a:r>
              <a:rPr lang="ru-RU" sz="2400" b="1" dirty="0" smtClean="0">
                <a:solidFill>
                  <a:schemeClr val="accent2"/>
                </a:solidFill>
              </a:rPr>
              <a:t>КОНДЕНСАЦИЯ НА ЛИНИИ ВЫСОКОГО ДАВЛЕНИЯ</a:t>
            </a:r>
          </a:p>
        </p:txBody>
      </p:sp>
      <p:sp>
        <p:nvSpPr>
          <p:cNvPr id="9220" name="Text Box 5"/>
          <p:cNvSpPr txBox="1">
            <a:spLocks noChangeArrowheads="1"/>
          </p:cNvSpPr>
          <p:nvPr/>
        </p:nvSpPr>
        <p:spPr bwMode="auto">
          <a:xfrm>
            <a:off x="5435600" y="4724400"/>
            <a:ext cx="3311525" cy="1079500"/>
          </a:xfrm>
          <a:prstGeom prst="rect">
            <a:avLst/>
          </a:prstGeom>
          <a:solidFill>
            <a:srgbClr val="FFFFFF"/>
          </a:solidFill>
          <a:ln w="9525">
            <a:noFill/>
            <a:miter lim="800000"/>
            <a:headEnd/>
            <a:tailEnd/>
          </a:ln>
        </p:spPr>
        <p:txBody>
          <a:bodyPr/>
          <a:lstStyle/>
          <a:p>
            <a:pPr algn="just"/>
            <a:r>
              <a:rPr lang="ru-RU" sz="1000" i="1"/>
              <a:t>Рис. 2.</a:t>
            </a:r>
            <a:r>
              <a:rPr lang="ru-RU" sz="1000"/>
              <a:t> Схема процесса конден­сации в канале теплообменника: </a:t>
            </a:r>
            <a:r>
              <a:rPr lang="ru-RU" sz="1000" i="1"/>
              <a:t>а</a:t>
            </a:r>
            <a:r>
              <a:rPr lang="ru-RU" sz="1000"/>
              <a:t> – кинетика процесса, </a:t>
            </a:r>
            <a:r>
              <a:rPr lang="ru-RU" sz="1000" i="1"/>
              <a:t>б</a:t>
            </a:r>
            <a:r>
              <a:rPr lang="ru-RU" sz="1000"/>
              <a:t> – эпюры температур; </a:t>
            </a:r>
            <a:r>
              <a:rPr lang="en-US" sz="1000" i="1"/>
              <a:t>I</a:t>
            </a:r>
            <a:r>
              <a:rPr lang="ru-RU" sz="1000"/>
              <a:t> – пограничный слой, </a:t>
            </a:r>
            <a:r>
              <a:rPr lang="en-US" sz="1000" i="1"/>
              <a:t>II </a:t>
            </a:r>
            <a:r>
              <a:rPr lang="ru-RU" sz="1000"/>
              <a:t>– ядро потока; </a:t>
            </a:r>
            <a:r>
              <a:rPr lang="ru-RU" sz="1000" i="1"/>
              <a:t>1</a:t>
            </a:r>
            <a:r>
              <a:rPr lang="ru-RU" sz="1000"/>
              <a:t> – капля, </a:t>
            </a:r>
            <a:r>
              <a:rPr lang="ru-RU" sz="1000" i="1"/>
              <a:t>2</a:t>
            </a:r>
            <a:r>
              <a:rPr lang="ru-RU" sz="1000"/>
              <a:t> – одиночный ручеек, </a:t>
            </a:r>
            <a:r>
              <a:rPr lang="ru-RU" sz="1000" i="1"/>
              <a:t>3</a:t>
            </a:r>
            <a:r>
              <a:rPr lang="ru-RU" sz="1000"/>
              <a:t> – сплошная пленка, </a:t>
            </a:r>
            <a:r>
              <a:rPr lang="ru-RU" sz="1000" i="1"/>
              <a:t>4 </a:t>
            </a:r>
            <a:r>
              <a:rPr lang="ru-RU" sz="1000"/>
              <a:t>– водяная пробка, </a:t>
            </a:r>
            <a:r>
              <a:rPr lang="ru-RU" sz="1000" i="1"/>
              <a:t>5</a:t>
            </a:r>
            <a:r>
              <a:rPr lang="ru-RU" sz="1000"/>
              <a:t> – капельная "завеса''</a:t>
            </a:r>
          </a:p>
        </p:txBody>
      </p:sp>
      <p:pic>
        <p:nvPicPr>
          <p:cNvPr id="9221" name="Picture 6"/>
          <p:cNvPicPr>
            <a:picLocks noChangeAspect="1" noChangeArrowheads="1"/>
          </p:cNvPicPr>
          <p:nvPr/>
        </p:nvPicPr>
        <p:blipFill>
          <a:blip r:embed="rId2" cstate="print"/>
          <a:srcRect/>
          <a:stretch>
            <a:fillRect/>
          </a:stretch>
        </p:blipFill>
        <p:spPr bwMode="auto">
          <a:xfrm>
            <a:off x="5867400" y="1844675"/>
            <a:ext cx="2162175" cy="2592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Содержимое 4"/>
          <p:cNvSpPr>
            <a:spLocks noGrp="1"/>
          </p:cNvSpPr>
          <p:nvPr>
            <p:ph idx="1"/>
          </p:nvPr>
        </p:nvSpPr>
        <p:spPr/>
        <p:txBody>
          <a:bodyPr/>
          <a:lstStyle/>
          <a:p>
            <a:pPr marL="514350" indent="-514350" eaLnBrk="1" hangingPunct="1">
              <a:buFontTx/>
              <a:buNone/>
            </a:pPr>
            <a:r>
              <a:rPr lang="ru-RU" sz="2400" b="1" smtClean="0">
                <a:latin typeface="Times New Roman" pitchFamily="18" charset="0"/>
              </a:rPr>
              <a:t>Рекуперативные</a:t>
            </a:r>
            <a:r>
              <a:rPr lang="en-US" sz="2400" b="1" smtClean="0">
                <a:latin typeface="Times New Roman" pitchFamily="18" charset="0"/>
              </a:rPr>
              <a:t>       </a:t>
            </a:r>
            <a:r>
              <a:rPr lang="ru-RU" sz="2400" b="1" smtClean="0">
                <a:latin typeface="Times New Roman" pitchFamily="18" charset="0"/>
              </a:rPr>
              <a:t>Регенеративные</a:t>
            </a:r>
            <a:r>
              <a:rPr lang="en-US" sz="2400" b="1" smtClean="0">
                <a:latin typeface="Times New Roman" pitchFamily="18" charset="0"/>
              </a:rPr>
              <a:t>       </a:t>
            </a:r>
            <a:r>
              <a:rPr lang="ru-RU" sz="2400" b="1" smtClean="0">
                <a:latin typeface="Times New Roman" pitchFamily="18" charset="0"/>
              </a:rPr>
              <a:t>Смесительные</a:t>
            </a:r>
          </a:p>
        </p:txBody>
      </p:sp>
      <p:sp>
        <p:nvSpPr>
          <p:cNvPr id="6147" name="Rectangle 2"/>
          <p:cNvSpPr>
            <a:spLocks noGrp="1" noChangeArrowheads="1"/>
          </p:cNvSpPr>
          <p:nvPr>
            <p:ph type="title"/>
          </p:nvPr>
        </p:nvSpPr>
        <p:spPr/>
        <p:txBody>
          <a:bodyPr/>
          <a:lstStyle/>
          <a:p>
            <a:pPr eaLnBrk="1" hangingPunct="1"/>
            <a:r>
              <a:rPr lang="ru-RU" sz="2000" b="1" dirty="0" smtClean="0">
                <a:solidFill>
                  <a:schemeClr val="accent2"/>
                </a:solidFill>
              </a:rPr>
              <a:t>КЛАССИФИКАЦИЯ </a:t>
            </a:r>
            <a:r>
              <a:rPr lang="ru-RU" sz="2000" b="1" dirty="0" smtClean="0">
                <a:solidFill>
                  <a:schemeClr val="accent2"/>
                </a:solidFill>
              </a:rPr>
              <a:t>ТЕПЛООБМЕННЫХ </a:t>
            </a:r>
            <a:r>
              <a:rPr lang="ru-RU" sz="2000" b="1" dirty="0" smtClean="0">
                <a:solidFill>
                  <a:schemeClr val="accent2"/>
                </a:solidFill>
              </a:rPr>
              <a:t>АППАРАТОВ</a:t>
            </a:r>
          </a:p>
        </p:txBody>
      </p:sp>
      <p:pic>
        <p:nvPicPr>
          <p:cNvPr id="6150" name="Picture 5" descr="Безымянный100"/>
          <p:cNvPicPr>
            <a:picLocks noChangeAspect="1" noChangeArrowheads="1"/>
          </p:cNvPicPr>
          <p:nvPr/>
        </p:nvPicPr>
        <p:blipFill>
          <a:blip r:embed="rId2" cstate="print"/>
          <a:srcRect/>
          <a:stretch>
            <a:fillRect/>
          </a:stretch>
        </p:blipFill>
        <p:spPr bwMode="auto">
          <a:xfrm>
            <a:off x="179388" y="2420938"/>
            <a:ext cx="3132137" cy="2960687"/>
          </a:xfrm>
          <a:prstGeom prst="rect">
            <a:avLst/>
          </a:prstGeom>
          <a:noFill/>
          <a:ln w="9525">
            <a:noFill/>
            <a:miter lim="800000"/>
            <a:headEnd/>
            <a:tailEnd/>
          </a:ln>
        </p:spPr>
      </p:pic>
      <p:pic>
        <p:nvPicPr>
          <p:cNvPr id="6151" name="Picture 4" descr="b4e592617644a13a3ca364be6daba6cb"/>
          <p:cNvPicPr>
            <a:picLocks noChangeAspect="1" noChangeArrowheads="1"/>
          </p:cNvPicPr>
          <p:nvPr/>
        </p:nvPicPr>
        <p:blipFill>
          <a:blip r:embed="rId3" cstate="print"/>
          <a:srcRect/>
          <a:stretch>
            <a:fillRect/>
          </a:stretch>
        </p:blipFill>
        <p:spPr bwMode="auto">
          <a:xfrm>
            <a:off x="3708400" y="2205038"/>
            <a:ext cx="1939925" cy="3384550"/>
          </a:xfrm>
          <a:prstGeom prst="rect">
            <a:avLst/>
          </a:prstGeom>
          <a:noFill/>
          <a:ln w="9525">
            <a:noFill/>
            <a:miter lim="800000"/>
            <a:headEnd/>
            <a:tailEnd/>
          </a:ln>
        </p:spPr>
      </p:pic>
      <p:pic>
        <p:nvPicPr>
          <p:cNvPr id="6152" name="Picture 4" descr="137_3100"/>
          <p:cNvPicPr>
            <a:picLocks noChangeAspect="1" noChangeArrowheads="1"/>
          </p:cNvPicPr>
          <p:nvPr/>
        </p:nvPicPr>
        <p:blipFill>
          <a:blip r:embed="rId4" cstate="print"/>
          <a:srcRect/>
          <a:stretch>
            <a:fillRect/>
          </a:stretch>
        </p:blipFill>
        <p:spPr bwMode="auto">
          <a:xfrm>
            <a:off x="6011863" y="2781300"/>
            <a:ext cx="2843212" cy="1933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468313" y="404813"/>
            <a:ext cx="8229600" cy="1143000"/>
          </a:xfrm>
        </p:spPr>
        <p:txBody>
          <a:bodyPr/>
          <a:lstStyle/>
          <a:p>
            <a:pPr eaLnBrk="1" hangingPunct="1"/>
            <a:r>
              <a:rPr lang="ru-RU" sz="2000" b="1" dirty="0" smtClean="0">
                <a:solidFill>
                  <a:schemeClr val="accent2"/>
                </a:solidFill>
              </a:rPr>
              <a:t>КЛАССИФИКАЦИЯ </a:t>
            </a:r>
            <a:br>
              <a:rPr lang="ru-RU" sz="2000" b="1" dirty="0" smtClean="0">
                <a:solidFill>
                  <a:schemeClr val="accent2"/>
                </a:solidFill>
              </a:rPr>
            </a:br>
            <a:r>
              <a:rPr lang="ru-RU" sz="2000" b="1" dirty="0" smtClean="0">
                <a:solidFill>
                  <a:schemeClr val="accent2"/>
                </a:solidFill>
              </a:rPr>
              <a:t>ВОЗДУШНО-ИСПАРИТЕЛЬНЫХ ТЕПЛООБМЕННИКОВ (ВИТ)</a:t>
            </a:r>
          </a:p>
        </p:txBody>
      </p:sp>
      <p:sp>
        <p:nvSpPr>
          <p:cNvPr id="10243" name="Rectangle 3"/>
          <p:cNvSpPr>
            <a:spLocks noChangeArrowheads="1"/>
          </p:cNvSpPr>
          <p:nvPr/>
        </p:nvSpPr>
        <p:spPr bwMode="auto">
          <a:xfrm>
            <a:off x="468313" y="2133600"/>
            <a:ext cx="8229600" cy="3240088"/>
          </a:xfrm>
          <a:prstGeom prst="rect">
            <a:avLst/>
          </a:prstGeom>
          <a:noFill/>
          <a:ln w="9525">
            <a:noFill/>
            <a:miter lim="800000"/>
            <a:headEnd/>
            <a:tailEnd/>
          </a:ln>
        </p:spPr>
        <p:txBody>
          <a:bodyPr/>
          <a:lstStyle/>
          <a:p>
            <a:pPr marL="609600" indent="-609600" eaLnBrk="0" hangingPunct="0">
              <a:spcBef>
                <a:spcPct val="20000"/>
              </a:spcBef>
            </a:pPr>
            <a:r>
              <a:rPr lang="ru-RU" sz="2000" b="1"/>
              <a:t>ПО ТЕМПЕРАТУРЕ ТЕПЛОНОСИТЕЛЯ </a:t>
            </a:r>
            <a:endParaRPr lang="ru-RU" sz="2000"/>
          </a:p>
          <a:p>
            <a:pPr marL="609600" indent="-609600" eaLnBrk="0" hangingPunct="0">
              <a:spcBef>
                <a:spcPct val="20000"/>
              </a:spcBef>
              <a:buFontTx/>
              <a:buChar char="•"/>
            </a:pPr>
            <a:r>
              <a:rPr lang="ru-RU" sz="2000"/>
              <a:t>низкотемпературные ВИТ </a:t>
            </a:r>
          </a:p>
          <a:p>
            <a:pPr marL="609600" indent="-609600" eaLnBrk="0" hangingPunct="0">
              <a:spcBef>
                <a:spcPct val="20000"/>
              </a:spcBef>
              <a:buFontTx/>
              <a:buChar char="•"/>
            </a:pPr>
            <a:r>
              <a:rPr lang="ru-RU" sz="2000"/>
              <a:t>умереннотемпературные ВИТ </a:t>
            </a:r>
          </a:p>
          <a:p>
            <a:pPr marL="609600" indent="-609600" eaLnBrk="0" hangingPunct="0">
              <a:spcBef>
                <a:spcPct val="20000"/>
              </a:spcBef>
              <a:buFontTx/>
              <a:buChar char="•"/>
            </a:pPr>
            <a:r>
              <a:rPr lang="ru-RU" sz="2000"/>
              <a:t>высокотемпературные ВИТ</a:t>
            </a:r>
          </a:p>
          <a:p>
            <a:pPr marL="609600" indent="-609600" eaLnBrk="0" hangingPunct="0">
              <a:spcBef>
                <a:spcPct val="20000"/>
              </a:spcBef>
            </a:pPr>
            <a:r>
              <a:rPr lang="ru-RU" sz="2000" b="1"/>
              <a:t>ПО СПОСОБУ ОБРАЗОВАНИЯ КАПЕЛЬ </a:t>
            </a:r>
            <a:endParaRPr lang="ru-RU" sz="2000"/>
          </a:p>
          <a:p>
            <a:pPr marL="609600" indent="-609600" eaLnBrk="0" hangingPunct="0">
              <a:spcBef>
                <a:spcPct val="20000"/>
              </a:spcBef>
              <a:buFontTx/>
              <a:buChar char="•"/>
            </a:pPr>
            <a:r>
              <a:rPr lang="ru-RU" sz="2000"/>
              <a:t>крупнодисперсные капли </a:t>
            </a:r>
          </a:p>
          <a:p>
            <a:pPr marL="609600" indent="-609600" eaLnBrk="0" hangingPunct="0">
              <a:spcBef>
                <a:spcPct val="20000"/>
              </a:spcBef>
              <a:buFontTx/>
              <a:buChar char="•"/>
            </a:pPr>
            <a:r>
              <a:rPr lang="ru-RU" sz="2000"/>
              <a:t>мелкодисперсные капли </a:t>
            </a:r>
          </a:p>
          <a:p>
            <a:pPr marL="609600" indent="-609600" eaLnBrk="0" hangingPunct="0">
              <a:spcBef>
                <a:spcPct val="20000"/>
              </a:spcBef>
              <a:buFontTx/>
              <a:buChar char="•"/>
            </a:pPr>
            <a:r>
              <a:rPr lang="ru-RU" sz="2000"/>
              <a:t>водный аэрозоль </a:t>
            </a:r>
          </a:p>
          <a:p>
            <a:pPr marL="609600" indent="-609600" eaLnBrk="0" hangingPunct="0">
              <a:spcBef>
                <a:spcPct val="20000"/>
              </a:spcBef>
            </a:pPr>
            <a:r>
              <a:rPr lang="ru-RU" sz="2000" b="1"/>
              <a:t>ПО КОНСТРУКТИВНОМУ ИСПОЛНЕНИЮ</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НИЗКОТЕМПЕРАТУРНЫЕ ВИТ</a:t>
            </a:r>
          </a:p>
        </p:txBody>
      </p:sp>
      <p:sp>
        <p:nvSpPr>
          <p:cNvPr id="11267" name="Rectangle 3"/>
          <p:cNvSpPr>
            <a:spLocks noChangeArrowheads="1"/>
          </p:cNvSpPr>
          <p:nvPr/>
        </p:nvSpPr>
        <p:spPr bwMode="auto">
          <a:xfrm>
            <a:off x="468313" y="1557338"/>
            <a:ext cx="8229600" cy="3889375"/>
          </a:xfrm>
          <a:prstGeom prst="rect">
            <a:avLst/>
          </a:prstGeom>
          <a:noFill/>
          <a:ln w="9525">
            <a:noFill/>
            <a:miter lim="800000"/>
            <a:headEnd/>
            <a:tailEnd/>
          </a:ln>
        </p:spPr>
        <p:txBody>
          <a:bodyPr/>
          <a:lstStyle/>
          <a:p>
            <a:pPr marL="609600" indent="-609600" eaLnBrk="0" hangingPunct="0">
              <a:spcBef>
                <a:spcPct val="20000"/>
              </a:spcBef>
              <a:buFontTx/>
              <a:buChar char="•"/>
            </a:pPr>
            <a:r>
              <a:rPr lang="ru-RU" sz="1600"/>
              <a:t>Отличительная черта процессов тепломассообмена при температуре меньше 20...30 С – незначительные коэффициенты массоотдачи с поверхности капель. Эта особенность связана с небольшим диффузионным градиентом между поверхностью капли и окружающим ее влажным воздухом. Процессы массообмена в итоге малоинтенсивные и протекают в близких к стационарным условиям. Интенсивность зависит от двух обстоятельств:</a:t>
            </a:r>
          </a:p>
          <a:p>
            <a:pPr marL="609600" indent="-609600" eaLnBrk="0" hangingPunct="0">
              <a:spcBef>
                <a:spcPct val="20000"/>
              </a:spcBef>
              <a:buFontTx/>
              <a:buChar char="•"/>
            </a:pPr>
            <a:endParaRPr lang="ru-RU" sz="1600"/>
          </a:p>
          <a:p>
            <a:pPr marL="609600" indent="-609600" eaLnBrk="0" hangingPunct="0">
              <a:spcBef>
                <a:spcPct val="20000"/>
              </a:spcBef>
              <a:buFontTx/>
              <a:buChar char="•"/>
            </a:pPr>
            <a:r>
              <a:rPr lang="ru-RU" sz="1600"/>
              <a:t>1) </a:t>
            </a:r>
            <a:r>
              <a:rPr lang="ru-RU" sz="1600" b="1"/>
              <a:t>разности парциальных давлений</a:t>
            </a:r>
            <a:r>
              <a:rPr lang="ru-RU" sz="1600"/>
              <a:t> на поверхности жидкости и в несущей воздушной среде: чем она больше, тем процессы тепломассообмена интенсивнее и, наоборот, чем разность меньше, тем интенсивность ниже. В предельном случае (</a:t>
            </a:r>
            <a:r>
              <a:rPr lang="ru-RU" sz="1600">
                <a:sym typeface="Symbol" pitchFamily="18" charset="2"/>
              </a:rPr>
              <a:t></a:t>
            </a:r>
            <a:r>
              <a:rPr lang="ru-RU" sz="1600"/>
              <a:t> = 100 %) тепломассообмен от капель в воздух прекращается.</a:t>
            </a:r>
          </a:p>
          <a:p>
            <a:pPr marL="609600" indent="-609600" eaLnBrk="0" hangingPunct="0">
              <a:spcBef>
                <a:spcPct val="20000"/>
              </a:spcBef>
              <a:buFontTx/>
              <a:buChar char="•"/>
            </a:pPr>
            <a:endParaRPr lang="ru-RU" sz="1600"/>
          </a:p>
          <a:p>
            <a:pPr marL="609600" indent="-609600" eaLnBrk="0" hangingPunct="0">
              <a:spcBef>
                <a:spcPct val="20000"/>
              </a:spcBef>
              <a:buFontTx/>
              <a:buChar char="•"/>
            </a:pPr>
            <a:r>
              <a:rPr lang="ru-RU" sz="1600"/>
              <a:t>2) </a:t>
            </a:r>
            <a:r>
              <a:rPr lang="ru-RU" sz="1600" b="1"/>
              <a:t>диаметра капель, </a:t>
            </a:r>
            <a:r>
              <a:rPr lang="ru-RU" sz="1600"/>
              <a:t>с уменьшением которого наблюдается нелинейное резкое увеличение суммарной поверхности капель (межфазной поверхности). Это приводит к росту испаряемой массы капель при прочих одинаковых условиях.</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УМЕРЕННО-ТЕМПЕРАТУРНЫЕ ВИТ</a:t>
            </a:r>
          </a:p>
        </p:txBody>
      </p:sp>
      <p:sp>
        <p:nvSpPr>
          <p:cNvPr id="12291" name="Rectangle 3"/>
          <p:cNvSpPr>
            <a:spLocks noChangeArrowheads="1"/>
          </p:cNvSpPr>
          <p:nvPr/>
        </p:nvSpPr>
        <p:spPr bwMode="auto">
          <a:xfrm>
            <a:off x="468313" y="1341438"/>
            <a:ext cx="8229600" cy="4392612"/>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a:t>Отличительная черта процессов тепломассообмена при температуре меньше 30...100 С – высокие коэффициенты массоотдачи с поверхности капель. Это особенность связана с тем, что относительная влажность несущего потока воздуха </a:t>
            </a:r>
            <a:r>
              <a:rPr lang="ru-RU" sz="1400">
                <a:sym typeface="Symbol" pitchFamily="18" charset="2"/>
              </a:rPr>
              <a:t></a:t>
            </a:r>
            <a:r>
              <a:rPr lang="ru-RU" sz="1400"/>
              <a:t> &lt;&lt; 100 %, т.е. близка к нулю. В результате формируется максимальный диффузионный градиент между поверхностью капли и окружающим ее практически сухим воздухом. Процессы массообмена в итоге высокоинтенсивные и протекают в большинстве случаев при нестационарных условиях. Основное влияние на интенсивность процессов тепломассообмена оказывает размер капель:</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1) </a:t>
            </a:r>
            <a:r>
              <a:rPr lang="ru-RU" sz="1400" b="1"/>
              <a:t>крупные капли (</a:t>
            </a:r>
            <a:r>
              <a:rPr lang="en-US" sz="1400" b="1"/>
              <a:t>d</a:t>
            </a:r>
            <a:r>
              <a:rPr lang="ru-RU" sz="1400" b="1"/>
              <a:t> &gt; 50 мкм)</a:t>
            </a:r>
            <a:r>
              <a:rPr lang="ru-RU" sz="1400"/>
              <a:t> резко снижают эффективность процессов испарения. Причина этого состоит в том, что удельная поверхность капель незначительна и большая часть массы жидкости находится внутри капель (не имеет возможности испаряться). В результате даже при высоком диффузионном напоре количество испаряющейся жидкости незначительно и наблюдаются нестационарные процессы разогрева жидкости внутри капель в сухом несущем воздушном потоке;</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2) </a:t>
            </a:r>
            <a:r>
              <a:rPr lang="ru-RU" sz="1400" b="1"/>
              <a:t>мелкие капли (</a:t>
            </a:r>
            <a:r>
              <a:rPr lang="en-US" sz="1400" b="1"/>
              <a:t>d</a:t>
            </a:r>
            <a:r>
              <a:rPr lang="ru-RU" sz="1400" b="1"/>
              <a:t> &lt; 50 мкм)</a:t>
            </a:r>
            <a:r>
              <a:rPr lang="ru-RU" sz="1400"/>
              <a:t> резко повышают эффективность процессов испарения. Причина: уменьшение диаметра капель приводит к нелинейному увеличению удельной (на килограмм массы) суммарной поверхности капель. Большая часть жидкости располагается у поверхности капель, что при высоком  диффузионном напоре повышает скорость испарения.</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latin typeface="Times New Roman" pitchFamily="18" charset="0"/>
              </a:rPr>
              <a:t>ВЫСОКОТЕМПЕРАТУРНЫЕ ВИТ</a:t>
            </a:r>
            <a:endParaRPr lang="ru-RU" sz="2400" b="1" smtClean="0">
              <a:solidFill>
                <a:schemeClr val="accent2"/>
              </a:solidFill>
            </a:endParaRPr>
          </a:p>
        </p:txBody>
      </p:sp>
      <p:sp>
        <p:nvSpPr>
          <p:cNvPr id="13315" name="Rectangle 3"/>
          <p:cNvSpPr>
            <a:spLocks noChangeArrowheads="1"/>
          </p:cNvSpPr>
          <p:nvPr/>
        </p:nvSpPr>
        <p:spPr bwMode="auto">
          <a:xfrm>
            <a:off x="468313" y="1557338"/>
            <a:ext cx="8229600" cy="4392612"/>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a:t>В результате увеличения температуры несущей среды выше 100 С (температура кипения воды) процессы тепломассообмена существенно усложняются и становятся исключительно нестационарными. Эта особенность связана с тем, что, во-первых,  относительная влажность несущего потока воздуха </a:t>
            </a:r>
            <a:r>
              <a:rPr lang="ru-RU" sz="1400">
                <a:sym typeface="Symbol" pitchFamily="18" charset="2"/>
              </a:rPr>
              <a:t></a:t>
            </a:r>
            <a:r>
              <a:rPr lang="ru-RU" sz="1400"/>
              <a:t> &lt;&lt; 100 %, т.е. практически нулевая, а, во-вторых, высокие градиенты температур создают условия для подвода к каплям больших значений удельной тепловой мощности. Процессы массообмена в итоге высокоинтенсивные и протекают при нестационарных условиях. Более того, явление нестационарности усиливается следующими обстоятельствами:</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1) </a:t>
            </a:r>
            <a:r>
              <a:rPr lang="ru-RU" sz="1400" b="1"/>
              <a:t>начальная разность температур</a:t>
            </a:r>
            <a:r>
              <a:rPr lang="ru-RU" sz="1400" i="1"/>
              <a:t> </a:t>
            </a:r>
            <a:r>
              <a:rPr lang="ru-RU" sz="1400"/>
              <a:t>между несущей средой и каплями (особенно при больших диаметрах капель) сопровождается появлением дополнительных процессов нестационарного разогрева жидкости внутри капель и дополнительного поглощения тепла каплями;</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2) </a:t>
            </a:r>
            <a:r>
              <a:rPr lang="ru-RU" sz="1400" b="1"/>
              <a:t>высокие температуры поверхности (</a:t>
            </a:r>
            <a:r>
              <a:rPr lang="en-US" sz="1400" b="1"/>
              <a:t>t</a:t>
            </a:r>
            <a:r>
              <a:rPr lang="ru-RU" sz="1400" b="1"/>
              <a:t> &gt; 150...300 о</a:t>
            </a:r>
            <a:r>
              <a:rPr lang="en-US" sz="1400" b="1"/>
              <a:t>C</a:t>
            </a:r>
            <a:r>
              <a:rPr lang="ru-RU" sz="1400" b="1"/>
              <a:t>)</a:t>
            </a:r>
            <a:r>
              <a:rPr lang="ru-RU" sz="1400" i="1"/>
              <a:t> </a:t>
            </a:r>
            <a:r>
              <a:rPr lang="ru-RU" sz="1400"/>
              <a:t>приводят к возникновению дополнительных физических явлений и процессов, связанных с прилипанием, отталкиванием и разрушением капель (особенно выше температуры Лейденфроста) как в несущей среде, так и при попадании капель на теплообменную поверхность. Это усиливает явления нестационарности при испарении жидких капель и приводит к дополнительному поглощению теплового потока жидкостью.</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КРУПНОДИСПЕРСНЫЕ КАПЛИ</a:t>
            </a:r>
          </a:p>
        </p:txBody>
      </p:sp>
      <p:sp>
        <p:nvSpPr>
          <p:cNvPr id="14339" name="Rectangle 3"/>
          <p:cNvSpPr>
            <a:spLocks noChangeArrowheads="1"/>
          </p:cNvSpPr>
          <p:nvPr/>
        </p:nvSpPr>
        <p:spPr bwMode="auto">
          <a:xfrm>
            <a:off x="468313" y="1557338"/>
            <a:ext cx="8229600" cy="4392612"/>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a:t>Крупные капли (</a:t>
            </a:r>
            <a:r>
              <a:rPr lang="en-US" sz="1400" i="1"/>
              <a:t>d</a:t>
            </a:r>
            <a:r>
              <a:rPr lang="ru-RU" sz="1400"/>
              <a:t> &gt; 100 мкм) обычно образуются в результате низкоэнергетического воздействия на жидкость. Простейший вариант – механическое дробление жидкости на вращающихся рабочих колесах. Другим распространенным способом служит воздействие на жидкость встречной струи воздуха (градирни), или воздействие струи воздуха на поверхность жидкости (эффект газодинамического распыления). Более сложный вариант получается при специальной подаче воздуха через слой жидкости с образованием пенного слоя (барботаж жидкости). К данной группе также можно отнести и простейшие варианты низконапорных (</a:t>
            </a:r>
            <a:r>
              <a:rPr lang="ru-RU" sz="1400" i="1"/>
              <a:t>P</a:t>
            </a:r>
            <a:r>
              <a:rPr lang="ru-RU" sz="1400"/>
              <a:t> &lt; 0,3 МПа) эжекторов и форсунок. </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Общий недостаток крупнодисперсных капель состоит в их незначительной удельной поверхности, когда большая часть массы жидкости находится внутри капель (не имеет возможности контактировать с несущей воздушной средой). В итоге масса испаряемой жидкости незначительна, а сам процесс испарения протекает нестационарно.</a:t>
            </a:r>
            <a:r>
              <a:rPr lang="ru-RU" sz="3200"/>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МЕЛКОДИСПЕРСНЫЕ КАПЛИ</a:t>
            </a:r>
          </a:p>
        </p:txBody>
      </p:sp>
      <p:sp>
        <p:nvSpPr>
          <p:cNvPr id="15363" name="Rectangle 3"/>
          <p:cNvSpPr>
            <a:spLocks noChangeArrowheads="1"/>
          </p:cNvSpPr>
          <p:nvPr/>
        </p:nvSpPr>
        <p:spPr bwMode="auto">
          <a:xfrm>
            <a:off x="468313" y="1557338"/>
            <a:ext cx="8229600" cy="4392612"/>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a:t>Мелкодисперсные капли (</a:t>
            </a:r>
            <a:r>
              <a:rPr lang="en-US" sz="1400" i="1"/>
              <a:t>d</a:t>
            </a:r>
            <a:r>
              <a:rPr lang="ru-RU" sz="1400"/>
              <a:t> = 30...100 мкм) обычно получаются в результате высокоэнергетического воздействия на жидкость. Самым распространенным вариантом при этом являются высоконапорные форсунки (</a:t>
            </a:r>
            <a:r>
              <a:rPr lang="ru-RU" sz="1400" i="1"/>
              <a:t>P</a:t>
            </a:r>
            <a:r>
              <a:rPr lang="ru-RU" sz="1400"/>
              <a:t> &gt; 0,6 МПа). Обычно это специализированные устройства, предназначенные именно для распыления жидкости за счет использования высокого давления жидкости в механических форсунках либо высокого давления воздуха в газодинамических форсунках. Большинство устройств данных типов даёт на выходе диапазон диаметров капель 60...80 мкм. Наиболее совершенные форсунки позволяют получить несколько меньшие диаметры 30...50 мкм, однако при этом возникают проблемы чистоты исходной воды (с целью предотвращения засорения форсунок). </a:t>
            </a:r>
          </a:p>
          <a:p>
            <a:pPr marL="609600" indent="-609600" eaLnBrk="0" hangingPunct="0">
              <a:spcBef>
                <a:spcPct val="20000"/>
              </a:spcBef>
              <a:buFontTx/>
              <a:buChar char="•"/>
            </a:pPr>
            <a:endParaRPr lang="ru-RU" sz="1400"/>
          </a:p>
          <a:p>
            <a:pPr marL="609600" indent="-609600" eaLnBrk="0" hangingPunct="0">
              <a:spcBef>
                <a:spcPct val="20000"/>
              </a:spcBef>
              <a:buFontTx/>
              <a:buChar char="•"/>
            </a:pPr>
            <a:r>
              <a:rPr lang="ru-RU" sz="1400"/>
              <a:t>Общее свойство мелкодисперсных капель состоит в резком увеличении удельной (на килограмм массы) суммарной поверхности капель в сравнении с крупнодисперсными каплями. Это благоприятно сказывается на эффективности работы воздушно-испарительных теплообменников, так как повышает эффективность процессов испарения. К недостаткам можно отнести высокие значения инерционных и массовых сил, действующих на капли, что приводит к выпадению значительной массы жидкости на теплообменную поверхность.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ВОДНЫЙ АЭРОЗОЛЬ</a:t>
            </a:r>
          </a:p>
        </p:txBody>
      </p:sp>
      <p:sp>
        <p:nvSpPr>
          <p:cNvPr id="16387" name="Rectangle 3"/>
          <p:cNvSpPr>
            <a:spLocks noChangeArrowheads="1"/>
          </p:cNvSpPr>
          <p:nvPr/>
        </p:nvSpPr>
        <p:spPr bwMode="auto">
          <a:xfrm>
            <a:off x="468313" y="1557338"/>
            <a:ext cx="8229600" cy="4392612"/>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a:t>Капли диаметром частиц менее 30 мкм (часто именуются аэрозолем) обладают рядом специфических свойств. Во-первых, внешне они выглядят как туман (</a:t>
            </a:r>
            <a:r>
              <a:rPr lang="en-US" sz="1400" i="1"/>
              <a:t>d</a:t>
            </a:r>
            <a:r>
              <a:rPr lang="ru-RU" sz="1400"/>
              <a:t> = 20...30 мкм, атмосферный туман имеет диаметры 40...50 мкм) в виде синеватого дыма (</a:t>
            </a:r>
            <a:r>
              <a:rPr lang="en-US" sz="1400" i="1"/>
              <a:t>d </a:t>
            </a:r>
            <a:r>
              <a:rPr lang="ru-RU" sz="1400"/>
              <a:t>&lt; 15 мкм). Во-вторых, даже при незначительных массовых концентрациях воды в воздухе поверхность капель (межфазная поверхность) в десятки и сотни раз превышает площадь стенок теплообменных каналов. В-третьих, в случае уменьшения диаметра аэрозоля менее 2...5 мкм наблюдается заметное увеличение парциального давления жидкости на поверхности капли в сравнении с плоской водной поверхностью, что создает ''дополнительный'' диффузионный напор, облегчающий процесс испарения. В-четвертых, инерционные и гравитационные силы становятся сравнимыми с аэродинамическими силами, действующими на каплю, и даже меньшими, чем они. Фактически частицы аэрозоля становятся безынерционными: прекращается выпадение на теплообменную поверхность, практически отсутствует скольжение фаз, частицы невозможно отделить от потока. Вся совокупность перечисленных особенностей делает процессы воздушно-испарительного охлаждения настолько высокоэффективными, что они протекают близко к адиабатным условиям (идеальному случаю испарения жидкости).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468313" y="404813"/>
            <a:ext cx="8229600" cy="1143000"/>
          </a:xfrm>
        </p:spPr>
        <p:txBody>
          <a:bodyPr/>
          <a:lstStyle/>
          <a:p>
            <a:pPr eaLnBrk="1" hangingPunct="1"/>
            <a:r>
              <a:rPr lang="ru-RU" sz="2400" b="1" smtClean="0">
                <a:solidFill>
                  <a:schemeClr val="accent2"/>
                </a:solidFill>
              </a:rPr>
              <a:t>БАРБОТАЖНЫЙ ВИТ</a:t>
            </a:r>
          </a:p>
        </p:txBody>
      </p:sp>
      <p:sp>
        <p:nvSpPr>
          <p:cNvPr id="17411" name="Rectangle 3"/>
          <p:cNvSpPr>
            <a:spLocks noChangeArrowheads="1"/>
          </p:cNvSpPr>
          <p:nvPr/>
        </p:nvSpPr>
        <p:spPr bwMode="auto">
          <a:xfrm>
            <a:off x="395288" y="1628775"/>
            <a:ext cx="3765550" cy="4824413"/>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b="1"/>
              <a:t>Назначение</a:t>
            </a:r>
            <a:r>
              <a:rPr lang="ru-RU" sz="1400" b="1" i="1"/>
              <a:t>.</a:t>
            </a:r>
            <a:r>
              <a:rPr lang="ru-RU" sz="1400" b="1"/>
              <a:t> </a:t>
            </a:r>
            <a:r>
              <a:rPr lang="ru-RU" sz="1400"/>
              <a:t>Используется для дополнительного охлаждения продувочного воздуха: либо в условиях пониженного давления воздуха, либо в случаях недостаточного охлаждения теплообменника при высоких исходных температурах продувочного воздуха.</a:t>
            </a:r>
            <a:endParaRPr lang="ru-RU" sz="1400" b="1"/>
          </a:p>
          <a:p>
            <a:pPr marL="609600" indent="-609600" eaLnBrk="0" hangingPunct="0">
              <a:spcBef>
                <a:spcPct val="20000"/>
              </a:spcBef>
              <a:buFontTx/>
              <a:buChar char="•"/>
            </a:pPr>
            <a:r>
              <a:rPr lang="ru-RU" sz="1400" b="1"/>
              <a:t>Недостатки: </a:t>
            </a:r>
            <a:r>
              <a:rPr lang="ru-RU" sz="1400"/>
              <a:t>1) чувствительность к пространственному расположению теплообменника: при его наклоне происходит уменьшение пенного слоя, а при больших углах к горизонту – сдув пенного слоя с решётки; 2) чувствительность к колебанию расхода воздуха от расчётного: если расход меньше расчетного, пена ''проваливается'' под решётку, если расход больше расчётного, пена, наоборот, ''выдувается'' за теплообменник. </a:t>
            </a:r>
          </a:p>
        </p:txBody>
      </p:sp>
      <p:sp>
        <p:nvSpPr>
          <p:cNvPr id="17412" name="Text Box 4"/>
          <p:cNvSpPr txBox="1">
            <a:spLocks noChangeArrowheads="1"/>
          </p:cNvSpPr>
          <p:nvPr/>
        </p:nvSpPr>
        <p:spPr bwMode="auto">
          <a:xfrm>
            <a:off x="5076825" y="5013325"/>
            <a:ext cx="3311525" cy="1079500"/>
          </a:xfrm>
          <a:prstGeom prst="rect">
            <a:avLst/>
          </a:prstGeom>
          <a:solidFill>
            <a:srgbClr val="FFFFFF"/>
          </a:solidFill>
          <a:ln w="9525">
            <a:noFill/>
            <a:miter lim="800000"/>
            <a:headEnd/>
            <a:tailEnd/>
          </a:ln>
        </p:spPr>
        <p:txBody>
          <a:bodyPr/>
          <a:lstStyle/>
          <a:p>
            <a:endParaRPr lang="ru-RU" altLang="ja-JP" sz="1200">
              <a:latin typeface="Times New Roman" pitchFamily="18" charset="0"/>
              <a:ea typeface="MS Mincho" pitchFamily="49" charset="-128"/>
            </a:endParaRPr>
          </a:p>
          <a:p>
            <a:endParaRPr lang="ru-RU" altLang="ja-JP" sz="800">
              <a:latin typeface="Times New Roman" pitchFamily="18" charset="0"/>
              <a:ea typeface="MS Mincho" pitchFamily="49" charset="-128"/>
            </a:endParaRPr>
          </a:p>
          <a:p>
            <a:pPr algn="just">
              <a:lnSpc>
                <a:spcPct val="96000"/>
              </a:lnSpc>
            </a:pPr>
            <a:r>
              <a:rPr lang="ru-RU" altLang="ja-JP" sz="1000" i="1">
                <a:ea typeface="MS Mincho" pitchFamily="49" charset="-128"/>
              </a:rPr>
              <a:t>Рис. 1.1.</a:t>
            </a:r>
            <a:r>
              <a:rPr lang="ru-RU" altLang="ja-JP" sz="1000">
                <a:ea typeface="MS Mincho" pitchFamily="49" charset="-128"/>
              </a:rPr>
              <a:t> Барботажный воздушно-испарительный теплообменник: </a:t>
            </a:r>
            <a:r>
              <a:rPr lang="ru-RU" altLang="ja-JP" sz="1000" i="1">
                <a:ea typeface="MS Mincho" pitchFamily="49" charset="-128"/>
              </a:rPr>
              <a:t>1 </a:t>
            </a:r>
            <a:r>
              <a:rPr lang="ru-RU" altLang="ja-JP" sz="1000">
                <a:ea typeface="MS Mincho" pitchFamily="49" charset="-128"/>
              </a:rPr>
              <a:t>– компактный теплообменник; </a:t>
            </a:r>
            <a:r>
              <a:rPr lang="ru-RU" altLang="ja-JP" sz="1000" i="1">
                <a:ea typeface="MS Mincho" pitchFamily="49" charset="-128"/>
              </a:rPr>
              <a:t>2</a:t>
            </a:r>
            <a:r>
              <a:rPr lang="ru-RU" altLang="ja-JP" sz="1000">
                <a:ea typeface="MS Mincho" pitchFamily="49" charset="-128"/>
              </a:rPr>
              <a:t> – барботирующая решётка;  </a:t>
            </a:r>
            <a:r>
              <a:rPr lang="ru-RU" altLang="ja-JP" sz="1000" i="1">
                <a:ea typeface="MS Mincho" pitchFamily="49" charset="-128"/>
              </a:rPr>
              <a:t>3</a:t>
            </a:r>
            <a:r>
              <a:rPr lang="ru-RU" altLang="ja-JP" sz="1000">
                <a:ea typeface="MS Mincho" pitchFamily="49" charset="-128"/>
              </a:rPr>
              <a:t> – кран;  </a:t>
            </a:r>
            <a:r>
              <a:rPr lang="ru-RU" altLang="ja-JP" sz="1000" i="1">
                <a:ea typeface="MS Mincho" pitchFamily="49" charset="-128"/>
              </a:rPr>
              <a:t>4</a:t>
            </a:r>
            <a:r>
              <a:rPr lang="ru-RU" altLang="ja-JP" sz="1000">
                <a:ea typeface="MS Mincho" pitchFamily="49" charset="-128"/>
              </a:rPr>
              <a:t> – бак с водой;  </a:t>
            </a:r>
            <a:r>
              <a:rPr lang="ru-RU" altLang="ja-JP" sz="1000" i="1">
                <a:ea typeface="MS Mincho" pitchFamily="49" charset="-128"/>
              </a:rPr>
              <a:t>5</a:t>
            </a:r>
            <a:r>
              <a:rPr lang="ru-RU" altLang="ja-JP" sz="1000">
                <a:ea typeface="MS Mincho" pitchFamily="49" charset="-128"/>
              </a:rPr>
              <a:t> –  ''кипящий'' пенный слой</a:t>
            </a:r>
          </a:p>
          <a:p>
            <a:endParaRPr lang="ru-RU" sz="1000"/>
          </a:p>
        </p:txBody>
      </p:sp>
      <p:pic>
        <p:nvPicPr>
          <p:cNvPr id="17413" name="Picture 5" descr="1-1"/>
          <p:cNvPicPr>
            <a:picLocks noChangeAspect="1" noChangeArrowheads="1"/>
          </p:cNvPicPr>
          <p:nvPr/>
        </p:nvPicPr>
        <p:blipFill>
          <a:blip r:embed="rId2" cstate="print"/>
          <a:srcRect/>
          <a:stretch>
            <a:fillRect/>
          </a:stretch>
        </p:blipFill>
        <p:spPr bwMode="auto">
          <a:xfrm>
            <a:off x="5076825" y="1844675"/>
            <a:ext cx="3121025" cy="2817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ПЕННО-ВИХРЕВОЙ ВИТ</a:t>
            </a:r>
          </a:p>
        </p:txBody>
      </p:sp>
      <p:sp>
        <p:nvSpPr>
          <p:cNvPr id="18435" name="Rectangle 3"/>
          <p:cNvSpPr>
            <a:spLocks noChangeArrowheads="1"/>
          </p:cNvSpPr>
          <p:nvPr/>
        </p:nvSpPr>
        <p:spPr bwMode="auto">
          <a:xfrm>
            <a:off x="395288" y="1125538"/>
            <a:ext cx="3765550" cy="4824412"/>
          </a:xfrm>
          <a:prstGeom prst="rect">
            <a:avLst/>
          </a:prstGeom>
          <a:noFill/>
          <a:ln w="9525">
            <a:noFill/>
            <a:miter lim="800000"/>
            <a:headEnd/>
            <a:tailEnd/>
          </a:ln>
        </p:spPr>
        <p:txBody>
          <a:bodyPr/>
          <a:lstStyle/>
          <a:p>
            <a:pPr marL="609600" indent="-609600" eaLnBrk="0" hangingPunct="0">
              <a:spcBef>
                <a:spcPct val="20000"/>
              </a:spcBef>
              <a:buFontTx/>
              <a:buChar char="•"/>
            </a:pPr>
            <a:r>
              <a:rPr lang="ru-RU" sz="1200" b="1"/>
              <a:t>Назначение.</a:t>
            </a:r>
            <a:r>
              <a:rPr lang="ru-RU" sz="1200"/>
              <a:t> Используется в двух основных направлениях: во-первых, в качестве автономного компактного кондиционера (промышленного, транспортного или бытового применения); во-вторых, в качестве компактного высокоэффективного газоочистителя (для очистки воздуха от взвешенного технологического аэрозоля, плохо отделяемого обычными инерционными средствами). В большинстве случаев деление на две узкие специализации не производят, а предлагают комплексное устройство кондиционера-воздухоочистителя.</a:t>
            </a:r>
          </a:p>
          <a:p>
            <a:pPr marL="609600" indent="-609600" eaLnBrk="0" hangingPunct="0">
              <a:spcBef>
                <a:spcPct val="20000"/>
              </a:spcBef>
              <a:buFontTx/>
              <a:buChar char="•"/>
            </a:pPr>
            <a:r>
              <a:rPr lang="ru-RU" sz="1200" b="1"/>
              <a:t>Достоинства.</a:t>
            </a:r>
            <a:r>
              <a:rPr lang="ru-RU" sz="1200"/>
              <a:t> Простота реализации, автономность работы, относительно небольшой расход жидкости, отсутствие специальных теплообменников и внешних источников энергии, простота обслуживания, экологическая чистота, слабая чувствительность к колебаниям расхода воздуха, низкое гидравлическое сопротивление, т.е. это самый высокоэффективный и высокотехнологичный способ охлаждения, увлажнения и очистки воздуха.</a:t>
            </a:r>
          </a:p>
          <a:p>
            <a:pPr marL="609600" indent="-609600" eaLnBrk="0" hangingPunct="0">
              <a:spcBef>
                <a:spcPct val="20000"/>
              </a:spcBef>
              <a:buFontTx/>
              <a:buChar char="•"/>
            </a:pPr>
            <a:r>
              <a:rPr lang="ru-RU" sz="1200" b="1"/>
              <a:t>Недостатки.</a:t>
            </a:r>
            <a:r>
              <a:rPr lang="ru-RU" sz="1200"/>
              <a:t> Чувствительность к способу подачи и рециркуляции воды. </a:t>
            </a:r>
          </a:p>
        </p:txBody>
      </p:sp>
      <p:sp>
        <p:nvSpPr>
          <p:cNvPr id="18436" name="Text Box 4"/>
          <p:cNvSpPr txBox="1">
            <a:spLocks noChangeArrowheads="1"/>
          </p:cNvSpPr>
          <p:nvPr/>
        </p:nvSpPr>
        <p:spPr bwMode="auto">
          <a:xfrm>
            <a:off x="5003800" y="4724400"/>
            <a:ext cx="3311525" cy="1079500"/>
          </a:xfrm>
          <a:prstGeom prst="rect">
            <a:avLst/>
          </a:prstGeom>
          <a:solidFill>
            <a:srgbClr val="FFFFFF"/>
          </a:solidFill>
          <a:ln w="9525">
            <a:noFill/>
            <a:miter lim="800000"/>
            <a:headEnd/>
            <a:tailEnd/>
          </a:ln>
        </p:spPr>
        <p:txBody>
          <a:bodyPr/>
          <a:lstStyle/>
          <a:p>
            <a:endParaRPr lang="ru-RU" altLang="ja-JP" sz="1200">
              <a:latin typeface="Times New Roman" pitchFamily="18" charset="0"/>
              <a:ea typeface="MS Mincho" pitchFamily="49" charset="-128"/>
            </a:endParaRPr>
          </a:p>
          <a:p>
            <a:endParaRPr lang="ru-RU" altLang="ja-JP" sz="800">
              <a:latin typeface="Times New Roman" pitchFamily="18" charset="0"/>
              <a:ea typeface="MS Mincho" pitchFamily="49" charset="-128"/>
            </a:endParaRPr>
          </a:p>
          <a:p>
            <a:r>
              <a:rPr lang="ru-RU" altLang="ja-JP" sz="1000" i="1"/>
              <a:t>Рис. 1.2.</a:t>
            </a:r>
            <a:r>
              <a:rPr lang="ru-RU" altLang="ja-JP" sz="1000"/>
              <a:t> Пенно-вихревой воздушно-испарительный  теплообменник:</a:t>
            </a:r>
            <a:endParaRPr lang="ru-RU" altLang="ja-JP" sz="1000" i="1"/>
          </a:p>
          <a:p>
            <a:r>
              <a:rPr lang="ru-RU" altLang="ja-JP" sz="1000" i="1"/>
              <a:t>1</a:t>
            </a:r>
            <a:r>
              <a:rPr lang="ru-RU" altLang="ja-JP" sz="1000"/>
              <a:t> – рабочая камера; </a:t>
            </a:r>
            <a:r>
              <a:rPr lang="ru-RU" altLang="ja-JP" sz="1000" i="1"/>
              <a:t>2</a:t>
            </a:r>
            <a:r>
              <a:rPr lang="ru-RU" altLang="ja-JP" sz="1000"/>
              <a:t> – сопло; </a:t>
            </a:r>
            <a:r>
              <a:rPr lang="ru-RU" altLang="ja-JP" sz="1000" i="1"/>
              <a:t>3</a:t>
            </a:r>
            <a:r>
              <a:rPr lang="ru-RU" altLang="ja-JP" sz="1000"/>
              <a:t> – делитель потока; </a:t>
            </a:r>
            <a:r>
              <a:rPr lang="ru-RU" altLang="ja-JP" sz="1000" i="1"/>
              <a:t>4</a:t>
            </a:r>
            <a:r>
              <a:rPr lang="ru-RU" altLang="ja-JP" sz="1000"/>
              <a:t> – рециркуляционная трубка; </a:t>
            </a:r>
            <a:r>
              <a:rPr lang="ru-RU" altLang="ja-JP" sz="1000" i="1"/>
              <a:t>5</a:t>
            </a:r>
            <a:r>
              <a:rPr lang="ru-RU" altLang="ja-JP" sz="1000"/>
              <a:t> – каплеотбойник; </a:t>
            </a:r>
            <a:r>
              <a:rPr lang="ru-RU" altLang="ja-JP" sz="1000" i="1"/>
              <a:t>6</a:t>
            </a:r>
            <a:r>
              <a:rPr lang="ru-RU" altLang="ja-JP" sz="1000"/>
              <a:t> – бак с водой; 7 – ''кипящий'' слой</a:t>
            </a:r>
            <a:endParaRPr lang="ru-RU" sz="1000"/>
          </a:p>
        </p:txBody>
      </p:sp>
      <p:pic>
        <p:nvPicPr>
          <p:cNvPr id="18437" name="Picture 6" descr="1-2"/>
          <p:cNvPicPr>
            <a:picLocks noChangeAspect="1" noChangeArrowheads="1"/>
          </p:cNvPicPr>
          <p:nvPr/>
        </p:nvPicPr>
        <p:blipFill>
          <a:blip r:embed="rId2" cstate="print"/>
          <a:srcRect r="375"/>
          <a:stretch>
            <a:fillRect/>
          </a:stretch>
        </p:blipFill>
        <p:spPr bwMode="auto">
          <a:xfrm>
            <a:off x="5364163" y="1484313"/>
            <a:ext cx="2713037" cy="2879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ФОРСУНОЧНЫЙ ВИТ</a:t>
            </a:r>
          </a:p>
        </p:txBody>
      </p:sp>
      <p:sp>
        <p:nvSpPr>
          <p:cNvPr id="19459" name="Rectangle 3"/>
          <p:cNvSpPr>
            <a:spLocks noChangeArrowheads="1"/>
          </p:cNvSpPr>
          <p:nvPr/>
        </p:nvSpPr>
        <p:spPr bwMode="auto">
          <a:xfrm>
            <a:off x="395288" y="1125538"/>
            <a:ext cx="3765550" cy="4824412"/>
          </a:xfrm>
          <a:prstGeom prst="rect">
            <a:avLst/>
          </a:prstGeom>
          <a:noFill/>
          <a:ln w="9525">
            <a:noFill/>
            <a:miter lim="800000"/>
            <a:headEnd/>
            <a:tailEnd/>
          </a:ln>
        </p:spPr>
        <p:txBody>
          <a:bodyPr/>
          <a:lstStyle/>
          <a:p>
            <a:pPr marL="609600" indent="-609600" eaLnBrk="0" hangingPunct="0">
              <a:spcBef>
                <a:spcPct val="20000"/>
              </a:spcBef>
              <a:buFontTx/>
              <a:buChar char="•"/>
            </a:pPr>
            <a:r>
              <a:rPr lang="ru-RU" sz="1200" b="1"/>
              <a:t>Назначение. </a:t>
            </a:r>
            <a:r>
              <a:rPr lang="ru-RU" sz="1200"/>
              <a:t>Используется для дополнительного эпизодического охлаждения продувочного забортного воздуха: либо в условиях пониженного давления воздуха, либо в случаях недостаточного охлаждения теплообменника при высоких исходных температурах продувочного воздуха. В наземных установках такой способ широко распространен в системах кондиционирования текстильных производств с целью повышения влажности воздуха в цехах до кондиционных (для ниток и тканей) условий. </a:t>
            </a:r>
            <a:endParaRPr lang="ru-RU" sz="1200" b="1"/>
          </a:p>
          <a:p>
            <a:pPr marL="609600" indent="-609600" eaLnBrk="0" hangingPunct="0">
              <a:spcBef>
                <a:spcPct val="20000"/>
              </a:spcBef>
              <a:buFontTx/>
              <a:buChar char="•"/>
            </a:pPr>
            <a:r>
              <a:rPr lang="ru-RU" sz="1200" b="1"/>
              <a:t>Достоинства</a:t>
            </a:r>
            <a:r>
              <a:rPr lang="ru-RU" sz="1200" b="1" i="1"/>
              <a:t>.</a:t>
            </a:r>
            <a:r>
              <a:rPr lang="ru-RU" sz="1200"/>
              <a:t> Простота реализации, автономность работы, относительно небольшой расход жидкости, в итоге – это самый распространённый способ.</a:t>
            </a:r>
            <a:endParaRPr lang="ru-RU" sz="1200" b="1"/>
          </a:p>
          <a:p>
            <a:pPr marL="609600" indent="-609600" eaLnBrk="0" hangingPunct="0">
              <a:spcBef>
                <a:spcPct val="20000"/>
              </a:spcBef>
              <a:buFontTx/>
              <a:buChar char="•"/>
            </a:pPr>
            <a:r>
              <a:rPr lang="ru-RU" sz="1200" b="1"/>
              <a:t>Недостатки: </a:t>
            </a:r>
            <a:r>
              <a:rPr lang="ru-RU" sz="1200"/>
              <a:t>1) необходимость в источнике внешней энергии (насосе или сжатом воздухе) для работы форсунок; 2) наличие специальной системы рециркуляции воды для сбора и повторного использования неиспарившейся воды; 3) создание ''запаса'' количества воды (требуемого для поддержания высокой эффективности испарения) из-за большого диаметра капель.</a:t>
            </a:r>
            <a:r>
              <a:rPr lang="ru-RU" sz="3200"/>
              <a:t> </a:t>
            </a:r>
          </a:p>
        </p:txBody>
      </p:sp>
      <p:sp>
        <p:nvSpPr>
          <p:cNvPr id="19460" name="Text Box 4"/>
          <p:cNvSpPr txBox="1">
            <a:spLocks noChangeArrowheads="1"/>
          </p:cNvSpPr>
          <p:nvPr/>
        </p:nvSpPr>
        <p:spPr bwMode="auto">
          <a:xfrm>
            <a:off x="5003800" y="4724400"/>
            <a:ext cx="3311525" cy="1079500"/>
          </a:xfrm>
          <a:prstGeom prst="rect">
            <a:avLst/>
          </a:prstGeom>
          <a:solidFill>
            <a:srgbClr val="FFFFFF"/>
          </a:solidFill>
          <a:ln w="9525">
            <a:noFill/>
            <a:miter lim="800000"/>
            <a:headEnd/>
            <a:tailEnd/>
          </a:ln>
        </p:spPr>
        <p:txBody>
          <a:bodyPr/>
          <a:lstStyle/>
          <a:p>
            <a:endParaRPr lang="ru-RU" altLang="ja-JP" sz="1200">
              <a:latin typeface="Times New Roman" pitchFamily="18" charset="0"/>
              <a:ea typeface="MS Mincho" pitchFamily="49" charset="-128"/>
            </a:endParaRPr>
          </a:p>
          <a:p>
            <a:endParaRPr lang="ru-RU" altLang="ja-JP" sz="800">
              <a:latin typeface="Times New Roman" pitchFamily="18" charset="0"/>
              <a:ea typeface="MS Mincho" pitchFamily="49" charset="-128"/>
            </a:endParaRPr>
          </a:p>
          <a:p>
            <a:r>
              <a:rPr lang="ru-RU" altLang="ja-JP" sz="1000" i="1"/>
              <a:t>Рис. 1.3.</a:t>
            </a:r>
            <a:r>
              <a:rPr lang="ru-RU" altLang="ja-JP" sz="1000"/>
              <a:t> Форсуночный воздушно-ис-парительный теплообменник: 1 – компактный теплообменник; 2 – воздухозаборник; 3 – форсунки; 4 – насос; 5 – бак </a:t>
            </a:r>
            <a:br>
              <a:rPr lang="ru-RU" altLang="ja-JP" sz="1000"/>
            </a:br>
            <a:r>
              <a:rPr lang="ru-RU" altLang="ja-JP" sz="1000"/>
              <a:t>с водой; 6 – орошаюший ''факел'' капельных струй </a:t>
            </a:r>
            <a:endParaRPr lang="ru-RU" sz="1000"/>
          </a:p>
        </p:txBody>
      </p:sp>
      <p:pic>
        <p:nvPicPr>
          <p:cNvPr id="19461" name="Picture 6" descr="1-3"/>
          <p:cNvPicPr>
            <a:picLocks noChangeAspect="1" noChangeArrowheads="1"/>
          </p:cNvPicPr>
          <p:nvPr/>
        </p:nvPicPr>
        <p:blipFill>
          <a:blip r:embed="rId2" cstate="print"/>
          <a:srcRect/>
          <a:stretch>
            <a:fillRect/>
          </a:stretch>
        </p:blipFill>
        <p:spPr bwMode="auto">
          <a:xfrm>
            <a:off x="5003800" y="1557338"/>
            <a:ext cx="2952750" cy="2533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АЭРОЗОЛЬНЫЙ ВИТ</a:t>
            </a:r>
          </a:p>
        </p:txBody>
      </p:sp>
      <p:sp>
        <p:nvSpPr>
          <p:cNvPr id="20483" name="Rectangle 3"/>
          <p:cNvSpPr>
            <a:spLocks noChangeArrowheads="1"/>
          </p:cNvSpPr>
          <p:nvPr/>
        </p:nvSpPr>
        <p:spPr bwMode="auto">
          <a:xfrm>
            <a:off x="395288" y="1628775"/>
            <a:ext cx="3765550" cy="4824413"/>
          </a:xfrm>
          <a:prstGeom prst="rect">
            <a:avLst/>
          </a:prstGeom>
          <a:noFill/>
          <a:ln w="9525">
            <a:noFill/>
            <a:miter lim="800000"/>
            <a:headEnd/>
            <a:tailEnd/>
          </a:ln>
        </p:spPr>
        <p:txBody>
          <a:bodyPr/>
          <a:lstStyle/>
          <a:p>
            <a:pPr marL="609600" indent="-609600" eaLnBrk="0" hangingPunct="0">
              <a:spcBef>
                <a:spcPct val="20000"/>
              </a:spcBef>
              <a:buFontTx/>
              <a:buChar char="•"/>
            </a:pPr>
            <a:r>
              <a:rPr lang="ru-RU" sz="1200" b="1"/>
              <a:t>Назначение.</a:t>
            </a:r>
            <a:r>
              <a:rPr lang="ru-RU" sz="1200"/>
              <a:t> Используется в теплообменнике-конденсаторе системы кондиционирования самолета Ту-204 при охлаждении сжатого воздуха (с целью конденсации и последующего удаления из него воды) за счет холодного воздуха с отрицательной температурой, выбрасываемого из турбины турбохолодильника.  </a:t>
            </a:r>
          </a:p>
          <a:p>
            <a:pPr marL="609600" indent="-609600" eaLnBrk="0" hangingPunct="0">
              <a:spcBef>
                <a:spcPct val="20000"/>
              </a:spcBef>
              <a:buFontTx/>
              <a:buChar char="•"/>
            </a:pPr>
            <a:r>
              <a:rPr lang="ru-RU" sz="1200" b="1"/>
              <a:t>Недостатки:</a:t>
            </a:r>
            <a:r>
              <a:rPr lang="ru-RU" sz="1200"/>
              <a:t> 1) резкое ухудшение условий работы при отсутствии влагоотделителя </a:t>
            </a:r>
            <a:r>
              <a:rPr lang="ru-RU" sz="1200" i="1"/>
              <a:t>5 </a:t>
            </a:r>
            <a:r>
              <a:rPr lang="ru-RU" sz="1200"/>
              <a:t>за счет генерации в турбине снежной шуги, забивающей выхлопной патрубок турбины и вход теплообменника (перегораживает живое сечение каналов и уменьшает расход воздуха через турбину); 2) необходимость разработки противообледенительных мер для предотвращения замерзания влаги в горячем тракте и препятствия намерзанию снега на передние кромки теплообменной секции в холодном тракте.</a:t>
            </a:r>
          </a:p>
        </p:txBody>
      </p:sp>
      <p:sp>
        <p:nvSpPr>
          <p:cNvPr id="20484" name="Text Box 4"/>
          <p:cNvSpPr txBox="1">
            <a:spLocks noChangeArrowheads="1"/>
          </p:cNvSpPr>
          <p:nvPr/>
        </p:nvSpPr>
        <p:spPr bwMode="auto">
          <a:xfrm>
            <a:off x="4932363" y="4508500"/>
            <a:ext cx="3311525" cy="1079500"/>
          </a:xfrm>
          <a:prstGeom prst="rect">
            <a:avLst/>
          </a:prstGeom>
          <a:solidFill>
            <a:srgbClr val="FFFFFF"/>
          </a:solidFill>
          <a:ln w="9525">
            <a:noFill/>
            <a:miter lim="800000"/>
            <a:headEnd/>
            <a:tailEnd/>
          </a:ln>
        </p:spPr>
        <p:txBody>
          <a:bodyPr/>
          <a:lstStyle/>
          <a:p>
            <a:endParaRPr lang="ru-RU" altLang="ja-JP" sz="1200">
              <a:latin typeface="Times New Roman" pitchFamily="18" charset="0"/>
              <a:ea typeface="MS Mincho" pitchFamily="49" charset="-128"/>
            </a:endParaRPr>
          </a:p>
          <a:p>
            <a:endParaRPr lang="ru-RU" altLang="ja-JP" sz="800">
              <a:latin typeface="Times New Roman" pitchFamily="18" charset="0"/>
              <a:ea typeface="MS Mincho" pitchFamily="49" charset="-128"/>
            </a:endParaRPr>
          </a:p>
          <a:p>
            <a:r>
              <a:rPr lang="ru-RU" sz="1000" i="1"/>
              <a:t>Рис. 1.4.</a:t>
            </a:r>
            <a:r>
              <a:rPr lang="ru-RU" sz="1000"/>
              <a:t> Аэрозольный воздушно-испарительный теплообменник: </a:t>
            </a:r>
            <a:r>
              <a:rPr lang="ru-RU" sz="1000" i="1"/>
              <a:t>1</a:t>
            </a:r>
            <a:r>
              <a:rPr lang="ru-RU" sz="1000"/>
              <a:t> – компактный теплообменник; </a:t>
            </a:r>
            <a:r>
              <a:rPr lang="ru-RU" sz="1000" i="1"/>
              <a:t>2</a:t>
            </a:r>
            <a:r>
              <a:rPr lang="ru-RU" sz="1000"/>
              <a:t> – турбина турбохолодильника; </a:t>
            </a:r>
            <a:r>
              <a:rPr lang="ru-RU" sz="1000" i="1"/>
              <a:t>3</a:t>
            </a:r>
            <a:r>
              <a:rPr lang="ru-RU" sz="1000"/>
              <a:t> – компрессор турбохолодильника; </a:t>
            </a:r>
            <a:r>
              <a:rPr lang="ru-RU" sz="1000" i="1"/>
              <a:t>4</a:t>
            </a:r>
            <a:r>
              <a:rPr lang="ru-RU" sz="1000"/>
              <a:t> – аэрозольный туман; </a:t>
            </a:r>
            <a:r>
              <a:rPr lang="ru-RU" sz="1000" i="1"/>
              <a:t>5</a:t>
            </a:r>
            <a:r>
              <a:rPr lang="ru-RU" sz="1000"/>
              <a:t> – влагоотделитель</a:t>
            </a:r>
          </a:p>
        </p:txBody>
      </p:sp>
      <p:pic>
        <p:nvPicPr>
          <p:cNvPr id="20485" name="Picture 6" descr="1-4"/>
          <p:cNvPicPr>
            <a:picLocks noChangeAspect="1" noChangeArrowheads="1"/>
          </p:cNvPicPr>
          <p:nvPr/>
        </p:nvPicPr>
        <p:blipFill>
          <a:blip r:embed="rId2" cstate="print"/>
          <a:srcRect/>
          <a:stretch>
            <a:fillRect/>
          </a:stretch>
        </p:blipFill>
        <p:spPr bwMode="auto">
          <a:xfrm>
            <a:off x="5076825" y="1916113"/>
            <a:ext cx="2808288" cy="2182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КАПИЛЛЯРНО-ПОРИСТЫЙ ВИТ</a:t>
            </a:r>
          </a:p>
        </p:txBody>
      </p:sp>
      <p:sp>
        <p:nvSpPr>
          <p:cNvPr id="21507" name="Rectangle 3"/>
          <p:cNvSpPr>
            <a:spLocks noChangeArrowheads="1"/>
          </p:cNvSpPr>
          <p:nvPr/>
        </p:nvSpPr>
        <p:spPr bwMode="auto">
          <a:xfrm>
            <a:off x="395288" y="1484313"/>
            <a:ext cx="3765550" cy="4824412"/>
          </a:xfrm>
          <a:prstGeom prst="rect">
            <a:avLst/>
          </a:prstGeom>
          <a:noFill/>
          <a:ln w="9525">
            <a:noFill/>
            <a:miter lim="800000"/>
            <a:headEnd/>
            <a:tailEnd/>
          </a:ln>
        </p:spPr>
        <p:txBody>
          <a:bodyPr/>
          <a:lstStyle/>
          <a:p>
            <a:pPr marL="609600" indent="-609600" eaLnBrk="0" hangingPunct="0">
              <a:spcBef>
                <a:spcPct val="20000"/>
              </a:spcBef>
              <a:buFontTx/>
              <a:buChar char="•"/>
            </a:pPr>
            <a:r>
              <a:rPr lang="ru-RU" sz="1200" b="1"/>
              <a:t>Назначение. </a:t>
            </a:r>
            <a:r>
              <a:rPr lang="ru-RU" sz="1200"/>
              <a:t>Используется с целью дополнительного эпизодического охлаждения в системах кондиционирования для снятия ''пиковой'' тепловой нагрузки. В наземных условиях данный ВИТ встречается в качестве простейших кондиционеров для увлажнения и частичного охлаждения воздуха в помещениях. </a:t>
            </a:r>
            <a:endParaRPr lang="ru-RU" sz="1200" b="1"/>
          </a:p>
          <a:p>
            <a:pPr marL="609600" indent="-609600" eaLnBrk="0" hangingPunct="0">
              <a:spcBef>
                <a:spcPct val="20000"/>
              </a:spcBef>
              <a:buFontTx/>
              <a:buChar char="•"/>
            </a:pPr>
            <a:r>
              <a:rPr lang="ru-RU" sz="1200" b="1"/>
              <a:t>Достоинства.</a:t>
            </a:r>
            <a:r>
              <a:rPr lang="ru-RU" sz="1200"/>
              <a:t> Простота конструкции, автономность работы, минимальный расход жидкости, простота эксплуатации и высокая надежность; в результате – это достаточно распространённый и удобный способ кондиционирования воздуха.</a:t>
            </a:r>
            <a:endParaRPr lang="ru-RU" sz="1200" b="1"/>
          </a:p>
          <a:p>
            <a:pPr marL="609600" indent="-609600" eaLnBrk="0" hangingPunct="0">
              <a:spcBef>
                <a:spcPct val="20000"/>
              </a:spcBef>
              <a:buFontTx/>
              <a:buChar char="•"/>
            </a:pPr>
            <a:r>
              <a:rPr lang="ru-RU" sz="1200" b="1"/>
              <a:t>Недостатки: </a:t>
            </a:r>
            <a:r>
              <a:rPr lang="ru-RU" sz="1200"/>
              <a:t>1) необходимость в мелкоячеистом пористом материале с длительным ресурсом работы и не подверженном коррозии; 2) чувствительность к чистоте воды как за счёт засорения пор твёрдыми частицами, так и за счёт ухудшения капиллярного эффекта при попадании жиров и масел; 3) в ряде случаев отмечается необходимость сохранения формы и целостности пористого материала при забросе воздуха с отрицательной температурой и обледенении пластин. </a:t>
            </a:r>
          </a:p>
        </p:txBody>
      </p:sp>
      <p:sp>
        <p:nvSpPr>
          <p:cNvPr id="21508" name="Text Box 4"/>
          <p:cNvSpPr txBox="1">
            <a:spLocks noChangeArrowheads="1"/>
          </p:cNvSpPr>
          <p:nvPr/>
        </p:nvSpPr>
        <p:spPr bwMode="auto">
          <a:xfrm>
            <a:off x="4932363" y="4508500"/>
            <a:ext cx="3311525" cy="1079500"/>
          </a:xfrm>
          <a:prstGeom prst="rect">
            <a:avLst/>
          </a:prstGeom>
          <a:solidFill>
            <a:srgbClr val="FFFFFF"/>
          </a:solidFill>
          <a:ln w="9525">
            <a:noFill/>
            <a:miter lim="800000"/>
            <a:headEnd/>
            <a:tailEnd/>
          </a:ln>
        </p:spPr>
        <p:txBody>
          <a:bodyPr/>
          <a:lstStyle/>
          <a:p>
            <a:endParaRPr lang="ru-RU" altLang="ja-JP" sz="1200">
              <a:latin typeface="Times New Roman" pitchFamily="18" charset="0"/>
              <a:ea typeface="MS Mincho" pitchFamily="49" charset="-128"/>
            </a:endParaRPr>
          </a:p>
          <a:p>
            <a:endParaRPr lang="ru-RU" altLang="ja-JP" sz="800">
              <a:latin typeface="Times New Roman" pitchFamily="18" charset="0"/>
              <a:ea typeface="MS Mincho" pitchFamily="49" charset="-128"/>
            </a:endParaRPr>
          </a:p>
          <a:p>
            <a:r>
              <a:rPr lang="ru-RU" sz="1000" i="1"/>
              <a:t>Рис. 1.5.</a:t>
            </a:r>
            <a:r>
              <a:rPr lang="ru-RU" sz="1000"/>
              <a:t> Капиллярно-пористый воздушно-испарительный теплообменник: </a:t>
            </a:r>
            <a:r>
              <a:rPr lang="ru-RU" sz="1000" i="1"/>
              <a:t>1</a:t>
            </a:r>
            <a:r>
              <a:rPr lang="ru-RU" sz="1000"/>
              <a:t> – пластины из капиллярно-пористого материала; 2 – каналы для движения охлаждаемого воздуха; </a:t>
            </a:r>
            <a:r>
              <a:rPr lang="ru-RU" sz="1000" i="1"/>
              <a:t>3</a:t>
            </a:r>
            <a:r>
              <a:rPr lang="ru-RU" sz="1000"/>
              <a:t> – ёмкость с водой</a:t>
            </a:r>
          </a:p>
        </p:txBody>
      </p:sp>
      <p:pic>
        <p:nvPicPr>
          <p:cNvPr id="21509" name="Picture 6" descr="стр"/>
          <p:cNvPicPr>
            <a:picLocks noChangeAspect="1" noChangeArrowheads="1"/>
          </p:cNvPicPr>
          <p:nvPr/>
        </p:nvPicPr>
        <p:blipFill>
          <a:blip r:embed="rId2" cstate="print"/>
          <a:srcRect/>
          <a:stretch>
            <a:fillRect/>
          </a:stretch>
        </p:blipFill>
        <p:spPr bwMode="auto">
          <a:xfrm>
            <a:off x="5148263" y="1700213"/>
            <a:ext cx="2449512" cy="2449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КОНСТРУКТИВНЫЕ ОСОБЕННОСТИ</a:t>
            </a:r>
            <a:br>
              <a:rPr lang="ru-RU" sz="2400" b="1" smtClean="0">
                <a:solidFill>
                  <a:schemeClr val="accent2"/>
                </a:solidFill>
              </a:rPr>
            </a:br>
            <a:r>
              <a:rPr lang="ru-RU" sz="2400" b="1" smtClean="0">
                <a:solidFill>
                  <a:schemeClr val="accent2"/>
                </a:solidFill>
              </a:rPr>
              <a:t>СИСТЕМЫ ОХЛАЖДЕНИЯ</a:t>
            </a:r>
          </a:p>
        </p:txBody>
      </p:sp>
      <p:sp>
        <p:nvSpPr>
          <p:cNvPr id="22531" name="Rectangle 3"/>
          <p:cNvSpPr>
            <a:spLocks noChangeArrowheads="1"/>
          </p:cNvSpPr>
          <p:nvPr/>
        </p:nvSpPr>
        <p:spPr bwMode="auto">
          <a:xfrm>
            <a:off x="468313" y="2060575"/>
            <a:ext cx="3765550" cy="2520950"/>
          </a:xfrm>
          <a:prstGeom prst="rect">
            <a:avLst/>
          </a:prstGeom>
          <a:noFill/>
          <a:ln w="9525">
            <a:noFill/>
            <a:miter lim="800000"/>
            <a:headEnd/>
            <a:tailEnd/>
          </a:ln>
        </p:spPr>
        <p:txBody>
          <a:bodyPr/>
          <a:lstStyle/>
          <a:p>
            <a:pPr marL="609600" indent="-609600" eaLnBrk="0" hangingPunct="0">
              <a:spcBef>
                <a:spcPct val="20000"/>
              </a:spcBef>
              <a:buFontTx/>
              <a:buChar char="•"/>
            </a:pPr>
            <a:r>
              <a:rPr lang="ru-RU" sz="1400" b="1"/>
              <a:t>Жидкостный контур охлаждения. </a:t>
            </a:r>
            <a:r>
              <a:rPr lang="ru-RU" sz="1400"/>
              <a:t>Основная цель первого замкнутого контура состоит в отводе теплового потока, выделяемого ответственным оборудованием.</a:t>
            </a:r>
            <a:r>
              <a:rPr lang="ru-RU" sz="1400" b="1"/>
              <a:t> </a:t>
            </a:r>
          </a:p>
          <a:p>
            <a:pPr marL="609600" indent="-609600" eaLnBrk="0" hangingPunct="0">
              <a:spcBef>
                <a:spcPct val="20000"/>
              </a:spcBef>
              <a:buFontTx/>
              <a:buChar char="•"/>
            </a:pPr>
            <a:r>
              <a:rPr lang="ru-RU" sz="1400" b="1"/>
              <a:t>Воздушно-испарительный контур охлаждения. </a:t>
            </a:r>
            <a:r>
              <a:rPr lang="ru-RU" sz="1400"/>
              <a:t>Основная цель второго разомкнутого контура состоит в сбросе теплового потока в окружающую среду. </a:t>
            </a:r>
          </a:p>
        </p:txBody>
      </p:sp>
      <p:sp>
        <p:nvSpPr>
          <p:cNvPr id="22532" name="Text Box 4"/>
          <p:cNvSpPr txBox="1">
            <a:spLocks noChangeArrowheads="1"/>
          </p:cNvSpPr>
          <p:nvPr/>
        </p:nvSpPr>
        <p:spPr bwMode="auto">
          <a:xfrm>
            <a:off x="4932363" y="4508500"/>
            <a:ext cx="3311525" cy="1079500"/>
          </a:xfrm>
          <a:prstGeom prst="rect">
            <a:avLst/>
          </a:prstGeom>
          <a:solidFill>
            <a:srgbClr val="FFFFFF"/>
          </a:solidFill>
          <a:ln w="9525">
            <a:noFill/>
            <a:miter lim="800000"/>
            <a:headEnd/>
            <a:tailEnd/>
          </a:ln>
        </p:spPr>
        <p:txBody>
          <a:bodyPr/>
          <a:lstStyle/>
          <a:p>
            <a:pPr algn="just"/>
            <a:r>
              <a:rPr lang="ru-RU" altLang="ja-JP" sz="1000" i="1"/>
              <a:t>Рис. 2.1.</a:t>
            </a:r>
            <a:r>
              <a:rPr lang="ru-RU" altLang="ja-JP" sz="1000"/>
              <a:t> Двухконтурная система жидкостного охлаждения с форсуночным воздушно-испарительным теплообменником: </a:t>
            </a:r>
            <a:r>
              <a:rPr lang="en-US" altLang="ja-JP" sz="1000" i="1">
                <a:ea typeface="MS PGothic" pitchFamily="34" charset="-128"/>
              </a:rPr>
              <a:t>I </a:t>
            </a:r>
            <a:r>
              <a:rPr lang="ru-RU" altLang="ja-JP" sz="1000"/>
              <a:t>– замкнутый жидкостный контур охлаждения; </a:t>
            </a:r>
            <a:r>
              <a:rPr lang="en-US" altLang="ja-JP" sz="1000" i="1">
                <a:ea typeface="MS PGothic" pitchFamily="34" charset="-128"/>
              </a:rPr>
              <a:t>II</a:t>
            </a:r>
            <a:r>
              <a:rPr lang="ru-RU" altLang="ja-JP" sz="1000"/>
              <a:t> – разомкнутый контур воздушно-испарительного охлаждения; </a:t>
            </a:r>
            <a:r>
              <a:rPr lang="ru-RU" altLang="ja-JP" sz="1000" i="1"/>
              <a:t>1</a:t>
            </a:r>
            <a:r>
              <a:rPr lang="ru-RU" altLang="ja-JP" sz="1000"/>
              <a:t> – насос контура охлаждающей жидкости; </a:t>
            </a:r>
            <a:r>
              <a:rPr lang="ru-RU" altLang="ja-JP" sz="1000" i="1"/>
              <a:t>2</a:t>
            </a:r>
            <a:r>
              <a:rPr lang="ru-RU" altLang="ja-JP" sz="1000"/>
              <a:t> – подсистема теплообменников для отбора тепла от оборудования;  </a:t>
            </a:r>
            <a:r>
              <a:rPr lang="ru-RU" altLang="ja-JP" sz="1000" i="1"/>
              <a:t>3</a:t>
            </a:r>
            <a:r>
              <a:rPr lang="ru-RU" altLang="ja-JP" sz="1000"/>
              <a:t> – компактный теплообменник; </a:t>
            </a:r>
            <a:r>
              <a:rPr lang="ru-RU" altLang="ja-JP" sz="1000" i="1"/>
              <a:t>4</a:t>
            </a:r>
            <a:r>
              <a:rPr lang="ru-RU" altLang="ja-JP" sz="1000"/>
              <a:t> – автономный  воздухозаборник; </a:t>
            </a:r>
            <a:r>
              <a:rPr lang="ru-RU" altLang="ja-JP" sz="1000" i="1"/>
              <a:t>5</a:t>
            </a:r>
            <a:r>
              <a:rPr lang="ru-RU" altLang="ja-JP" sz="1000"/>
              <a:t> – форсунки; </a:t>
            </a:r>
            <a:r>
              <a:rPr lang="ru-RU" altLang="ja-JP" sz="1000" i="1"/>
              <a:t>6</a:t>
            </a:r>
            <a:r>
              <a:rPr lang="ru-RU" altLang="ja-JP" sz="1000"/>
              <a:t> – насос для воды; </a:t>
            </a:r>
            <a:r>
              <a:rPr lang="ru-RU" altLang="ja-JP" sz="1000" i="1"/>
              <a:t>7</a:t>
            </a:r>
            <a:r>
              <a:rPr lang="ru-RU" altLang="ja-JP" sz="1000"/>
              <a:t> – бак с водой; </a:t>
            </a:r>
            <a:r>
              <a:rPr lang="ru-RU" altLang="ja-JP" sz="1000" i="1"/>
              <a:t>8</a:t>
            </a:r>
            <a:r>
              <a:rPr lang="ru-RU" altLang="ja-JP" sz="1000"/>
              <a:t> – орошающий ''факел'' капельных струй; </a:t>
            </a:r>
            <a:r>
              <a:rPr lang="ru-RU" altLang="ja-JP" sz="1000" i="1"/>
              <a:t>9</a:t>
            </a:r>
            <a:r>
              <a:rPr lang="ru-RU" altLang="ja-JP" sz="1000"/>
              <a:t> – выхлопной патрубок</a:t>
            </a:r>
            <a:endParaRPr lang="ru-RU" sz="1000"/>
          </a:p>
        </p:txBody>
      </p:sp>
      <p:pic>
        <p:nvPicPr>
          <p:cNvPr id="22533" name="Picture 6" descr="стр"/>
          <p:cNvPicPr>
            <a:picLocks noChangeAspect="1" noChangeArrowheads="1"/>
          </p:cNvPicPr>
          <p:nvPr/>
        </p:nvPicPr>
        <p:blipFill>
          <a:blip r:embed="rId2" cstate="print"/>
          <a:srcRect/>
          <a:stretch>
            <a:fillRect/>
          </a:stretch>
        </p:blipFill>
        <p:spPr bwMode="auto">
          <a:xfrm>
            <a:off x="4859338" y="1557338"/>
            <a:ext cx="2659062" cy="2808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ОСОБЕННОСТИ ВОЗДУХО-ЖИДКОСТНОГО ТЕПЛООБМЕННИКА</a:t>
            </a:r>
          </a:p>
        </p:txBody>
      </p:sp>
      <p:sp>
        <p:nvSpPr>
          <p:cNvPr id="23555" name="Text Box 4"/>
          <p:cNvSpPr txBox="1">
            <a:spLocks noChangeArrowheads="1"/>
          </p:cNvSpPr>
          <p:nvPr/>
        </p:nvSpPr>
        <p:spPr bwMode="auto">
          <a:xfrm>
            <a:off x="611188" y="3068638"/>
            <a:ext cx="8208962" cy="865187"/>
          </a:xfrm>
          <a:prstGeom prst="rect">
            <a:avLst/>
          </a:prstGeom>
          <a:solidFill>
            <a:srgbClr val="FFFFFF"/>
          </a:solidFill>
          <a:ln w="9525">
            <a:noFill/>
            <a:miter lim="800000"/>
            <a:headEnd/>
            <a:tailEnd/>
          </a:ln>
        </p:spPr>
        <p:txBody>
          <a:bodyPr/>
          <a:lstStyle/>
          <a:p>
            <a:pPr algn="just"/>
            <a:r>
              <a:rPr lang="ru-RU" sz="1000" i="1"/>
              <a:t>Рис. 2.2.</a:t>
            </a:r>
            <a:r>
              <a:rPr lang="ru-RU" sz="1000"/>
              <a:t> Компактный воздухо-жидкостный теплообменник: </a:t>
            </a:r>
            <a:r>
              <a:rPr lang="ru-RU" sz="1000" i="1"/>
              <a:t>а</a:t>
            </a:r>
            <a:r>
              <a:rPr lang="ru-RU" sz="1000"/>
              <a:t> – схема и  габаритные размеры; </a:t>
            </a:r>
            <a:r>
              <a:rPr lang="ru-RU" sz="1000" i="1"/>
              <a:t>б</a:t>
            </a:r>
            <a:r>
              <a:rPr lang="ru-RU" sz="1000"/>
              <a:t> – параметры использованных  оребрений: </a:t>
            </a:r>
            <a:r>
              <a:rPr lang="ru-RU" sz="1000" i="1"/>
              <a:t>1</a:t>
            </a:r>
            <a:r>
              <a:rPr lang="ru-RU" sz="1000"/>
              <a:t> – тракт продувочного забортного воздуха; </a:t>
            </a:r>
            <a:r>
              <a:rPr lang="ru-RU" sz="1000" i="1"/>
              <a:t>2</a:t>
            </a:r>
            <a:r>
              <a:rPr lang="ru-RU" sz="1000"/>
              <a:t> – тракт рабочей жидкости; </a:t>
            </a:r>
            <a:r>
              <a:rPr lang="ru-RU" sz="1000" i="1"/>
              <a:t>3</a:t>
            </a:r>
            <a:r>
              <a:rPr lang="ru-RU" sz="1000"/>
              <a:t> – теплообменная секция; </a:t>
            </a:r>
            <a:r>
              <a:rPr lang="ru-RU" sz="1000" i="1"/>
              <a:t>4</a:t>
            </a:r>
            <a:r>
              <a:rPr lang="ru-RU" sz="1000"/>
              <a:t> – холодное оребрение; </a:t>
            </a:r>
            <a:r>
              <a:rPr lang="ru-RU" sz="1000" i="1"/>
              <a:t>5</a:t>
            </a:r>
            <a:r>
              <a:rPr lang="ru-RU" sz="1000"/>
              <a:t> – горячее оребрение; </a:t>
            </a:r>
            <a:r>
              <a:rPr lang="ru-RU" sz="1000" i="1"/>
              <a:t>6</a:t>
            </a:r>
            <a:r>
              <a:rPr lang="ru-RU" sz="1000"/>
              <a:t> – разделительная пластина (между трактами); </a:t>
            </a:r>
            <a:r>
              <a:rPr lang="ru-RU" sz="1000" i="1"/>
              <a:t>7</a:t>
            </a:r>
            <a:r>
              <a:rPr lang="ru-RU" sz="1000"/>
              <a:t> – разделительная фольга (между слоями); </a:t>
            </a:r>
            <a:r>
              <a:rPr lang="ru-RU" sz="1000" i="1"/>
              <a:t>8</a:t>
            </a:r>
            <a:r>
              <a:rPr lang="ru-RU" sz="1000"/>
              <a:t> – первый ряд оребрения; </a:t>
            </a:r>
            <a:r>
              <a:rPr lang="ru-RU" sz="1000" i="1"/>
              <a:t>9</a:t>
            </a:r>
            <a:r>
              <a:rPr lang="ru-RU" sz="1000"/>
              <a:t> – второй ряд оребрения</a:t>
            </a:r>
          </a:p>
        </p:txBody>
      </p:sp>
      <p:pic>
        <p:nvPicPr>
          <p:cNvPr id="23556" name="Picture 6" descr="стр"/>
          <p:cNvPicPr>
            <a:picLocks noChangeAspect="1" noChangeArrowheads="1"/>
          </p:cNvPicPr>
          <p:nvPr/>
        </p:nvPicPr>
        <p:blipFill>
          <a:blip r:embed="rId2" cstate="print"/>
          <a:srcRect/>
          <a:stretch>
            <a:fillRect/>
          </a:stretch>
        </p:blipFill>
        <p:spPr bwMode="auto">
          <a:xfrm>
            <a:off x="2339975" y="1412875"/>
            <a:ext cx="4116388" cy="1581150"/>
          </a:xfrm>
          <a:prstGeom prst="rect">
            <a:avLst/>
          </a:prstGeom>
          <a:noFill/>
          <a:ln w="9525">
            <a:noFill/>
            <a:miter lim="800000"/>
            <a:headEnd/>
            <a:tailEnd/>
          </a:ln>
        </p:spPr>
      </p:pic>
      <p:graphicFrame>
        <p:nvGraphicFramePr>
          <p:cNvPr id="60613" name="Group 197"/>
          <p:cNvGraphicFramePr>
            <a:graphicFrameLocks noGrp="1"/>
          </p:cNvGraphicFramePr>
          <p:nvPr/>
        </p:nvGraphicFramePr>
        <p:xfrm>
          <a:off x="1619250" y="4581525"/>
          <a:ext cx="6084888" cy="1189356"/>
        </p:xfrm>
        <a:graphic>
          <a:graphicData uri="http://schemas.openxmlformats.org/drawingml/2006/table">
            <a:tbl>
              <a:tblPr/>
              <a:tblGrid>
                <a:gridCol w="360363"/>
                <a:gridCol w="1260475"/>
                <a:gridCol w="539750"/>
                <a:gridCol w="539750"/>
                <a:gridCol w="539750"/>
                <a:gridCol w="539750"/>
                <a:gridCol w="539750"/>
                <a:gridCol w="539750"/>
                <a:gridCol w="612775"/>
                <a:gridCol w="612775"/>
              </a:tblGrid>
              <a:tr h="4572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п/п</a:t>
                      </a:r>
                      <a:endParaRPr kumimoji="0" lang="ru-RU" sz="1800" b="0" i="0" u="none" strike="noStrike" cap="none" normalizeH="0" baseline="0" smtClean="0">
                        <a:ln>
                          <a:noFill/>
                        </a:ln>
                        <a:solidFill>
                          <a:schemeClr val="tx1"/>
                        </a:solidFill>
                        <a:effectLst/>
                        <a:latin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Название</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smtClean="0">
                          <a:ln>
                            <a:noFill/>
                          </a:ln>
                          <a:solidFill>
                            <a:schemeClr val="tx1"/>
                          </a:solidFill>
                          <a:effectLst/>
                          <a:latin typeface="Times New Roman" pitchFamily="18" charset="0"/>
                          <a:cs typeface="Times New Roman" pitchFamily="18" charset="0"/>
                        </a:rPr>
                        <a:t>h</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мм</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smtClean="0">
                          <a:ln>
                            <a:noFill/>
                          </a:ln>
                          <a:solidFill>
                            <a:schemeClr val="tx1"/>
                          </a:solidFill>
                          <a:effectLst/>
                          <a:latin typeface="Times New Roman" pitchFamily="18" charset="0"/>
                          <a:cs typeface="Times New Roman" pitchFamily="18" charset="0"/>
                        </a:rPr>
                        <a:t>d</a:t>
                      </a:r>
                      <a:r>
                        <a:rPr kumimoji="0" lang="ru-RU" sz="1200" b="0" i="0" u="none" strike="noStrike" cap="none" normalizeH="0" baseline="-30000" smtClean="0">
                          <a:ln>
                            <a:noFill/>
                          </a:ln>
                          <a:solidFill>
                            <a:schemeClr val="tx1"/>
                          </a:solidFill>
                          <a:effectLst/>
                          <a:latin typeface="Times New Roman" pitchFamily="18" charset="0"/>
                          <a:cs typeface="Times New Roman" pitchFamily="18" charset="0"/>
                        </a:rPr>
                        <a:t>э</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мм</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1" i="1" u="none" strike="noStrike" cap="none" normalizeH="0" baseline="0" smtClean="0">
                          <a:ln>
                            <a:noFill/>
                          </a:ln>
                          <a:solidFill>
                            <a:schemeClr val="tx1"/>
                          </a:solidFill>
                          <a:effectLst/>
                          <a:latin typeface="Times New Roman" pitchFamily="18" charset="0"/>
                          <a:cs typeface="Times New Roman" pitchFamily="18" charset="0"/>
                        </a:rPr>
                        <a:t>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smtClean="0">
                          <a:ln>
                            <a:noFill/>
                          </a:ln>
                          <a:solidFill>
                            <a:schemeClr val="tx1"/>
                          </a:solidFill>
                          <a:effectLst/>
                          <a:latin typeface="Times New Roman" pitchFamily="18" charset="0"/>
                          <a:cs typeface="Times New Roman" pitchFamily="18" charset="0"/>
                        </a:rPr>
                        <a:t>t</a:t>
                      </a:r>
                      <a:r>
                        <a:rPr kumimoji="0" lang="en-US"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мм</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r>
                        <a:rPr kumimoji="0" lang="ru-RU" sz="1200" b="0" i="0" u="none" strike="noStrike" cap="none" normalizeH="0" baseline="-30000" smtClean="0">
                          <a:ln>
                            <a:noFill/>
                          </a:ln>
                          <a:solidFill>
                            <a:schemeClr val="tx1"/>
                          </a:solidFill>
                          <a:effectLst/>
                          <a:latin typeface="Times New Roman" pitchFamily="18" charset="0"/>
                          <a:cs typeface="Times New Roman" pitchFamily="18" charset="0"/>
                        </a:rPr>
                        <a:t>р</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мм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smtClean="0">
                          <a:ln>
                            <a:noFill/>
                          </a:ln>
                          <a:solidFill>
                            <a:schemeClr val="tx1"/>
                          </a:solidFill>
                          <a:effectLst/>
                          <a:latin typeface="Times New Roman" pitchFamily="18" charset="0"/>
                          <a:cs typeface="Times New Roman" pitchFamily="18" charset="0"/>
                        </a:rPr>
                        <a:t>L</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a:t>
                      </a:r>
                      <a:r>
                        <a:rPr kumimoji="0" lang="en-US" sz="1200" b="0" i="1" u="none" strike="noStrike" cap="none" normalizeH="0" baseline="0" smtClean="0">
                          <a:ln>
                            <a:noFill/>
                          </a:ln>
                          <a:solidFill>
                            <a:schemeClr val="tx1"/>
                          </a:solidFill>
                          <a:effectLst/>
                          <a:latin typeface="Times New Roman" pitchFamily="18" charset="0"/>
                          <a:cs typeface="Times New Roman" pitchFamily="18" charset="0"/>
                        </a:rPr>
                        <a:t>d</a:t>
                      </a:r>
                      <a:r>
                        <a:rPr kumimoji="0" lang="ru-RU" sz="1200" b="0" i="0" u="none" strike="noStrike" cap="none" normalizeH="0" baseline="-30000" smtClean="0">
                          <a:ln>
                            <a:noFill/>
                          </a:ln>
                          <a:solidFill>
                            <a:schemeClr val="tx1"/>
                          </a:solidFill>
                          <a:effectLst/>
                          <a:latin typeface="Times New Roman" pitchFamily="18" charset="0"/>
                          <a:cs typeface="Times New Roman" pitchFamily="18" charset="0"/>
                        </a:rPr>
                        <a:t>э</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м</a:t>
                      </a:r>
                      <a:r>
                        <a:rPr kumimoji="0" lang="ru-RU" sz="1200" b="0" i="0" u="none" strike="noStrike" cap="none" normalizeH="0" baseline="30000" smtClean="0">
                          <a:ln>
                            <a:noFill/>
                          </a:ln>
                          <a:solidFill>
                            <a:schemeClr val="tx1"/>
                          </a:solidFill>
                          <a:effectLst/>
                          <a:latin typeface="Times New Roman" pitchFamily="18" charset="0"/>
                          <a:cs typeface="Times New Roman" pitchFamily="18" charset="0"/>
                          <a:sym typeface="Symbol" pitchFamily="18" charset="2"/>
                        </a:rPr>
                        <a:t>2</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/м</a:t>
                      </a:r>
                      <a:r>
                        <a:rPr kumimoji="0" lang="ru-RU" sz="1200" b="0" i="0" u="none" strike="noStrike" cap="none" normalizeH="0" baseline="30000" smtClean="0">
                          <a:ln>
                            <a:noFill/>
                          </a:ln>
                          <a:solidFill>
                            <a:schemeClr val="tx1"/>
                          </a:solidFill>
                          <a:effectLst/>
                          <a:latin typeface="Times New Roman" pitchFamily="18" charset="0"/>
                          <a:cs typeface="Times New Roman" pitchFamily="18" charset="0"/>
                          <a:sym typeface="Symbol" pitchFamily="18" charset="2"/>
                        </a:rPr>
                        <a:t>3</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800" b="0" i="0" u="none" strike="noStrike" cap="none" normalizeH="0" baseline="0" smtClean="0">
                        <a:ln>
                          <a:noFill/>
                        </a:ln>
                        <a:solidFill>
                          <a:schemeClr val="tx1"/>
                        </a:solidFill>
                        <a:effectLst/>
                        <a:latin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Гп -2-2</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2,17</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500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4,0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0,1</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250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2000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0,8133</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1800" b="0" i="0" u="none" strike="noStrike" cap="none" normalizeH="0" baseline="0" smtClean="0">
                        <a:ln>
                          <a:noFill/>
                        </a:ln>
                        <a:solidFill>
                          <a:schemeClr val="tx1"/>
                        </a:solidFill>
                        <a:effectLst/>
                        <a:latin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3-Гт-8-2</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rPr>
                        <a:t></a:t>
                      </a: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Гт-4-2</a:t>
                      </a:r>
                      <a:endParaRPr kumimoji="0" lang="ru-RU" sz="1200" b="0" i="0" u="none" strike="noStrike" cap="none" normalizeH="0" baseline="0" smtClean="0">
                        <a:ln>
                          <a:noFill/>
                        </a:ln>
                        <a:solidFill>
                          <a:schemeClr val="tx1"/>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8,5</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1,844</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600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3,34</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0,3</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160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5000</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0,9616</a:t>
                      </a:r>
                      <a:endParaRPr kumimoji="0" lang="ru-RU" sz="1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3603" name="Text Box 198"/>
          <p:cNvSpPr txBox="1">
            <a:spLocks noChangeArrowheads="1"/>
          </p:cNvSpPr>
          <p:nvPr/>
        </p:nvSpPr>
        <p:spPr bwMode="auto">
          <a:xfrm>
            <a:off x="2555875" y="4076700"/>
            <a:ext cx="3960813" cy="288925"/>
          </a:xfrm>
          <a:prstGeom prst="rect">
            <a:avLst/>
          </a:prstGeom>
          <a:solidFill>
            <a:srgbClr val="FFFFFF"/>
          </a:solidFill>
          <a:ln w="9525">
            <a:noFill/>
            <a:miter lim="800000"/>
            <a:headEnd/>
            <a:tailEnd/>
          </a:ln>
        </p:spPr>
        <p:txBody>
          <a:bodyPr/>
          <a:lstStyle/>
          <a:p>
            <a:pPr algn="ctr"/>
            <a:r>
              <a:rPr lang="ru-RU" sz="1400" b="1" i="1"/>
              <a:t>Геометрические параметры оребрений</a:t>
            </a:r>
            <a:endParaRPr lang="ru-RU" sz="1400" b="1"/>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468313" y="476250"/>
            <a:ext cx="8229600" cy="1143000"/>
          </a:xfrm>
        </p:spPr>
        <p:txBody>
          <a:bodyPr/>
          <a:lstStyle/>
          <a:p>
            <a:pPr eaLnBrk="1" hangingPunct="1"/>
            <a:r>
              <a:rPr lang="ru-RU" sz="2400" b="1" smtClean="0">
                <a:solidFill>
                  <a:schemeClr val="accent2"/>
                </a:solidFill>
              </a:rPr>
              <a:t>СОДЕРЖАНИЕ. ЧАСТЬ 2</a:t>
            </a:r>
          </a:p>
        </p:txBody>
      </p:sp>
      <p:sp>
        <p:nvSpPr>
          <p:cNvPr id="24579" name="Rectangle 3"/>
          <p:cNvSpPr>
            <a:spLocks noGrp="1" noChangeArrowheads="1"/>
          </p:cNvSpPr>
          <p:nvPr>
            <p:ph type="body" idx="4294967295"/>
          </p:nvPr>
        </p:nvSpPr>
        <p:spPr>
          <a:xfrm>
            <a:off x="468313" y="1700213"/>
            <a:ext cx="8229600" cy="4525962"/>
          </a:xfrm>
        </p:spPr>
        <p:txBody>
          <a:bodyPr/>
          <a:lstStyle/>
          <a:p>
            <a:pPr marL="609600" indent="-609600" eaLnBrk="1" hangingPunct="1">
              <a:lnSpc>
                <a:spcPct val="80000"/>
              </a:lnSpc>
              <a:buFontTx/>
              <a:buAutoNum type="arabicPeriod"/>
            </a:pPr>
            <a:endParaRPr lang="ru-RU" sz="1000" dirty="0" smtClean="0"/>
          </a:p>
          <a:p>
            <a:pPr marL="609600" indent="-609600">
              <a:lnSpc>
                <a:spcPct val="80000"/>
              </a:lnSpc>
              <a:buFontTx/>
              <a:buNone/>
            </a:pPr>
            <a:r>
              <a:rPr lang="ru-RU" sz="1400" b="1" dirty="0" smtClean="0"/>
              <a:t>МОДЕЛИРОВАНИЕ ПРОЦЕССОВ ТЕПЛООБМЕНА В КОМПАКТНОМ ТЕПЛООБМЕННИКЕ</a:t>
            </a:r>
            <a:r>
              <a:rPr lang="ru-RU" sz="1400" dirty="0" smtClean="0"/>
              <a:t> </a:t>
            </a:r>
          </a:p>
          <a:p>
            <a:pPr marL="609600" indent="-609600">
              <a:lnSpc>
                <a:spcPct val="80000"/>
              </a:lnSpc>
            </a:pPr>
            <a:r>
              <a:rPr lang="ru-RU" sz="1400" dirty="0" smtClean="0"/>
              <a:t>Схема и параметры работы</a:t>
            </a:r>
          </a:p>
          <a:p>
            <a:pPr marL="609600" indent="-609600">
              <a:lnSpc>
                <a:spcPct val="80000"/>
              </a:lnSpc>
            </a:pPr>
            <a:r>
              <a:rPr lang="ru-RU" sz="1400" dirty="0" smtClean="0"/>
              <a:t>Особенности </a:t>
            </a:r>
            <a:r>
              <a:rPr lang="ru-RU" sz="1400" dirty="0" err="1" smtClean="0"/>
              <a:t>тепломассообмена</a:t>
            </a:r>
            <a:r>
              <a:rPr lang="ru-RU" sz="1400" dirty="0" smtClean="0"/>
              <a:t> в конденсаторе</a:t>
            </a:r>
          </a:p>
          <a:p>
            <a:pPr marL="609600" indent="-609600">
              <a:lnSpc>
                <a:spcPct val="80000"/>
              </a:lnSpc>
            </a:pPr>
            <a:r>
              <a:rPr lang="ru-RU" sz="1400" dirty="0" smtClean="0"/>
              <a:t>Теплоемкость влажного воздуха</a:t>
            </a:r>
          </a:p>
          <a:p>
            <a:pPr marL="609600" indent="-609600">
              <a:lnSpc>
                <a:spcPct val="80000"/>
              </a:lnSpc>
            </a:pPr>
            <a:r>
              <a:rPr lang="ru-RU" sz="1400" dirty="0" smtClean="0"/>
              <a:t>Энтальпия и температура торможения </a:t>
            </a:r>
          </a:p>
          <a:p>
            <a:pPr marL="609600" indent="-609600">
              <a:lnSpc>
                <a:spcPct val="80000"/>
              </a:lnSpc>
            </a:pPr>
            <a:r>
              <a:rPr lang="ru-RU" sz="1400" dirty="0" smtClean="0"/>
              <a:t>Теплоемкость процесса с фазовым переходом</a:t>
            </a:r>
          </a:p>
          <a:p>
            <a:pPr marL="609600" indent="-609600">
              <a:lnSpc>
                <a:spcPct val="80000"/>
              </a:lnSpc>
              <a:buFontTx/>
              <a:buNone/>
            </a:pPr>
            <a:r>
              <a:rPr lang="ru-RU" sz="1400" b="1" dirty="0" smtClean="0"/>
              <a:t>МАТЕМАТИЧЕСКАЯ МОДЕЛЬ РАСЧЕТА ПРОЦЕССА ТЕПЛОПЕРЕДАЧИ</a:t>
            </a:r>
            <a:r>
              <a:rPr lang="ru-RU" sz="1400" dirty="0" smtClean="0"/>
              <a:t> </a:t>
            </a:r>
          </a:p>
          <a:p>
            <a:pPr marL="609600" indent="-609600">
              <a:lnSpc>
                <a:spcPct val="80000"/>
              </a:lnSpc>
            </a:pPr>
            <a:r>
              <a:rPr lang="ru-RU" sz="1400" dirty="0" smtClean="0"/>
              <a:t>РАСЧЕТ ТЕПЛООТДАЧИ В ГОРЯЧЕМ ТРАКТЕ </a:t>
            </a:r>
          </a:p>
          <a:p>
            <a:pPr marL="609600" indent="-609600">
              <a:lnSpc>
                <a:spcPct val="80000"/>
              </a:lnSpc>
            </a:pPr>
            <a:r>
              <a:rPr lang="ru-RU" sz="1400" dirty="0" smtClean="0"/>
              <a:t>Особенности расчета </a:t>
            </a:r>
            <a:r>
              <a:rPr lang="ru-RU" sz="1400" dirty="0" err="1" smtClean="0"/>
              <a:t>тепломассообмена</a:t>
            </a:r>
            <a:r>
              <a:rPr lang="ru-RU" sz="1400" dirty="0" smtClean="0"/>
              <a:t>. </a:t>
            </a:r>
          </a:p>
          <a:p>
            <a:pPr marL="609600" indent="-609600">
              <a:lnSpc>
                <a:spcPct val="80000"/>
              </a:lnSpc>
            </a:pPr>
            <a:r>
              <a:rPr lang="ru-RU" sz="1400" dirty="0" smtClean="0"/>
              <a:t>Особенности расчета теплоотдачи </a:t>
            </a:r>
          </a:p>
          <a:p>
            <a:pPr marL="609600" indent="-609600">
              <a:lnSpc>
                <a:spcPct val="80000"/>
              </a:lnSpc>
            </a:pPr>
            <a:r>
              <a:rPr lang="ru-RU" sz="1400" dirty="0" smtClean="0"/>
              <a:t>РАСЧЕТ ТЕПЛООТДАЧИ В ХОЛОДНОМ ТРАКТЕ </a:t>
            </a:r>
          </a:p>
          <a:p>
            <a:pPr marL="609600" indent="-609600">
              <a:lnSpc>
                <a:spcPct val="80000"/>
              </a:lnSpc>
            </a:pPr>
            <a:r>
              <a:rPr lang="ru-RU" sz="1400" dirty="0" smtClean="0"/>
              <a:t>Особенности расчета </a:t>
            </a:r>
            <a:r>
              <a:rPr lang="ru-RU" sz="1400" dirty="0" err="1" smtClean="0"/>
              <a:t>тепломассообмена</a:t>
            </a:r>
            <a:r>
              <a:rPr lang="ru-RU" sz="1400" dirty="0" smtClean="0"/>
              <a:t> </a:t>
            </a:r>
          </a:p>
          <a:p>
            <a:pPr marL="609600" indent="-609600">
              <a:lnSpc>
                <a:spcPct val="80000"/>
              </a:lnSpc>
            </a:pPr>
            <a:r>
              <a:rPr lang="ru-RU" sz="1400" dirty="0" smtClean="0"/>
              <a:t>Особенности расчета теплоотдачи</a:t>
            </a:r>
          </a:p>
          <a:p>
            <a:pPr marL="609600" indent="-609600">
              <a:lnSpc>
                <a:spcPct val="80000"/>
              </a:lnSpc>
              <a:buFontTx/>
              <a:buNone/>
            </a:pPr>
            <a:r>
              <a:rPr lang="ru-RU" sz="1400" b="1" dirty="0" smtClean="0"/>
              <a:t>МАТЕМАТИЧЕСКАЯ МОДЕЛЬ РАСЧЕТА ТЕПЛОМАССООБМЕНА В ТРЕХФАЗНОМ ПОТОКЕ ВОДНОГО АЭРОЗОЛЯ</a:t>
            </a:r>
            <a:r>
              <a:rPr lang="ru-RU" sz="1400" dirty="0" smtClean="0"/>
              <a:t> </a:t>
            </a:r>
          </a:p>
          <a:p>
            <a:pPr marL="609600" indent="-609600">
              <a:lnSpc>
                <a:spcPct val="80000"/>
              </a:lnSpc>
            </a:pPr>
            <a:r>
              <a:rPr lang="ru-RU" sz="1400" dirty="0" smtClean="0"/>
              <a:t>Уравнение энтальпии</a:t>
            </a:r>
          </a:p>
          <a:p>
            <a:pPr marL="609600" indent="-609600">
              <a:lnSpc>
                <a:spcPct val="80000"/>
              </a:lnSpc>
            </a:pPr>
            <a:r>
              <a:rPr lang="ru-RU" sz="1400" dirty="0" smtClean="0"/>
              <a:t>Система уравнений для теплоемкости</a:t>
            </a:r>
          </a:p>
          <a:p>
            <a:pPr marL="609600" indent="-609600">
              <a:lnSpc>
                <a:spcPct val="80000"/>
              </a:lnSpc>
            </a:pPr>
            <a:r>
              <a:rPr lang="ru-RU" sz="1400" dirty="0" smtClean="0"/>
              <a:t>Определение равновесной температуры водного аэрозоля в области отрицательных температур</a:t>
            </a:r>
          </a:p>
          <a:p>
            <a:pPr marL="609600" indent="-609600">
              <a:lnSpc>
                <a:spcPct val="80000"/>
              </a:lnSpc>
            </a:pPr>
            <a:endParaRPr lang="ru-RU" sz="1400" dirty="0" smtClean="0"/>
          </a:p>
          <a:p>
            <a:pPr marL="609600" indent="-609600">
              <a:lnSpc>
                <a:spcPct val="80000"/>
              </a:lnSpc>
            </a:pPr>
            <a:endParaRPr lang="ru-RU" sz="10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idx="4294967295"/>
          </p:nvPr>
        </p:nvSpPr>
        <p:spPr>
          <a:xfrm>
            <a:off x="539750" y="188913"/>
            <a:ext cx="8229600" cy="1143000"/>
          </a:xfrm>
        </p:spPr>
        <p:txBody>
          <a:bodyPr/>
          <a:lstStyle/>
          <a:p>
            <a:pPr eaLnBrk="1" hangingPunct="1"/>
            <a:r>
              <a:rPr lang="ru-RU" sz="1400" b="1" smtClean="0">
                <a:solidFill>
                  <a:schemeClr val="accent2"/>
                </a:solidFill>
              </a:rPr>
              <a:t>МОДЕЛИРОВАНИЕ ПРОЦЕССОВ ТЕПЛООБМЕНА В КОМПАКТНОМ ТЕПЛООБМЕННИКЕ</a:t>
            </a:r>
            <a:r>
              <a:rPr lang="ru-RU" sz="2400" b="1" smtClean="0">
                <a:solidFill>
                  <a:schemeClr val="accent2"/>
                </a:solidFill>
              </a:rPr>
              <a:t/>
            </a:r>
            <a:br>
              <a:rPr lang="ru-RU" sz="2400" b="1" smtClean="0">
                <a:solidFill>
                  <a:schemeClr val="accent2"/>
                </a:solidFill>
              </a:rPr>
            </a:br>
            <a:r>
              <a:rPr lang="ru-RU" sz="2400" b="1" smtClean="0">
                <a:solidFill>
                  <a:schemeClr val="accent2"/>
                </a:solidFill>
              </a:rPr>
              <a:t/>
            </a:r>
            <a:br>
              <a:rPr lang="ru-RU" sz="2400" b="1" smtClean="0">
                <a:solidFill>
                  <a:schemeClr val="accent2"/>
                </a:solidFill>
              </a:rPr>
            </a:br>
            <a:r>
              <a:rPr lang="ru-RU" sz="2000" b="1" smtClean="0">
                <a:solidFill>
                  <a:schemeClr val="accent2"/>
                </a:solidFill>
              </a:rPr>
              <a:t>СХЕМА И ПАРАМЕТРЫ РАБОТЫ</a:t>
            </a:r>
          </a:p>
        </p:txBody>
      </p:sp>
      <p:sp>
        <p:nvSpPr>
          <p:cNvPr id="1029" name="Rectangle 3"/>
          <p:cNvSpPr>
            <a:spLocks noChangeArrowheads="1"/>
          </p:cNvSpPr>
          <p:nvPr/>
        </p:nvSpPr>
        <p:spPr bwMode="auto">
          <a:xfrm>
            <a:off x="971550" y="4868863"/>
            <a:ext cx="3455988" cy="1296987"/>
          </a:xfrm>
          <a:prstGeom prst="rect">
            <a:avLst/>
          </a:prstGeom>
          <a:noFill/>
          <a:ln w="9525">
            <a:noFill/>
            <a:miter lim="800000"/>
            <a:headEnd/>
            <a:tailEnd/>
          </a:ln>
        </p:spPr>
        <p:txBody>
          <a:bodyPr/>
          <a:lstStyle/>
          <a:p>
            <a:pPr marL="609600" indent="-609600" eaLnBrk="0" hangingPunct="0">
              <a:spcBef>
                <a:spcPct val="20000"/>
              </a:spcBef>
            </a:pPr>
            <a:r>
              <a:rPr lang="ru-RU" sz="1400" b="1"/>
              <a:t>Горячий теплоноситель:</a:t>
            </a:r>
          </a:p>
          <a:p>
            <a:pPr marL="609600" indent="-609600" eaLnBrk="0" hangingPunct="0">
              <a:spcBef>
                <a:spcPct val="20000"/>
              </a:spcBef>
            </a:pPr>
            <a:r>
              <a:rPr lang="ru-RU" sz="1400"/>
              <a:t>температура 20 … 40 ºС,</a:t>
            </a:r>
          </a:p>
          <a:p>
            <a:pPr marL="609600" indent="-609600" eaLnBrk="0" hangingPunct="0">
              <a:spcBef>
                <a:spcPct val="20000"/>
              </a:spcBef>
            </a:pPr>
            <a:r>
              <a:rPr lang="ru-RU" sz="1400"/>
              <a:t>давление 0,3 … 0,5 МПа, </a:t>
            </a:r>
          </a:p>
          <a:p>
            <a:pPr marL="609600" indent="-609600" eaLnBrk="0" hangingPunct="0">
              <a:spcBef>
                <a:spcPct val="20000"/>
              </a:spcBef>
            </a:pPr>
            <a:r>
              <a:rPr lang="ru-RU" sz="1400"/>
              <a:t>влагосодержание до 20 г/кг с.в. </a:t>
            </a:r>
          </a:p>
          <a:p>
            <a:pPr marL="609600" indent="-609600" eaLnBrk="0" hangingPunct="0">
              <a:spcBef>
                <a:spcPct val="20000"/>
              </a:spcBef>
            </a:pPr>
            <a:endParaRPr lang="ru-RU" sz="1400"/>
          </a:p>
        </p:txBody>
      </p:sp>
      <p:sp>
        <p:nvSpPr>
          <p:cNvPr id="1030" name="Text Box 4"/>
          <p:cNvSpPr txBox="1">
            <a:spLocks noChangeArrowheads="1"/>
          </p:cNvSpPr>
          <p:nvPr/>
        </p:nvSpPr>
        <p:spPr bwMode="auto">
          <a:xfrm>
            <a:off x="755650" y="3860800"/>
            <a:ext cx="7921625" cy="719138"/>
          </a:xfrm>
          <a:prstGeom prst="rect">
            <a:avLst/>
          </a:prstGeom>
          <a:solidFill>
            <a:srgbClr val="FFFFFF"/>
          </a:solidFill>
          <a:ln w="9525">
            <a:noFill/>
            <a:miter lim="800000"/>
            <a:headEnd/>
            <a:tailEnd/>
          </a:ln>
        </p:spPr>
        <p:txBody>
          <a:bodyPr/>
          <a:lstStyle/>
          <a:p>
            <a:pPr algn="just"/>
            <a:r>
              <a:rPr lang="ru-RU" altLang="ja-JP" sz="1000" i="1"/>
              <a:t>Рис. 2.3.</a:t>
            </a:r>
            <a:r>
              <a:rPr lang="ru-RU" altLang="ja-JP" sz="1000"/>
              <a:t> </a:t>
            </a:r>
            <a:r>
              <a:rPr lang="ru-RU" sz="1000" b="1" i="1" u="sng"/>
              <a:t>а</a:t>
            </a:r>
            <a:r>
              <a:rPr lang="ru-RU" sz="1000" b="1" u="sng"/>
              <a:t> – конструкция</a:t>
            </a:r>
            <a:r>
              <a:rPr lang="ru-RU" sz="1000"/>
              <a:t>: </a:t>
            </a:r>
            <a:r>
              <a:rPr lang="ru-RU" sz="1000" i="1"/>
              <a:t>1</a:t>
            </a:r>
            <a:r>
              <a:rPr lang="ru-RU" sz="1000"/>
              <a:t> – теплообменная секция; </a:t>
            </a:r>
            <a:r>
              <a:rPr lang="ru-RU" sz="1000" i="1"/>
              <a:t>2</a:t>
            </a:r>
            <a:r>
              <a:rPr lang="ru-RU" sz="1000"/>
              <a:t> – оребренные пакеты горячего тракта; </a:t>
            </a:r>
            <a:r>
              <a:rPr lang="ru-RU" sz="1000" i="1"/>
              <a:t>3</a:t>
            </a:r>
            <a:r>
              <a:rPr lang="ru-RU" sz="1000"/>
              <a:t> – оребренные пакеты холодного тракта; </a:t>
            </a:r>
            <a:r>
              <a:rPr lang="ru-RU" sz="1000" i="1"/>
              <a:t>4, 6</a:t>
            </a:r>
            <a:r>
              <a:rPr lang="ru-RU" sz="1000"/>
              <a:t> – входной и выходной патрубки для холодного теплоносителя; </a:t>
            </a:r>
            <a:r>
              <a:rPr lang="ru-RU" sz="1000" i="1"/>
              <a:t>5, 7</a:t>
            </a:r>
            <a:r>
              <a:rPr lang="ru-RU" sz="1000"/>
              <a:t> – входной и выходной патрубки для горячего теплоносителя; </a:t>
            </a:r>
            <a:r>
              <a:rPr lang="ru-RU" sz="1000" i="1"/>
              <a:t>a ,b, h – </a:t>
            </a:r>
            <a:r>
              <a:rPr lang="ru-RU" sz="1000"/>
              <a:t>габаритные размеры теплообменной секции; </a:t>
            </a:r>
            <a:r>
              <a:rPr lang="ru-RU" sz="1000" b="1" i="1" u="sng"/>
              <a:t>б</a:t>
            </a:r>
            <a:r>
              <a:rPr lang="ru-RU" sz="1000" b="1" u="sng"/>
              <a:t> – координатная сетка.</a:t>
            </a:r>
            <a:endParaRPr lang="ru-RU" sz="900" b="1" u="sng"/>
          </a:p>
        </p:txBody>
      </p:sp>
      <p:sp>
        <p:nvSpPr>
          <p:cNvPr id="1031" name="Rectangle 7"/>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graphicFrame>
        <p:nvGraphicFramePr>
          <p:cNvPr id="1026" name="Object 6"/>
          <p:cNvGraphicFramePr>
            <a:graphicFrameLocks noChangeAspect="1"/>
          </p:cNvGraphicFramePr>
          <p:nvPr/>
        </p:nvGraphicFramePr>
        <p:xfrm>
          <a:off x="1187450" y="1700213"/>
          <a:ext cx="3013075" cy="2001837"/>
        </p:xfrm>
        <a:graphic>
          <a:graphicData uri="http://schemas.openxmlformats.org/presentationml/2006/ole">
            <p:oleObj spid="_x0000_s1026" name="Рисунок" r:id="rId3" imgW="2578608" imgH="1714500" progId="Word.Picture.8">
              <p:embed/>
            </p:oleObj>
          </a:graphicData>
        </a:graphic>
      </p:graphicFrame>
      <p:graphicFrame>
        <p:nvGraphicFramePr>
          <p:cNvPr id="1027" name="Object 8"/>
          <p:cNvGraphicFramePr>
            <a:graphicFrameLocks noChangeAspect="1"/>
          </p:cNvGraphicFramePr>
          <p:nvPr/>
        </p:nvGraphicFramePr>
        <p:xfrm>
          <a:off x="5003800" y="1773238"/>
          <a:ext cx="2716213" cy="1960562"/>
        </p:xfrm>
        <a:graphic>
          <a:graphicData uri="http://schemas.openxmlformats.org/presentationml/2006/ole">
            <p:oleObj spid="_x0000_s1027" name="Рисунок" r:id="rId4" imgW="2743200" imgH="1828800" progId="Word.Picture.8">
              <p:embed/>
            </p:oleObj>
          </a:graphicData>
        </a:graphic>
      </p:graphicFrame>
      <p:sp>
        <p:nvSpPr>
          <p:cNvPr id="1032" name="Rectangle 3"/>
          <p:cNvSpPr>
            <a:spLocks noChangeArrowheads="1"/>
          </p:cNvSpPr>
          <p:nvPr/>
        </p:nvSpPr>
        <p:spPr bwMode="auto">
          <a:xfrm>
            <a:off x="4859338" y="4868863"/>
            <a:ext cx="3455987" cy="1296987"/>
          </a:xfrm>
          <a:prstGeom prst="rect">
            <a:avLst/>
          </a:prstGeom>
          <a:noFill/>
          <a:ln w="9525">
            <a:noFill/>
            <a:miter lim="800000"/>
            <a:headEnd/>
            <a:tailEnd/>
          </a:ln>
        </p:spPr>
        <p:txBody>
          <a:bodyPr/>
          <a:lstStyle/>
          <a:p>
            <a:pPr marL="609600" indent="-609600" eaLnBrk="0" hangingPunct="0">
              <a:spcBef>
                <a:spcPct val="20000"/>
              </a:spcBef>
            </a:pPr>
            <a:r>
              <a:rPr lang="ru-RU" sz="1400" b="1"/>
              <a:t>Холодный теплоноситель: </a:t>
            </a:r>
          </a:p>
          <a:p>
            <a:pPr marL="609600" indent="-609600" eaLnBrk="0" hangingPunct="0">
              <a:spcBef>
                <a:spcPct val="20000"/>
              </a:spcBef>
            </a:pPr>
            <a:r>
              <a:rPr lang="ru-RU" sz="1400"/>
              <a:t>температура -50 … -20 ºС, </a:t>
            </a:r>
          </a:p>
          <a:p>
            <a:pPr marL="609600" indent="-609600" eaLnBrk="0" hangingPunct="0">
              <a:spcBef>
                <a:spcPct val="20000"/>
              </a:spcBef>
            </a:pPr>
            <a:r>
              <a:rPr lang="ru-RU" sz="1400"/>
              <a:t>давление 0,07 … 0,1 МПа, </a:t>
            </a:r>
          </a:p>
          <a:p>
            <a:pPr marL="609600" indent="-609600" eaLnBrk="0" hangingPunct="0">
              <a:spcBef>
                <a:spcPct val="20000"/>
              </a:spcBef>
            </a:pPr>
            <a:r>
              <a:rPr lang="ru-RU" sz="1400"/>
              <a:t>влагосодержание 5 … 20 г/кг с.в.</a:t>
            </a:r>
          </a:p>
          <a:p>
            <a:pPr marL="609600" indent="-609600" eaLnBrk="0" hangingPunct="0">
              <a:spcBef>
                <a:spcPct val="20000"/>
              </a:spcBef>
            </a:pPr>
            <a:endParaRPr lang="ru-RU" sz="140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539750" y="188913"/>
            <a:ext cx="8229600" cy="1143000"/>
          </a:xfrm>
        </p:spPr>
        <p:txBody>
          <a:bodyPr/>
          <a:lstStyle/>
          <a:p>
            <a:pPr eaLnBrk="1" hangingPunct="1"/>
            <a:r>
              <a:rPr lang="ru-RU" sz="2000" b="1" dirty="0" smtClean="0">
                <a:solidFill>
                  <a:schemeClr val="accent2"/>
                </a:solidFill>
              </a:rPr>
              <a:t>ОСОБЕННОСТИ ТЕПЛОМАССООБМЕНА В КОНДЕНСАТОРЕ</a:t>
            </a:r>
          </a:p>
        </p:txBody>
      </p:sp>
      <p:sp>
        <p:nvSpPr>
          <p:cNvPr id="25603" name="Rectangle 3"/>
          <p:cNvSpPr>
            <a:spLocks noChangeArrowheads="1"/>
          </p:cNvSpPr>
          <p:nvPr/>
        </p:nvSpPr>
        <p:spPr bwMode="auto">
          <a:xfrm>
            <a:off x="1042988" y="1773238"/>
            <a:ext cx="3455987" cy="3168650"/>
          </a:xfrm>
          <a:prstGeom prst="rect">
            <a:avLst/>
          </a:prstGeom>
          <a:noFill/>
          <a:ln w="9525">
            <a:noFill/>
            <a:miter lim="800000"/>
            <a:headEnd/>
            <a:tailEnd/>
          </a:ln>
        </p:spPr>
        <p:txBody>
          <a:bodyPr/>
          <a:lstStyle/>
          <a:p>
            <a:pPr marL="609600" indent="-609600" eaLnBrk="0" hangingPunct="0">
              <a:spcBef>
                <a:spcPct val="20000"/>
              </a:spcBef>
            </a:pPr>
            <a:r>
              <a:rPr lang="ru-RU" sz="1400" b="1" dirty="0"/>
              <a:t>Проблемы моделирования процесса теплопередачи</a:t>
            </a:r>
            <a:r>
              <a:rPr lang="ru-RU" sz="1400" dirty="0"/>
              <a:t>: </a:t>
            </a:r>
          </a:p>
          <a:p>
            <a:pPr marL="609600" indent="-609600" eaLnBrk="0" hangingPunct="0">
              <a:spcBef>
                <a:spcPct val="20000"/>
              </a:spcBef>
            </a:pPr>
            <a:endParaRPr lang="ru-RU" sz="1400" dirty="0"/>
          </a:p>
          <a:p>
            <a:pPr marL="609600" indent="-609600" eaLnBrk="0" hangingPunct="0">
              <a:spcBef>
                <a:spcPct val="20000"/>
              </a:spcBef>
              <a:buFontTx/>
              <a:buChar char="•"/>
            </a:pPr>
            <a:r>
              <a:rPr lang="ru-RU" sz="1400" dirty="0"/>
              <a:t>учет в модели начального участка в теплообменных каналах; </a:t>
            </a:r>
          </a:p>
          <a:p>
            <a:pPr marL="609600" indent="-609600" eaLnBrk="0" hangingPunct="0">
              <a:spcBef>
                <a:spcPct val="20000"/>
              </a:spcBef>
              <a:buFontTx/>
              <a:buChar char="•"/>
            </a:pPr>
            <a:r>
              <a:rPr lang="ru-RU" sz="1400" dirty="0"/>
              <a:t>учет неравномерности эпюры скоростей по фронту теплообменника; </a:t>
            </a:r>
          </a:p>
          <a:p>
            <a:pPr marL="609600" indent="-609600" eaLnBrk="0" hangingPunct="0">
              <a:spcBef>
                <a:spcPct val="20000"/>
              </a:spcBef>
              <a:buFontTx/>
              <a:buChar char="•"/>
            </a:pPr>
            <a:r>
              <a:rPr lang="ru-RU" sz="1400" dirty="0"/>
              <a:t>учет теплопроводности стенок теплообменника и целый ряд более частных проблем. </a:t>
            </a:r>
          </a:p>
          <a:p>
            <a:pPr marL="609600" indent="-609600" eaLnBrk="0" hangingPunct="0">
              <a:spcBef>
                <a:spcPct val="20000"/>
              </a:spcBef>
              <a:buFontTx/>
              <a:buChar char="•"/>
            </a:pPr>
            <a:endParaRPr lang="ru-RU" sz="1400" dirty="0"/>
          </a:p>
        </p:txBody>
      </p:sp>
      <p:sp>
        <p:nvSpPr>
          <p:cNvPr id="25604" name="Text Box 4"/>
          <p:cNvSpPr txBox="1">
            <a:spLocks noChangeArrowheads="1"/>
          </p:cNvSpPr>
          <p:nvPr/>
        </p:nvSpPr>
        <p:spPr bwMode="auto">
          <a:xfrm>
            <a:off x="5003800" y="5589588"/>
            <a:ext cx="3600450" cy="719137"/>
          </a:xfrm>
          <a:prstGeom prst="rect">
            <a:avLst/>
          </a:prstGeom>
          <a:solidFill>
            <a:srgbClr val="FFFFFF"/>
          </a:solidFill>
          <a:ln w="9525">
            <a:noFill/>
            <a:miter lim="800000"/>
            <a:headEnd/>
            <a:tailEnd/>
          </a:ln>
        </p:spPr>
        <p:txBody>
          <a:bodyPr/>
          <a:lstStyle/>
          <a:p>
            <a:pPr algn="just"/>
            <a:r>
              <a:rPr lang="ru-RU" altLang="ja-JP" sz="1000" i="1"/>
              <a:t>Рис. 2.3.</a:t>
            </a:r>
            <a:r>
              <a:rPr lang="ru-RU" altLang="ja-JP" sz="1000"/>
              <a:t> </a:t>
            </a:r>
            <a:r>
              <a:rPr lang="ru-RU" sz="1000" b="1" i="1" u="sng"/>
              <a:t>в</a:t>
            </a:r>
            <a:r>
              <a:rPr lang="ru-RU" sz="1000" b="1" u="sng"/>
              <a:t> – поля температур</a:t>
            </a:r>
            <a:r>
              <a:rPr lang="ru-RU" sz="1000"/>
              <a:t>: Т1 – температура горячего теплоносителя, Т2 – температура холодного теплоносителя, Т3 – температура пластины; </a:t>
            </a:r>
            <a:r>
              <a:rPr lang="ru-RU" sz="1000" i="1"/>
              <a:t>1-4</a:t>
            </a:r>
            <a:r>
              <a:rPr lang="ru-RU" sz="1000"/>
              <a:t> – номера углов пластины в координатной сетке </a:t>
            </a:r>
          </a:p>
        </p:txBody>
      </p:sp>
      <p:sp>
        <p:nvSpPr>
          <p:cNvPr id="25605" name="Rectangle 5"/>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25606" name="Picture 9" descr="стр"/>
          <p:cNvPicPr>
            <a:picLocks noChangeAspect="1" noChangeArrowheads="1"/>
          </p:cNvPicPr>
          <p:nvPr/>
        </p:nvPicPr>
        <p:blipFill>
          <a:blip r:embed="rId2" cstate="print"/>
          <a:srcRect/>
          <a:stretch>
            <a:fillRect/>
          </a:stretch>
        </p:blipFill>
        <p:spPr bwMode="auto">
          <a:xfrm>
            <a:off x="5435600" y="1341438"/>
            <a:ext cx="2505075"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539750" y="476250"/>
            <a:ext cx="8229600" cy="1143000"/>
          </a:xfrm>
        </p:spPr>
        <p:txBody>
          <a:bodyPr/>
          <a:lstStyle/>
          <a:p>
            <a:pPr eaLnBrk="1" hangingPunct="1"/>
            <a:r>
              <a:rPr lang="ru-RU" sz="1400" b="1" dirty="0" smtClean="0">
                <a:solidFill>
                  <a:schemeClr val="accent2"/>
                </a:solidFill>
              </a:rPr>
              <a:t>ТЕПЛОЕМКОСТЬ ВЛАЖНОГО ВОЗДУХА</a:t>
            </a:r>
            <a:r>
              <a:rPr lang="ru-RU" sz="2400" b="1" dirty="0" smtClean="0">
                <a:solidFill>
                  <a:schemeClr val="accent2"/>
                </a:solidFill>
              </a:rPr>
              <a:t/>
            </a:r>
            <a:br>
              <a:rPr lang="ru-RU" sz="2400" b="1" dirty="0" smtClean="0">
                <a:solidFill>
                  <a:schemeClr val="accent2"/>
                </a:solidFill>
              </a:rPr>
            </a:br>
            <a:r>
              <a:rPr lang="ru-RU" sz="2400" b="1" dirty="0" smtClean="0">
                <a:solidFill>
                  <a:schemeClr val="accent2"/>
                </a:solidFill>
              </a:rPr>
              <a:t/>
            </a:r>
            <a:br>
              <a:rPr lang="ru-RU" sz="2400" b="1" dirty="0" smtClean="0">
                <a:solidFill>
                  <a:schemeClr val="accent2"/>
                </a:solidFill>
              </a:rPr>
            </a:br>
            <a:r>
              <a:rPr lang="ru-RU" sz="2000" b="1" dirty="0" smtClean="0">
                <a:solidFill>
                  <a:schemeClr val="accent2"/>
                </a:solidFill>
              </a:rPr>
              <a:t>ОПРЕДЕЛЕНИЕ ВЛАГОСОДЕРЖАНИЯ И ТОЧКИ РОСЫ</a:t>
            </a:r>
          </a:p>
        </p:txBody>
      </p:sp>
      <p:sp>
        <p:nvSpPr>
          <p:cNvPr id="26627"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26628" name="Picture 4"/>
          <p:cNvPicPr>
            <a:picLocks noChangeAspect="1" noChangeArrowheads="1"/>
          </p:cNvPicPr>
          <p:nvPr/>
        </p:nvPicPr>
        <p:blipFill>
          <a:blip r:embed="rId2" cstate="print"/>
          <a:srcRect/>
          <a:stretch>
            <a:fillRect/>
          </a:stretch>
        </p:blipFill>
        <p:spPr bwMode="auto">
          <a:xfrm>
            <a:off x="1258888" y="1989138"/>
            <a:ext cx="6656387" cy="3895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539750" y="188913"/>
            <a:ext cx="8229600" cy="1143000"/>
          </a:xfrm>
        </p:spPr>
        <p:txBody>
          <a:bodyPr/>
          <a:lstStyle/>
          <a:p>
            <a:pPr eaLnBrk="1" hangingPunct="1"/>
            <a:r>
              <a:rPr lang="ru-RU" sz="2000" b="1" dirty="0" smtClean="0">
                <a:solidFill>
                  <a:schemeClr val="accent2"/>
                </a:solidFill>
              </a:rPr>
              <a:t>ТЕПЛОЕМКОСТЬ ВЛАЖНОГО ВОЗДУХА</a:t>
            </a:r>
          </a:p>
        </p:txBody>
      </p:sp>
      <p:sp>
        <p:nvSpPr>
          <p:cNvPr id="27651" name="Rectangle 5"/>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grpSp>
        <p:nvGrpSpPr>
          <p:cNvPr id="27652" name="Group 9"/>
          <p:cNvGrpSpPr>
            <a:grpSpLocks/>
          </p:cNvGrpSpPr>
          <p:nvPr/>
        </p:nvGrpSpPr>
        <p:grpSpPr bwMode="auto">
          <a:xfrm>
            <a:off x="2124075" y="1196975"/>
            <a:ext cx="5183188" cy="5192713"/>
            <a:chOff x="1338" y="754"/>
            <a:chExt cx="3265" cy="3271"/>
          </a:xfrm>
        </p:grpSpPr>
        <p:pic>
          <p:nvPicPr>
            <p:cNvPr id="27653" name="Picture 7"/>
            <p:cNvPicPr>
              <a:picLocks noChangeAspect="1" noChangeArrowheads="1"/>
            </p:cNvPicPr>
            <p:nvPr/>
          </p:nvPicPr>
          <p:blipFill>
            <a:blip r:embed="rId2" cstate="print"/>
            <a:srcRect/>
            <a:stretch>
              <a:fillRect/>
            </a:stretch>
          </p:blipFill>
          <p:spPr bwMode="auto">
            <a:xfrm>
              <a:off x="1338" y="754"/>
              <a:ext cx="3175" cy="2698"/>
            </a:xfrm>
            <a:prstGeom prst="rect">
              <a:avLst/>
            </a:prstGeom>
            <a:noFill/>
            <a:ln w="9525">
              <a:noFill/>
              <a:miter lim="800000"/>
              <a:headEnd/>
              <a:tailEnd/>
            </a:ln>
          </p:spPr>
        </p:pic>
        <p:pic>
          <p:nvPicPr>
            <p:cNvPr id="27654" name="Picture 8"/>
            <p:cNvPicPr>
              <a:picLocks noChangeAspect="1" noChangeArrowheads="1"/>
            </p:cNvPicPr>
            <p:nvPr/>
          </p:nvPicPr>
          <p:blipFill>
            <a:blip r:embed="rId3" cstate="print"/>
            <a:srcRect/>
            <a:stretch>
              <a:fillRect/>
            </a:stretch>
          </p:blipFill>
          <p:spPr bwMode="auto">
            <a:xfrm>
              <a:off x="1383" y="3385"/>
              <a:ext cx="3220" cy="64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539750" y="0"/>
            <a:ext cx="8229600" cy="1143000"/>
          </a:xfrm>
        </p:spPr>
        <p:txBody>
          <a:bodyPr/>
          <a:lstStyle/>
          <a:p>
            <a:pPr eaLnBrk="1" hangingPunct="1"/>
            <a:r>
              <a:rPr lang="ru-RU" sz="2000" b="1" dirty="0" smtClean="0">
                <a:solidFill>
                  <a:schemeClr val="accent2"/>
                </a:solidFill>
              </a:rPr>
              <a:t>ЭНТАЛЬПИЯ И ТЕМПЕРАТУРА ТОРМОЖЕНИЯ</a:t>
            </a:r>
          </a:p>
        </p:txBody>
      </p:sp>
      <p:sp>
        <p:nvSpPr>
          <p:cNvPr id="28675"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28676" name="Picture 7"/>
          <p:cNvPicPr>
            <a:picLocks noChangeAspect="1" noChangeArrowheads="1"/>
          </p:cNvPicPr>
          <p:nvPr/>
        </p:nvPicPr>
        <p:blipFill>
          <a:blip r:embed="rId2" cstate="print"/>
          <a:srcRect/>
          <a:stretch>
            <a:fillRect/>
          </a:stretch>
        </p:blipFill>
        <p:spPr bwMode="auto">
          <a:xfrm>
            <a:off x="1835150" y="1125538"/>
            <a:ext cx="5473700" cy="53673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539750" y="0"/>
            <a:ext cx="8229600" cy="1143000"/>
          </a:xfrm>
        </p:spPr>
        <p:txBody>
          <a:bodyPr/>
          <a:lstStyle/>
          <a:p>
            <a:pPr eaLnBrk="1" hangingPunct="1"/>
            <a:r>
              <a:rPr lang="ru-RU" sz="2000" b="1" dirty="0" smtClean="0">
                <a:solidFill>
                  <a:schemeClr val="accent2"/>
                </a:solidFill>
              </a:rPr>
              <a:t>ТЕПЛОЕМКОСТЬ ПРОЦЕССА С ФАЗОВЫМ ПЕРЕХОДОМ</a:t>
            </a:r>
          </a:p>
        </p:txBody>
      </p:sp>
      <p:sp>
        <p:nvSpPr>
          <p:cNvPr id="29699"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grpSp>
        <p:nvGrpSpPr>
          <p:cNvPr id="29700" name="Group 7"/>
          <p:cNvGrpSpPr>
            <a:grpSpLocks/>
          </p:cNvGrpSpPr>
          <p:nvPr/>
        </p:nvGrpSpPr>
        <p:grpSpPr bwMode="auto">
          <a:xfrm>
            <a:off x="1619250" y="1052513"/>
            <a:ext cx="5545138" cy="5543550"/>
            <a:chOff x="1020" y="663"/>
            <a:chExt cx="3493" cy="3492"/>
          </a:xfrm>
        </p:grpSpPr>
        <p:pic>
          <p:nvPicPr>
            <p:cNvPr id="29701" name="Picture 5"/>
            <p:cNvPicPr>
              <a:picLocks noChangeAspect="1" noChangeArrowheads="1"/>
            </p:cNvPicPr>
            <p:nvPr/>
          </p:nvPicPr>
          <p:blipFill>
            <a:blip r:embed="rId2" cstate="print"/>
            <a:srcRect/>
            <a:stretch>
              <a:fillRect/>
            </a:stretch>
          </p:blipFill>
          <p:spPr bwMode="auto">
            <a:xfrm>
              <a:off x="1066" y="663"/>
              <a:ext cx="3447" cy="2939"/>
            </a:xfrm>
            <a:prstGeom prst="rect">
              <a:avLst/>
            </a:prstGeom>
            <a:noFill/>
            <a:ln w="9525">
              <a:noFill/>
              <a:miter lim="800000"/>
              <a:headEnd/>
              <a:tailEnd/>
            </a:ln>
          </p:spPr>
        </p:pic>
        <p:pic>
          <p:nvPicPr>
            <p:cNvPr id="29702" name="Picture 6"/>
            <p:cNvPicPr>
              <a:picLocks noChangeAspect="1" noChangeArrowheads="1"/>
            </p:cNvPicPr>
            <p:nvPr/>
          </p:nvPicPr>
          <p:blipFill>
            <a:blip r:embed="rId3" cstate="print"/>
            <a:srcRect/>
            <a:stretch>
              <a:fillRect/>
            </a:stretch>
          </p:blipFill>
          <p:spPr bwMode="auto">
            <a:xfrm>
              <a:off x="1020" y="3745"/>
              <a:ext cx="3402" cy="41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539750" y="0"/>
            <a:ext cx="8229600" cy="1143000"/>
          </a:xfrm>
        </p:spPr>
        <p:txBody>
          <a:bodyPr/>
          <a:lstStyle/>
          <a:p>
            <a:pPr eaLnBrk="1" hangingPunct="1"/>
            <a:r>
              <a:rPr lang="ru-RU" sz="2000" b="1" smtClean="0">
                <a:solidFill>
                  <a:schemeClr val="accent2"/>
                </a:solidFill>
              </a:rPr>
              <a:t>ТЕПЛОЕМКОСТЬ ПРОЦЕССА С ФАЗОВЫМ ПЕРЕХОДОМ</a:t>
            </a:r>
          </a:p>
        </p:txBody>
      </p:sp>
      <p:sp>
        <p:nvSpPr>
          <p:cNvPr id="30723"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30724" name="Picture 7"/>
          <p:cNvPicPr>
            <a:picLocks noChangeAspect="1" noChangeArrowheads="1"/>
          </p:cNvPicPr>
          <p:nvPr/>
        </p:nvPicPr>
        <p:blipFill>
          <a:blip r:embed="rId2" cstate="print"/>
          <a:srcRect/>
          <a:stretch>
            <a:fillRect/>
          </a:stretch>
        </p:blipFill>
        <p:spPr bwMode="auto">
          <a:xfrm>
            <a:off x="1763713" y="981075"/>
            <a:ext cx="5545137" cy="5367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539750" y="115888"/>
            <a:ext cx="8229600" cy="1143000"/>
          </a:xfrm>
        </p:spPr>
        <p:txBody>
          <a:bodyPr/>
          <a:lstStyle/>
          <a:p>
            <a:pPr eaLnBrk="1" hangingPunct="1"/>
            <a:r>
              <a:rPr lang="ru-RU" sz="2000" b="1" smtClean="0">
                <a:solidFill>
                  <a:schemeClr val="accent2"/>
                </a:solidFill>
              </a:rPr>
              <a:t>ТЕПЛОЕМКОСТЬ ПРОЦЕССА С ФАЗОВЫМ ПЕРЕХОДОМ</a:t>
            </a:r>
          </a:p>
        </p:txBody>
      </p:sp>
      <p:sp>
        <p:nvSpPr>
          <p:cNvPr id="31747"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grpSp>
        <p:nvGrpSpPr>
          <p:cNvPr id="31748" name="Group 7"/>
          <p:cNvGrpSpPr>
            <a:grpSpLocks/>
          </p:cNvGrpSpPr>
          <p:nvPr/>
        </p:nvGrpSpPr>
        <p:grpSpPr bwMode="auto">
          <a:xfrm>
            <a:off x="1476375" y="1700213"/>
            <a:ext cx="5976938" cy="4175125"/>
            <a:chOff x="748" y="709"/>
            <a:chExt cx="4316" cy="3301"/>
          </a:xfrm>
        </p:grpSpPr>
        <p:pic>
          <p:nvPicPr>
            <p:cNvPr id="31749" name="Picture 5"/>
            <p:cNvPicPr>
              <a:picLocks noChangeAspect="1" noChangeArrowheads="1"/>
            </p:cNvPicPr>
            <p:nvPr/>
          </p:nvPicPr>
          <p:blipFill>
            <a:blip r:embed="rId2" cstate="print"/>
            <a:srcRect/>
            <a:stretch>
              <a:fillRect/>
            </a:stretch>
          </p:blipFill>
          <p:spPr bwMode="auto">
            <a:xfrm>
              <a:off x="748" y="709"/>
              <a:ext cx="4249" cy="876"/>
            </a:xfrm>
            <a:prstGeom prst="rect">
              <a:avLst/>
            </a:prstGeom>
            <a:noFill/>
            <a:ln w="9525">
              <a:noFill/>
              <a:miter lim="800000"/>
              <a:headEnd/>
              <a:tailEnd/>
            </a:ln>
          </p:spPr>
        </p:pic>
        <p:pic>
          <p:nvPicPr>
            <p:cNvPr id="31750" name="Picture 6"/>
            <p:cNvPicPr>
              <a:picLocks noChangeAspect="1" noChangeArrowheads="1"/>
            </p:cNvPicPr>
            <p:nvPr/>
          </p:nvPicPr>
          <p:blipFill>
            <a:blip r:embed="rId3" cstate="print"/>
            <a:srcRect/>
            <a:stretch>
              <a:fillRect/>
            </a:stretch>
          </p:blipFill>
          <p:spPr bwMode="auto">
            <a:xfrm>
              <a:off x="793" y="1706"/>
              <a:ext cx="4271" cy="2304"/>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539750" y="115888"/>
            <a:ext cx="8229600" cy="1143000"/>
          </a:xfrm>
        </p:spPr>
        <p:txBody>
          <a:bodyPr/>
          <a:lstStyle/>
          <a:p>
            <a:pPr eaLnBrk="1" hangingPunct="1"/>
            <a:r>
              <a:rPr lang="ru-RU" sz="1400" b="1" dirty="0" smtClean="0">
                <a:solidFill>
                  <a:schemeClr val="accent2"/>
                </a:solidFill>
              </a:rPr>
              <a:t>МАТЕМАТИЧЕСКАЯ МОДЕЛЬ РАСЧЕТА ПРОЦЕССА ТЕПЛОПЕРЕДАЧИ</a:t>
            </a:r>
            <a:r>
              <a:rPr lang="ru-RU" sz="2000" b="1" dirty="0" smtClean="0">
                <a:solidFill>
                  <a:schemeClr val="accent2"/>
                </a:solidFill>
              </a:rPr>
              <a:t/>
            </a:r>
            <a:br>
              <a:rPr lang="ru-RU" sz="2000" b="1" dirty="0" smtClean="0">
                <a:solidFill>
                  <a:schemeClr val="accent2"/>
                </a:solidFill>
              </a:rPr>
            </a:br>
            <a:r>
              <a:rPr lang="ru-RU" sz="2000" b="1" dirty="0" smtClean="0">
                <a:solidFill>
                  <a:schemeClr val="accent2"/>
                </a:solidFill>
              </a:rPr>
              <a:t>ПРИМЕНЯЕМАЯ ФИЗИЧЕСКАЯ МОДЕЛЬ И ДОПУЩЕНИЯ</a:t>
            </a:r>
            <a:r>
              <a:rPr lang="ru-RU" sz="4000" dirty="0" smtClean="0"/>
              <a:t> </a:t>
            </a:r>
          </a:p>
        </p:txBody>
      </p:sp>
      <p:sp>
        <p:nvSpPr>
          <p:cNvPr id="32771"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32772" name="Picture 8" descr="Схема расчета1"/>
          <p:cNvPicPr>
            <a:picLocks noChangeAspect="1" noChangeArrowheads="1"/>
          </p:cNvPicPr>
          <p:nvPr/>
        </p:nvPicPr>
        <p:blipFill>
          <a:blip r:embed="rId2" cstate="print"/>
          <a:srcRect/>
          <a:stretch>
            <a:fillRect/>
          </a:stretch>
        </p:blipFill>
        <p:spPr bwMode="auto">
          <a:xfrm>
            <a:off x="5435600" y="1341438"/>
            <a:ext cx="2876550" cy="1724025"/>
          </a:xfrm>
          <a:prstGeom prst="rect">
            <a:avLst/>
          </a:prstGeom>
          <a:noFill/>
          <a:ln w="9525">
            <a:noFill/>
            <a:miter lim="800000"/>
            <a:headEnd/>
            <a:tailEnd/>
          </a:ln>
        </p:spPr>
      </p:pic>
      <p:sp>
        <p:nvSpPr>
          <p:cNvPr id="32773" name="Text Box 10"/>
          <p:cNvSpPr txBox="1">
            <a:spLocks noChangeArrowheads="1"/>
          </p:cNvSpPr>
          <p:nvPr/>
        </p:nvSpPr>
        <p:spPr bwMode="auto">
          <a:xfrm>
            <a:off x="611188" y="1773238"/>
            <a:ext cx="4535487" cy="4608512"/>
          </a:xfrm>
          <a:prstGeom prst="rect">
            <a:avLst/>
          </a:prstGeom>
          <a:solidFill>
            <a:srgbClr val="FFFFFF"/>
          </a:solidFill>
          <a:ln w="9525">
            <a:noFill/>
            <a:miter lim="800000"/>
            <a:headEnd/>
            <a:tailEnd/>
          </a:ln>
        </p:spPr>
        <p:txBody>
          <a:bodyPr/>
          <a:lstStyle/>
          <a:p>
            <a:r>
              <a:rPr lang="ru-RU" altLang="ja-JP"/>
              <a:t> </a:t>
            </a:r>
            <a:r>
              <a:rPr lang="ru-RU" altLang="ja-JP" sz="1400" i="1"/>
              <a:t>– рассматривается стационарный процесс теплопередачи;</a:t>
            </a:r>
          </a:p>
          <a:p>
            <a:r>
              <a:rPr lang="ru-RU" altLang="ja-JP" sz="1400" i="1"/>
              <a:t> – не учитываются теплопроводность вдоль пластины;</a:t>
            </a:r>
          </a:p>
          <a:p>
            <a:r>
              <a:rPr lang="ru-RU" altLang="ja-JP" sz="1400" i="1"/>
              <a:t>– считаются известными критериальные зависимости, описывающие теплоотдачу от пластины к потоку теплоносителя;</a:t>
            </a:r>
          </a:p>
          <a:p>
            <a:r>
              <a:rPr lang="ru-RU" altLang="ja-JP" sz="1400" i="1"/>
              <a:t> – интенсивность теплоотдачи изменяется на начальном участке пластины по логарифмическому закону;</a:t>
            </a:r>
          </a:p>
          <a:p>
            <a:r>
              <a:rPr lang="ru-RU" altLang="ja-JP" sz="1400" i="1"/>
              <a:t> – принимается, что массообмен при фазовых переходах (конденсации или испарения), ввиду малой концентрации водяных паров в воздухе (менее 3 %), не влияет на интенсивность теплоотдачи от пластины.</a:t>
            </a:r>
            <a:r>
              <a:rPr lang="ru-RU" altLang="ja-JP" sz="1400"/>
              <a:t> </a:t>
            </a:r>
            <a:endParaRPr lang="ru-RU" sz="1400"/>
          </a:p>
        </p:txBody>
      </p:sp>
      <p:sp>
        <p:nvSpPr>
          <p:cNvPr id="32774" name="Text Box 12"/>
          <p:cNvSpPr txBox="1">
            <a:spLocks noChangeArrowheads="1"/>
          </p:cNvSpPr>
          <p:nvPr/>
        </p:nvSpPr>
        <p:spPr bwMode="auto">
          <a:xfrm>
            <a:off x="5867400" y="3500438"/>
            <a:ext cx="2684463" cy="1368425"/>
          </a:xfrm>
          <a:prstGeom prst="rect">
            <a:avLst/>
          </a:prstGeom>
          <a:noFill/>
          <a:ln w="9525">
            <a:noFill/>
            <a:miter lim="800000"/>
            <a:headEnd/>
            <a:tailEnd/>
          </a:ln>
        </p:spPr>
        <p:txBody>
          <a:bodyPr>
            <a:spAutoFit/>
          </a:bodyPr>
          <a:lstStyle/>
          <a:p>
            <a:r>
              <a:rPr lang="ru-RU" sz="1400"/>
              <a:t>В </a:t>
            </a:r>
            <a:r>
              <a:rPr lang="ru-RU" sz="1400" b="1"/>
              <a:t>"холодный"</a:t>
            </a:r>
            <a:r>
              <a:rPr lang="ru-RU" sz="1400"/>
              <a:t> пакет поступает двухфазный поток водного аэрозоля. </a:t>
            </a:r>
          </a:p>
          <a:p>
            <a:endParaRPr lang="ru-RU" sz="1400"/>
          </a:p>
          <a:p>
            <a:r>
              <a:rPr lang="ru-RU" sz="1400"/>
              <a:t>В </a:t>
            </a:r>
            <a:r>
              <a:rPr lang="ru-RU" sz="1400" b="1"/>
              <a:t>"горячем"</a:t>
            </a:r>
            <a:r>
              <a:rPr lang="ru-RU" sz="1400"/>
              <a:t> пакете движется влажный воздух</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sp>
        <p:nvSpPr>
          <p:cNvPr id="33795" name="Text Box 5"/>
          <p:cNvSpPr txBox="1">
            <a:spLocks noChangeArrowheads="1"/>
          </p:cNvSpPr>
          <p:nvPr/>
        </p:nvSpPr>
        <p:spPr bwMode="auto">
          <a:xfrm>
            <a:off x="827088" y="1484313"/>
            <a:ext cx="7489825" cy="4608512"/>
          </a:xfrm>
          <a:prstGeom prst="rect">
            <a:avLst/>
          </a:prstGeom>
          <a:solidFill>
            <a:srgbClr val="FFFFFF"/>
          </a:solidFill>
          <a:ln w="9525">
            <a:noFill/>
            <a:miter lim="800000"/>
            <a:headEnd/>
            <a:tailEnd/>
          </a:ln>
        </p:spPr>
        <p:txBody>
          <a:bodyPr/>
          <a:lstStyle/>
          <a:p>
            <a:r>
              <a:rPr lang="ru-RU" altLang="ja-JP" sz="1400" b="1" i="1" dirty="0"/>
              <a:t>Особенности расчётного элемента: </a:t>
            </a:r>
          </a:p>
          <a:p>
            <a:pPr>
              <a:buFontTx/>
              <a:buChar char="•"/>
            </a:pPr>
            <a:r>
              <a:rPr lang="ru-RU" altLang="ja-JP" sz="1400" dirty="0"/>
              <a:t>   имеет переменную по длине интенсивность теплоотдачи, вызванную спецификой развития стеснённого пограничного слоя в каналах малого эквивалентного диаметра; </a:t>
            </a:r>
          </a:p>
          <a:p>
            <a:pPr>
              <a:buFontTx/>
              <a:buChar char="•"/>
            </a:pPr>
            <a:r>
              <a:rPr lang="ru-RU" altLang="ja-JP" sz="1400" dirty="0"/>
              <a:t>   наличие </a:t>
            </a:r>
            <a:r>
              <a:rPr lang="ru-RU" altLang="ja-JP" sz="1400" dirty="0" err="1"/>
              <a:t>оребрения</a:t>
            </a:r>
            <a:r>
              <a:rPr lang="ru-RU" altLang="ja-JP" sz="1400" dirty="0"/>
              <a:t> приводит к необходимости учитывать неоднородность температуры по высоте ребра; </a:t>
            </a:r>
          </a:p>
          <a:p>
            <a:pPr>
              <a:buFontTx/>
              <a:buChar char="•"/>
            </a:pPr>
            <a:r>
              <a:rPr lang="ru-RU" altLang="ja-JP" sz="1400" dirty="0"/>
              <a:t>   перекрёстная схема движения горячего и холодного теплоносителей требует учитывать неоднородность температурных напоров в процессах теплоотдачи, как внутри расчётного элементах, так и при переходе от одного элемента к другому по длине и ширине пластины. </a:t>
            </a:r>
          </a:p>
          <a:p>
            <a:r>
              <a:rPr lang="ru-RU" altLang="ja-JP" sz="1400" i="1" u="sng" dirty="0"/>
              <a:t>Модель расчёта должна учитывать пространственную неоднородность тепловых процессов.</a:t>
            </a:r>
          </a:p>
          <a:p>
            <a:endParaRPr lang="ru-RU" altLang="ja-JP" sz="1400" i="1" u="sng" dirty="0"/>
          </a:p>
          <a:p>
            <a:r>
              <a:rPr lang="ru-RU" altLang="ja-JP" sz="1400" b="1" i="1" dirty="0"/>
              <a:t>Особенности </a:t>
            </a:r>
            <a:r>
              <a:rPr lang="ru-RU" altLang="ja-JP" sz="1400" b="1" i="1" dirty="0" err="1"/>
              <a:t>тепломассообменных</a:t>
            </a:r>
            <a:r>
              <a:rPr lang="ru-RU" altLang="ja-JP" sz="1400" b="1" i="1" dirty="0"/>
              <a:t> процессов:</a:t>
            </a:r>
            <a:r>
              <a:rPr lang="ru-RU" altLang="ja-JP" sz="1400" b="1" dirty="0"/>
              <a:t> </a:t>
            </a:r>
          </a:p>
          <a:p>
            <a:pPr>
              <a:buFontTx/>
              <a:buChar char="•"/>
            </a:pPr>
            <a:r>
              <a:rPr lang="ru-RU" altLang="ja-JP" sz="1400" dirty="0"/>
              <a:t>   в горячем тракте протекает процесс конденсации водяного пара из влажного воздуха; </a:t>
            </a:r>
          </a:p>
          <a:p>
            <a:pPr>
              <a:buFontTx/>
              <a:buChar char="•"/>
            </a:pPr>
            <a:r>
              <a:rPr lang="ru-RU" altLang="ja-JP" sz="1400" dirty="0"/>
              <a:t>   в холодном тракте происходит процесс испарения капель воды в воздух;</a:t>
            </a:r>
          </a:p>
          <a:p>
            <a:pPr>
              <a:buFontTx/>
              <a:buChar char="•"/>
            </a:pPr>
            <a:r>
              <a:rPr lang="ru-RU" altLang="ja-JP" sz="1400" dirty="0"/>
              <a:t>   интенсивность фазовых переходов существенным образом зависит как от величины температуры теплообменной поверхности, так и от перепадов температур и влажности поперёк пограничного слоя.</a:t>
            </a:r>
          </a:p>
          <a:p>
            <a:r>
              <a:rPr lang="ru-RU" altLang="ja-JP" sz="1400" i="1" u="sng" dirty="0"/>
              <a:t>Модель расчёта должна учитывать пространственную неоднородность </a:t>
            </a:r>
            <a:r>
              <a:rPr lang="ru-RU" altLang="ja-JP" sz="1400" i="1" u="sng" dirty="0" err="1"/>
              <a:t>тепломассообменных</a:t>
            </a:r>
            <a:r>
              <a:rPr lang="ru-RU" altLang="ja-JP" sz="1400" i="1" u="sng" dirty="0"/>
              <a:t> процессов.</a:t>
            </a:r>
            <a:endParaRPr lang="ru-RU" sz="1400" i="1" u="sng" dirty="0"/>
          </a:p>
        </p:txBody>
      </p:sp>
      <p:sp>
        <p:nvSpPr>
          <p:cNvPr id="33796" name="Rectangle 2"/>
          <p:cNvSpPr>
            <a:spLocks noChangeArrowheads="1"/>
          </p:cNvSpPr>
          <p:nvPr/>
        </p:nvSpPr>
        <p:spPr bwMode="auto">
          <a:xfrm>
            <a:off x="539750" y="115888"/>
            <a:ext cx="8229600" cy="1143000"/>
          </a:xfrm>
          <a:prstGeom prst="rect">
            <a:avLst/>
          </a:prstGeom>
          <a:noFill/>
          <a:ln w="9525">
            <a:noFill/>
            <a:miter lim="800000"/>
            <a:headEnd/>
            <a:tailEnd/>
          </a:ln>
        </p:spPr>
        <p:txBody>
          <a:bodyPr anchor="ctr"/>
          <a:lstStyle/>
          <a:p>
            <a:pPr algn="ctr"/>
            <a:r>
              <a:rPr lang="ru-RU" sz="1400" b="1" dirty="0">
                <a:solidFill>
                  <a:schemeClr val="accent2"/>
                </a:solidFill>
              </a:rPr>
              <a:t>ПРОБЛЕМЫ МОДЕЛИРОВАНИЯ ТЕПЛОМАССООБМЕННЫХ ПРОЦЕССОВ</a:t>
            </a:r>
            <a:r>
              <a:rPr lang="ru-RU" sz="4400" dirty="0">
                <a:solidFill>
                  <a:schemeClr val="tx2"/>
                </a:solidFill>
              </a:rPr>
              <a:t>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539750" y="115888"/>
            <a:ext cx="8229600" cy="1143000"/>
          </a:xfrm>
        </p:spPr>
        <p:txBody>
          <a:bodyPr/>
          <a:lstStyle/>
          <a:p>
            <a:pPr eaLnBrk="1" hangingPunct="1"/>
            <a:r>
              <a:rPr lang="ru-RU" sz="2400" b="1" dirty="0" smtClean="0">
                <a:solidFill>
                  <a:schemeClr val="accent2"/>
                </a:solidFill>
              </a:rPr>
              <a:t>МАТЕМАТИЧЕСКАЯ МОДЕЛЬ РАСЧЕТА</a:t>
            </a:r>
            <a:br>
              <a:rPr lang="ru-RU" sz="2400" b="1" dirty="0" smtClean="0">
                <a:solidFill>
                  <a:schemeClr val="accent2"/>
                </a:solidFill>
              </a:rPr>
            </a:br>
            <a:r>
              <a:rPr lang="ru-RU" sz="2400" b="1" dirty="0" smtClean="0">
                <a:solidFill>
                  <a:schemeClr val="accent2"/>
                </a:solidFill>
              </a:rPr>
              <a:t>ПРОЦЕССА ТЕПЛОПЕРЕДАЧИ</a:t>
            </a:r>
          </a:p>
        </p:txBody>
      </p:sp>
      <p:sp>
        <p:nvSpPr>
          <p:cNvPr id="34819"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34820" name="Picture 4"/>
          <p:cNvPicPr>
            <a:picLocks noChangeAspect="1" noChangeArrowheads="1"/>
          </p:cNvPicPr>
          <p:nvPr/>
        </p:nvPicPr>
        <p:blipFill>
          <a:blip r:embed="rId2" cstate="print"/>
          <a:srcRect/>
          <a:stretch>
            <a:fillRect/>
          </a:stretch>
        </p:blipFill>
        <p:spPr bwMode="auto">
          <a:xfrm>
            <a:off x="1692275" y="1196975"/>
            <a:ext cx="5656263" cy="2298700"/>
          </a:xfrm>
          <a:prstGeom prst="rect">
            <a:avLst/>
          </a:prstGeom>
          <a:noFill/>
          <a:ln w="9525">
            <a:noFill/>
            <a:miter lim="800000"/>
            <a:headEnd/>
            <a:tailEnd/>
          </a:ln>
        </p:spPr>
      </p:pic>
      <p:pic>
        <p:nvPicPr>
          <p:cNvPr id="34821" name="Picture 5" descr="Схема расчета1"/>
          <p:cNvPicPr>
            <a:picLocks noChangeAspect="1" noChangeArrowheads="1"/>
          </p:cNvPicPr>
          <p:nvPr/>
        </p:nvPicPr>
        <p:blipFill>
          <a:blip r:embed="rId3" cstate="print"/>
          <a:srcRect/>
          <a:stretch>
            <a:fillRect/>
          </a:stretch>
        </p:blipFill>
        <p:spPr bwMode="auto">
          <a:xfrm>
            <a:off x="1331913" y="3644900"/>
            <a:ext cx="2876550" cy="1724025"/>
          </a:xfrm>
          <a:prstGeom prst="rect">
            <a:avLst/>
          </a:prstGeom>
          <a:noFill/>
          <a:ln w="9525">
            <a:noFill/>
            <a:miter lim="800000"/>
            <a:headEnd/>
            <a:tailEnd/>
          </a:ln>
        </p:spPr>
      </p:pic>
      <p:pic>
        <p:nvPicPr>
          <p:cNvPr id="34822" name="Picture 6" descr="Схема расчета2"/>
          <p:cNvPicPr>
            <a:picLocks noChangeAspect="1" noChangeArrowheads="1"/>
          </p:cNvPicPr>
          <p:nvPr/>
        </p:nvPicPr>
        <p:blipFill>
          <a:blip r:embed="rId4" cstate="print"/>
          <a:srcRect/>
          <a:stretch>
            <a:fillRect/>
          </a:stretch>
        </p:blipFill>
        <p:spPr bwMode="auto">
          <a:xfrm>
            <a:off x="5219700" y="3644900"/>
            <a:ext cx="1876425" cy="1724025"/>
          </a:xfrm>
          <a:prstGeom prst="rect">
            <a:avLst/>
          </a:prstGeom>
          <a:noFill/>
          <a:ln w="9525">
            <a:noFill/>
            <a:miter lim="800000"/>
            <a:headEnd/>
            <a:tailEnd/>
          </a:ln>
        </p:spPr>
      </p:pic>
      <p:sp>
        <p:nvSpPr>
          <p:cNvPr id="34823" name="Text Box 7"/>
          <p:cNvSpPr txBox="1">
            <a:spLocks noChangeArrowheads="1"/>
          </p:cNvSpPr>
          <p:nvPr/>
        </p:nvSpPr>
        <p:spPr bwMode="auto">
          <a:xfrm>
            <a:off x="755650" y="5445125"/>
            <a:ext cx="7921625" cy="1079500"/>
          </a:xfrm>
          <a:prstGeom prst="rect">
            <a:avLst/>
          </a:prstGeom>
          <a:solidFill>
            <a:srgbClr val="FFFFFF"/>
          </a:solidFill>
          <a:ln w="9525">
            <a:noFill/>
            <a:miter lim="800000"/>
            <a:headEnd/>
            <a:tailEnd/>
          </a:ln>
        </p:spPr>
        <p:txBody>
          <a:bodyPr/>
          <a:lstStyle/>
          <a:p>
            <a:pPr algn="ctr"/>
            <a:r>
              <a:rPr lang="ru-RU" altLang="ja-JP"/>
              <a:t> </a:t>
            </a:r>
            <a:r>
              <a:rPr lang="ru-RU" altLang="ja-JP" sz="1000" i="1"/>
              <a:t>а                                                                                            б</a:t>
            </a:r>
          </a:p>
          <a:p>
            <a:pPr algn="just"/>
            <a:r>
              <a:rPr lang="ru-RU" altLang="ja-JP" sz="1000" i="1"/>
              <a:t>Рис. 2.4.</a:t>
            </a:r>
            <a:r>
              <a:rPr lang="ru-RU" altLang="ja-JP" sz="1000"/>
              <a:t> </a:t>
            </a:r>
            <a:r>
              <a:rPr lang="ru-RU" sz="1000"/>
              <a:t>Двухмерная модель для расчета локальной теплопередачи: </a:t>
            </a:r>
            <a:r>
              <a:rPr lang="ru-RU" sz="1000" b="1" i="1" u="sng"/>
              <a:t>а</a:t>
            </a:r>
            <a:r>
              <a:rPr lang="ru-RU" sz="1000" b="1" u="sng"/>
              <a:t> – расчетный элемент</a:t>
            </a:r>
            <a:r>
              <a:rPr lang="ru-RU" sz="1000"/>
              <a:t>, </a:t>
            </a:r>
            <a:r>
              <a:rPr lang="ru-RU" sz="1000" b="1" i="1" u="sng"/>
              <a:t>б</a:t>
            </a:r>
            <a:r>
              <a:rPr lang="ru-RU" sz="1000" b="1" u="sng"/>
              <a:t> – расчётная схема</a:t>
            </a:r>
            <a:r>
              <a:rPr lang="ru-RU" sz="1000"/>
              <a:t>; </a:t>
            </a:r>
            <a:r>
              <a:rPr lang="en-US" sz="1000" i="1"/>
              <a:t>h</a:t>
            </a:r>
            <a:r>
              <a:rPr lang="ru-RU" sz="1000"/>
              <a:t>1</a:t>
            </a:r>
            <a:r>
              <a:rPr lang="ru-RU" sz="1000" i="1"/>
              <a:t> </a:t>
            </a:r>
            <a:r>
              <a:rPr lang="ru-RU" sz="1000"/>
              <a:t>– оребренный пакет для горячего теплоносителя; </a:t>
            </a:r>
            <a:r>
              <a:rPr lang="en-US" sz="1000" i="1"/>
              <a:t>h</a:t>
            </a:r>
            <a:r>
              <a:rPr lang="ru-RU" sz="1000"/>
              <a:t>2 – оребренный пакет для холодного теплоносителя;   </a:t>
            </a:r>
            <a:r>
              <a:rPr lang="ru-RU" sz="1000">
                <a:sym typeface="Symbol" pitchFamily="18" charset="2"/>
              </a:rPr>
              <a:t></a:t>
            </a:r>
            <a:r>
              <a:rPr lang="ru-RU" sz="1000" i="1"/>
              <a:t>x</a:t>
            </a:r>
            <a:r>
              <a:rPr lang="ru-RU" sz="1000"/>
              <a:t>1</a:t>
            </a:r>
            <a:r>
              <a:rPr lang="ru-RU" sz="1000">
                <a:sym typeface="Symbol" pitchFamily="18" charset="2"/>
              </a:rPr>
              <a:t></a:t>
            </a:r>
            <a:r>
              <a:rPr lang="ru-RU" sz="1000" i="1"/>
              <a:t>x</a:t>
            </a:r>
            <a:r>
              <a:rPr lang="ru-RU" sz="1000"/>
              <a:t>2– расчетный теплопередающий элемент; </a:t>
            </a:r>
            <a:r>
              <a:rPr lang="en-US" sz="1000"/>
              <a:t>I </a:t>
            </a:r>
            <a:r>
              <a:rPr lang="ru-RU" sz="1000"/>
              <a:t>– первый расчётный элемент, </a:t>
            </a:r>
            <a:r>
              <a:rPr lang="en-US" sz="1000"/>
              <a:t>II </a:t>
            </a:r>
            <a:r>
              <a:rPr lang="ru-RU" sz="1000"/>
              <a:t>– последний расчётный элемент</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539750" y="188913"/>
            <a:ext cx="8229600" cy="1143000"/>
          </a:xfrm>
        </p:spPr>
        <p:txBody>
          <a:bodyPr/>
          <a:lstStyle/>
          <a:p>
            <a:pPr eaLnBrk="1" hangingPunct="1"/>
            <a:r>
              <a:rPr lang="ru-RU" sz="2400" b="1" smtClean="0">
                <a:solidFill>
                  <a:schemeClr val="accent2"/>
                </a:solidFill>
              </a:rPr>
              <a:t>ОСОБЕННОСТИ ТЕПЛОМАССООБМЕНА В КОНДЕНСАТОРЕ</a:t>
            </a:r>
          </a:p>
        </p:txBody>
      </p:sp>
      <p:sp>
        <p:nvSpPr>
          <p:cNvPr id="35843" name="Rectangle 3"/>
          <p:cNvSpPr>
            <a:spLocks noChangeArrowheads="1"/>
          </p:cNvSpPr>
          <p:nvPr/>
        </p:nvSpPr>
        <p:spPr bwMode="auto">
          <a:xfrm>
            <a:off x="1042988" y="1773238"/>
            <a:ext cx="6985000" cy="3960812"/>
          </a:xfrm>
          <a:prstGeom prst="rect">
            <a:avLst/>
          </a:prstGeom>
          <a:noFill/>
          <a:ln w="9525">
            <a:noFill/>
            <a:miter lim="800000"/>
            <a:headEnd/>
            <a:tailEnd/>
          </a:ln>
        </p:spPr>
        <p:txBody>
          <a:bodyPr/>
          <a:lstStyle/>
          <a:p>
            <a:pPr marL="609600" indent="-609600" eaLnBrk="0" hangingPunct="0">
              <a:spcBef>
                <a:spcPct val="20000"/>
              </a:spcBef>
            </a:pPr>
            <a:r>
              <a:rPr lang="ru-RU" sz="1400" b="1" u="sng"/>
              <a:t>РАСЧЕТ ТЕПЛООТДАЧИ В ГОРЯЧЕМ ТРАКТЕ </a:t>
            </a:r>
          </a:p>
          <a:p>
            <a:pPr marL="609600" indent="-609600" eaLnBrk="0" hangingPunct="0">
              <a:spcBef>
                <a:spcPct val="20000"/>
              </a:spcBef>
            </a:pPr>
            <a:endParaRPr lang="ru-RU" sz="1400" b="1" u="sng"/>
          </a:p>
          <a:p>
            <a:pPr marL="609600" indent="-609600" eaLnBrk="0" hangingPunct="0">
              <a:spcBef>
                <a:spcPct val="20000"/>
              </a:spcBef>
              <a:buFontTx/>
              <a:buChar char="•"/>
            </a:pPr>
            <a:endParaRPr lang="ru-RU" sz="1400" b="1" u="sng"/>
          </a:p>
          <a:p>
            <a:pPr marL="609600" indent="-609600" eaLnBrk="0" hangingPunct="0">
              <a:spcBef>
                <a:spcPct val="20000"/>
              </a:spcBef>
              <a:buFontTx/>
              <a:buChar char="•"/>
            </a:pPr>
            <a:endParaRPr lang="ru-RU" sz="1400" b="1" u="sng"/>
          </a:p>
          <a:p>
            <a:pPr marL="609600" indent="-609600" eaLnBrk="0" hangingPunct="0">
              <a:spcBef>
                <a:spcPct val="20000"/>
              </a:spcBef>
              <a:buFontTx/>
              <a:buChar char="•"/>
            </a:pPr>
            <a:endParaRPr lang="ru-RU" sz="1400" b="1" u="sng"/>
          </a:p>
          <a:p>
            <a:pPr marL="609600" indent="-609600" eaLnBrk="0" hangingPunct="0">
              <a:spcBef>
                <a:spcPct val="20000"/>
              </a:spcBef>
              <a:buFontTx/>
              <a:buChar char="•"/>
            </a:pPr>
            <a:endParaRPr lang="ru-RU" sz="1400" b="1" u="sng"/>
          </a:p>
          <a:p>
            <a:pPr marL="609600" indent="-609600" eaLnBrk="0" hangingPunct="0">
              <a:spcBef>
                <a:spcPct val="20000"/>
              </a:spcBef>
              <a:buFontTx/>
              <a:buChar char="•"/>
            </a:pPr>
            <a:endParaRPr lang="ru-RU" sz="1400" b="1" u="sng"/>
          </a:p>
          <a:p>
            <a:pPr marL="609600" indent="-609600" eaLnBrk="0" hangingPunct="0">
              <a:spcBef>
                <a:spcPct val="20000"/>
              </a:spcBef>
            </a:pPr>
            <a:r>
              <a:rPr lang="ru-RU" sz="1400" b="1" u="sng"/>
              <a:t>РАСЧЕТ ТЕПЛООТДАЧИ В ХОЛОДНОМ ТРАКТЕ </a:t>
            </a:r>
          </a:p>
        </p:txBody>
      </p:sp>
      <p:sp>
        <p:nvSpPr>
          <p:cNvPr id="35844" name="Rectangle 5"/>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pic>
        <p:nvPicPr>
          <p:cNvPr id="35845" name="Picture 7"/>
          <p:cNvPicPr>
            <a:picLocks noChangeAspect="1" noChangeArrowheads="1"/>
          </p:cNvPicPr>
          <p:nvPr/>
        </p:nvPicPr>
        <p:blipFill>
          <a:blip r:embed="rId2" cstate="print"/>
          <a:srcRect/>
          <a:stretch>
            <a:fillRect/>
          </a:stretch>
        </p:blipFill>
        <p:spPr bwMode="auto">
          <a:xfrm>
            <a:off x="900113" y="2600325"/>
            <a:ext cx="7127875" cy="498475"/>
          </a:xfrm>
          <a:prstGeom prst="rect">
            <a:avLst/>
          </a:prstGeom>
          <a:noFill/>
          <a:ln w="9525">
            <a:noFill/>
            <a:miter lim="800000"/>
            <a:headEnd/>
            <a:tailEnd/>
          </a:ln>
        </p:spPr>
      </p:pic>
      <p:pic>
        <p:nvPicPr>
          <p:cNvPr id="35846" name="Picture 8"/>
          <p:cNvPicPr>
            <a:picLocks noChangeAspect="1" noChangeArrowheads="1"/>
          </p:cNvPicPr>
          <p:nvPr/>
        </p:nvPicPr>
        <p:blipFill>
          <a:blip r:embed="rId3" cstate="print"/>
          <a:srcRect/>
          <a:stretch>
            <a:fillRect/>
          </a:stretch>
        </p:blipFill>
        <p:spPr bwMode="auto">
          <a:xfrm>
            <a:off x="900113" y="4448175"/>
            <a:ext cx="7127875" cy="5667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sp>
        <p:nvSpPr>
          <p:cNvPr id="33795" name="Text Box 5"/>
          <p:cNvSpPr txBox="1">
            <a:spLocks noChangeArrowheads="1"/>
          </p:cNvSpPr>
          <p:nvPr/>
        </p:nvSpPr>
        <p:spPr bwMode="auto">
          <a:xfrm>
            <a:off x="827584" y="1916832"/>
            <a:ext cx="7489825" cy="3384847"/>
          </a:xfrm>
          <a:prstGeom prst="rect">
            <a:avLst/>
          </a:prstGeom>
          <a:solidFill>
            <a:srgbClr val="FFFFFF"/>
          </a:solidFill>
          <a:ln w="9525">
            <a:noFill/>
            <a:miter lim="800000"/>
            <a:headEnd/>
            <a:tailEnd/>
          </a:ln>
        </p:spPr>
        <p:txBody>
          <a:bodyPr/>
          <a:lstStyle/>
          <a:p>
            <a:r>
              <a:rPr lang="ru-RU" sz="1400" i="1" dirty="0"/>
              <a:t>Часть 1. Вопросы для подготовки к </a:t>
            </a:r>
            <a:r>
              <a:rPr lang="ru-RU" sz="1400" i="1" dirty="0" err="1" smtClean="0"/>
              <a:t>минитесту</a:t>
            </a:r>
            <a:endParaRPr lang="ru-RU" sz="1400" i="1" dirty="0" smtClean="0"/>
          </a:p>
          <a:p>
            <a:endParaRPr lang="ru-RU" sz="1400" dirty="0"/>
          </a:p>
          <a:p>
            <a:pPr marL="342900" lvl="0" indent="-342900">
              <a:buFont typeface="+mj-lt"/>
              <a:buAutoNum type="arabicPeriod"/>
            </a:pPr>
            <a:r>
              <a:rPr lang="ru-RU" sz="1400" dirty="0"/>
              <a:t>Степень сухости пара в двухфазной области</a:t>
            </a:r>
          </a:p>
          <a:p>
            <a:pPr marL="342900" lvl="0" indent="-342900">
              <a:buFont typeface="+mj-lt"/>
              <a:buAutoNum type="arabicPeriod"/>
            </a:pPr>
            <a:r>
              <a:rPr lang="ru-RU" sz="1400" dirty="0"/>
              <a:t>Определение точки росы</a:t>
            </a:r>
          </a:p>
          <a:p>
            <a:pPr marL="342900" lvl="0" indent="-342900">
              <a:buFont typeface="+mj-lt"/>
              <a:buAutoNum type="arabicPeriod"/>
            </a:pPr>
            <a:r>
              <a:rPr lang="ru-RU" sz="1400" dirty="0"/>
              <a:t>Определение абсолютной влажности</a:t>
            </a:r>
          </a:p>
          <a:p>
            <a:pPr marL="342900" lvl="0" indent="-342900">
              <a:buFont typeface="+mj-lt"/>
              <a:buAutoNum type="arabicPeriod"/>
            </a:pPr>
            <a:r>
              <a:rPr lang="ru-RU" sz="1400" dirty="0"/>
              <a:t>Определение относительной влажности</a:t>
            </a:r>
          </a:p>
          <a:p>
            <a:pPr marL="342900" lvl="0" indent="-342900">
              <a:buFont typeface="+mj-lt"/>
              <a:buAutoNum type="arabicPeriod"/>
            </a:pPr>
            <a:r>
              <a:rPr lang="ru-RU" sz="1400" dirty="0"/>
              <a:t>Определение влагосодержания </a:t>
            </a:r>
            <a:endParaRPr lang="ru-RU" sz="1400" dirty="0" smtClean="0"/>
          </a:p>
          <a:p>
            <a:pPr marL="342900" lvl="0" indent="-342900">
              <a:buFont typeface="+mj-lt"/>
              <a:buAutoNum type="arabicPeriod"/>
            </a:pPr>
            <a:r>
              <a:rPr lang="en-US" sz="1400" i="1" dirty="0" err="1" smtClean="0"/>
              <a:t>i</a:t>
            </a:r>
            <a:r>
              <a:rPr lang="en-US" sz="1400" i="1" dirty="0" smtClean="0"/>
              <a:t>-d</a:t>
            </a:r>
            <a:r>
              <a:rPr lang="en-US" sz="1400" dirty="0" smtClean="0"/>
              <a:t> </a:t>
            </a:r>
            <a:r>
              <a:rPr lang="ru-RU" sz="1400" dirty="0" smtClean="0"/>
              <a:t>диаграмма</a:t>
            </a:r>
            <a:endParaRPr lang="ru-RU" sz="1400" dirty="0"/>
          </a:p>
          <a:p>
            <a:pPr marL="342900" lvl="0" indent="-342900">
              <a:buFont typeface="+mj-lt"/>
              <a:buAutoNum type="arabicPeriod"/>
            </a:pPr>
            <a:r>
              <a:rPr lang="ru-RU" sz="1400" dirty="0"/>
              <a:t>Теплоемкость влажного воздуха</a:t>
            </a:r>
          </a:p>
          <a:p>
            <a:pPr marL="342900" lvl="0" indent="-342900">
              <a:buFont typeface="+mj-lt"/>
              <a:buAutoNum type="arabicPeriod"/>
            </a:pPr>
            <a:r>
              <a:rPr lang="ru-RU" sz="1400" dirty="0"/>
              <a:t>Теплоемкость влажного воздуха с учетом фазовых превращений</a:t>
            </a:r>
          </a:p>
          <a:p>
            <a:pPr marL="342900" lvl="0" indent="-342900">
              <a:buFont typeface="+mj-lt"/>
              <a:buAutoNum type="arabicPeriod"/>
            </a:pPr>
            <a:r>
              <a:rPr lang="ru-RU" sz="1400" dirty="0"/>
              <a:t>Теплота испарения-конденсации, плавления-замерзания</a:t>
            </a:r>
          </a:p>
          <a:p>
            <a:pPr marL="342900" lvl="0" indent="-342900">
              <a:buFont typeface="+mj-lt"/>
              <a:buAutoNum type="arabicPeriod"/>
            </a:pPr>
            <a:r>
              <a:rPr lang="ru-RU" sz="1400" dirty="0"/>
              <a:t>Классификация теплообменных аппаратов</a:t>
            </a:r>
          </a:p>
          <a:p>
            <a:pPr marL="342900" lvl="0" indent="-342900">
              <a:buFont typeface="+mj-lt"/>
              <a:buAutoNum type="arabicPeriod"/>
            </a:pPr>
            <a:r>
              <a:rPr lang="ru-RU" sz="1400" dirty="0"/>
              <a:t>Рекуперативные теплообменники</a:t>
            </a:r>
          </a:p>
          <a:p>
            <a:pPr marL="342900" lvl="0" indent="-342900">
              <a:buFont typeface="+mj-lt"/>
              <a:buAutoNum type="arabicPeriod"/>
            </a:pPr>
            <a:r>
              <a:rPr lang="ru-RU" sz="1400" dirty="0"/>
              <a:t>Регенеративные теплообменники</a:t>
            </a:r>
          </a:p>
          <a:p>
            <a:pPr marL="342900" lvl="0" indent="-342900">
              <a:buFont typeface="+mj-lt"/>
              <a:buAutoNum type="arabicPeriod"/>
            </a:pPr>
            <a:r>
              <a:rPr lang="ru-RU" sz="1400" dirty="0"/>
              <a:t>Смесительные теплообменники</a:t>
            </a:r>
          </a:p>
        </p:txBody>
      </p:sp>
      <p:sp>
        <p:nvSpPr>
          <p:cNvPr id="33796" name="Rectangle 2"/>
          <p:cNvSpPr>
            <a:spLocks noChangeArrowheads="1"/>
          </p:cNvSpPr>
          <p:nvPr/>
        </p:nvSpPr>
        <p:spPr bwMode="auto">
          <a:xfrm>
            <a:off x="539750" y="115888"/>
            <a:ext cx="8229600" cy="1143000"/>
          </a:xfrm>
          <a:prstGeom prst="rect">
            <a:avLst/>
          </a:prstGeom>
          <a:noFill/>
          <a:ln w="9525">
            <a:noFill/>
            <a:miter lim="800000"/>
            <a:headEnd/>
            <a:tailEnd/>
          </a:ln>
        </p:spPr>
        <p:txBody>
          <a:bodyPr anchor="ctr"/>
          <a:lstStyle/>
          <a:p>
            <a:pPr algn="ctr"/>
            <a:r>
              <a:rPr lang="ru-RU" sz="2000" b="1" dirty="0" smtClean="0">
                <a:solidFill>
                  <a:schemeClr val="accent2"/>
                </a:solidFill>
              </a:rPr>
              <a:t>КОНТРОЛЬНЫЕ ВОПРОСЫ</a:t>
            </a:r>
            <a:endParaRPr lang="ru-RU" sz="2000" dirty="0">
              <a:solidFill>
                <a:schemeClr val="tx2"/>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ChangeArrowheads="1"/>
          </p:cNvSpPr>
          <p:nvPr/>
        </p:nvSpPr>
        <p:spPr bwMode="auto">
          <a:xfrm>
            <a:off x="0" y="2571750"/>
            <a:ext cx="9144000" cy="0"/>
          </a:xfrm>
          <a:prstGeom prst="rect">
            <a:avLst/>
          </a:prstGeom>
          <a:noFill/>
          <a:ln w="9525">
            <a:noFill/>
            <a:miter lim="800000"/>
            <a:headEnd/>
            <a:tailEnd/>
          </a:ln>
        </p:spPr>
        <p:txBody>
          <a:bodyPr wrap="none" anchor="ctr">
            <a:spAutoFit/>
          </a:bodyPr>
          <a:lstStyle/>
          <a:p>
            <a:endParaRPr lang="ru-RU"/>
          </a:p>
        </p:txBody>
      </p:sp>
      <p:sp>
        <p:nvSpPr>
          <p:cNvPr id="33795" name="Text Box 5"/>
          <p:cNvSpPr txBox="1">
            <a:spLocks noChangeArrowheads="1"/>
          </p:cNvSpPr>
          <p:nvPr/>
        </p:nvSpPr>
        <p:spPr bwMode="auto">
          <a:xfrm>
            <a:off x="683568" y="1052736"/>
            <a:ext cx="7489825" cy="5328592"/>
          </a:xfrm>
          <a:prstGeom prst="rect">
            <a:avLst/>
          </a:prstGeom>
          <a:solidFill>
            <a:srgbClr val="FFFFFF"/>
          </a:solidFill>
          <a:ln w="9525">
            <a:noFill/>
            <a:miter lim="800000"/>
            <a:headEnd/>
            <a:tailEnd/>
          </a:ln>
        </p:spPr>
        <p:txBody>
          <a:bodyPr/>
          <a:lstStyle/>
          <a:p>
            <a:r>
              <a:rPr lang="ru-RU" sz="1200" i="1" dirty="0"/>
              <a:t>Часть 2. Вопросы для письменных </a:t>
            </a:r>
            <a:r>
              <a:rPr lang="ru-RU" sz="1200" i="1" dirty="0" smtClean="0"/>
              <a:t>ответов</a:t>
            </a:r>
          </a:p>
          <a:p>
            <a:endParaRPr lang="ru-RU" sz="1200" dirty="0"/>
          </a:p>
          <a:p>
            <a:pPr marL="228600" lvl="0" indent="-228600">
              <a:buFont typeface="+mj-lt"/>
              <a:buAutoNum type="arabicPeriod"/>
            </a:pPr>
            <a:r>
              <a:rPr lang="ru-RU" sz="1200" dirty="0"/>
              <a:t>Проблемы охлаждения влажного воздуха в авиационных СКВ</a:t>
            </a:r>
          </a:p>
          <a:p>
            <a:pPr marL="228600" lvl="0" indent="-228600">
              <a:buFont typeface="+mj-lt"/>
              <a:buAutoNum type="arabicPeriod"/>
            </a:pPr>
            <a:r>
              <a:rPr lang="ru-RU" sz="1200" dirty="0"/>
              <a:t>Классификация воздушно испарительных теплообменных аппаратов (ВИТ)</a:t>
            </a:r>
          </a:p>
          <a:p>
            <a:pPr marL="228600" lvl="0" indent="-228600">
              <a:buFont typeface="+mj-lt"/>
              <a:buAutoNum type="arabicPeriod"/>
            </a:pPr>
            <a:r>
              <a:rPr lang="ru-RU" sz="1200" dirty="0"/>
              <a:t>Конденсация на линии низкого давления</a:t>
            </a:r>
          </a:p>
          <a:p>
            <a:pPr marL="228600" lvl="0" indent="-228600">
              <a:buFont typeface="+mj-lt"/>
              <a:buAutoNum type="arabicPeriod"/>
            </a:pPr>
            <a:r>
              <a:rPr lang="ru-RU" sz="1200" dirty="0"/>
              <a:t>Конденсация на линии высокого давления</a:t>
            </a:r>
          </a:p>
          <a:p>
            <a:pPr marL="228600" lvl="0" indent="-228600">
              <a:buFont typeface="+mj-lt"/>
              <a:buAutoNum type="arabicPeriod"/>
            </a:pPr>
            <a:r>
              <a:rPr lang="ru-RU" sz="1200" dirty="0"/>
              <a:t>Классификация ВИТ по температуре теплоносителя</a:t>
            </a:r>
          </a:p>
          <a:p>
            <a:pPr marL="228600" lvl="0" indent="-228600">
              <a:buFont typeface="+mj-lt"/>
              <a:buAutoNum type="arabicPeriod"/>
            </a:pPr>
            <a:r>
              <a:rPr lang="ru-RU" sz="1200" dirty="0"/>
              <a:t>Классификация ВИТ по способу образования капель</a:t>
            </a:r>
          </a:p>
          <a:p>
            <a:pPr marL="228600" lvl="0" indent="-228600">
              <a:buFont typeface="+mj-lt"/>
              <a:buAutoNum type="arabicPeriod"/>
            </a:pPr>
            <a:r>
              <a:rPr lang="ru-RU" sz="1200" dirty="0"/>
              <a:t>Классификация ВИТ по конструктивному исполнению</a:t>
            </a:r>
          </a:p>
          <a:p>
            <a:pPr marL="228600" lvl="0" indent="-228600">
              <a:buFont typeface="+mj-lt"/>
              <a:buAutoNum type="arabicPeriod"/>
            </a:pPr>
            <a:r>
              <a:rPr lang="ru-RU" sz="1200" dirty="0" err="1"/>
              <a:t>Барботажный</a:t>
            </a:r>
            <a:r>
              <a:rPr lang="ru-RU" sz="1200" dirty="0"/>
              <a:t> ВИТ</a:t>
            </a:r>
          </a:p>
          <a:p>
            <a:pPr marL="228600" lvl="0" indent="-228600">
              <a:buFont typeface="+mj-lt"/>
              <a:buAutoNum type="arabicPeriod"/>
            </a:pPr>
            <a:r>
              <a:rPr lang="ru-RU" sz="1200" dirty="0"/>
              <a:t>Пенно-вихревой ВИТ</a:t>
            </a:r>
          </a:p>
          <a:p>
            <a:pPr marL="228600" lvl="0" indent="-228600">
              <a:buFont typeface="+mj-lt"/>
              <a:buAutoNum type="arabicPeriod"/>
            </a:pPr>
            <a:r>
              <a:rPr lang="ru-RU" sz="1200" dirty="0"/>
              <a:t>Форсуночный ВИТ</a:t>
            </a:r>
          </a:p>
          <a:p>
            <a:pPr marL="228600" lvl="0" indent="-228600">
              <a:buFont typeface="+mj-lt"/>
              <a:buAutoNum type="arabicPeriod"/>
            </a:pPr>
            <a:r>
              <a:rPr lang="ru-RU" sz="1200" dirty="0"/>
              <a:t>Аэрозольный ВИТ</a:t>
            </a:r>
          </a:p>
          <a:p>
            <a:pPr marL="228600" lvl="0" indent="-228600">
              <a:buFont typeface="+mj-lt"/>
              <a:buAutoNum type="arabicPeriod"/>
            </a:pPr>
            <a:r>
              <a:rPr lang="ru-RU" sz="1200" dirty="0"/>
              <a:t>Капиллярно-пористый ВИТ</a:t>
            </a:r>
          </a:p>
          <a:p>
            <a:pPr marL="228600" lvl="0" indent="-228600">
              <a:buFont typeface="+mj-lt"/>
              <a:buAutoNum type="arabicPeriod"/>
            </a:pPr>
            <a:r>
              <a:rPr lang="ru-RU" sz="1200" dirty="0"/>
              <a:t>Моделирование процессов теплообмена в компактном теплообменнике: схема и параметры работы</a:t>
            </a:r>
          </a:p>
          <a:p>
            <a:pPr marL="228600" lvl="0" indent="-228600">
              <a:buFont typeface="+mj-lt"/>
              <a:buAutoNum type="arabicPeriod"/>
            </a:pPr>
            <a:r>
              <a:rPr lang="ru-RU" sz="1200" dirty="0"/>
              <a:t>Проблемы моделирования процесса теплопередачи в теплообменнике-конденсаторе авиационной СКВ</a:t>
            </a:r>
          </a:p>
          <a:p>
            <a:pPr marL="228600" lvl="0" indent="-228600">
              <a:buFont typeface="+mj-lt"/>
              <a:buAutoNum type="arabicPeriod"/>
            </a:pPr>
            <a:r>
              <a:rPr lang="ru-RU" sz="1200" dirty="0"/>
              <a:t>Алгоритм определение влагосодержания и точки росы</a:t>
            </a:r>
          </a:p>
          <a:p>
            <a:pPr marL="228600" lvl="0" indent="-228600">
              <a:buFont typeface="+mj-lt"/>
              <a:buAutoNum type="arabicPeriod"/>
            </a:pPr>
            <a:r>
              <a:rPr lang="ru-RU" sz="1200" dirty="0"/>
              <a:t>Алгоритм расчета теплоемкости влажного воздуха</a:t>
            </a:r>
          </a:p>
          <a:p>
            <a:pPr marL="228600" lvl="0" indent="-228600">
              <a:buFont typeface="+mj-lt"/>
              <a:buAutoNum type="arabicPeriod"/>
            </a:pPr>
            <a:r>
              <a:rPr lang="ru-RU" sz="1200" dirty="0"/>
              <a:t>Энтальпия и температура торможения</a:t>
            </a:r>
          </a:p>
          <a:p>
            <a:pPr marL="228600" lvl="0" indent="-228600">
              <a:buFont typeface="+mj-lt"/>
              <a:buAutoNum type="arabicPeriod"/>
            </a:pPr>
            <a:r>
              <a:rPr lang="ru-RU" sz="1200" dirty="0"/>
              <a:t>Теплоемкость процесса с фазовым переходом</a:t>
            </a:r>
          </a:p>
          <a:p>
            <a:pPr marL="228600" lvl="0" indent="-228600">
              <a:buFont typeface="+mj-lt"/>
              <a:buAutoNum type="arabicPeriod"/>
            </a:pPr>
            <a:r>
              <a:rPr lang="ru-RU" sz="1200" dirty="0"/>
              <a:t>Физическая модель и допущения</a:t>
            </a:r>
          </a:p>
          <a:p>
            <a:pPr marL="228600" lvl="0" indent="-228600">
              <a:buFont typeface="+mj-lt"/>
              <a:buAutoNum type="arabicPeriod"/>
            </a:pPr>
            <a:r>
              <a:rPr lang="ru-RU" sz="1200" dirty="0"/>
              <a:t>Особенности расчётного элемента</a:t>
            </a:r>
          </a:p>
          <a:p>
            <a:pPr marL="228600" lvl="0" indent="-228600">
              <a:buFont typeface="+mj-lt"/>
              <a:buAutoNum type="arabicPeriod"/>
            </a:pPr>
            <a:r>
              <a:rPr lang="ru-RU" sz="1200" dirty="0"/>
              <a:t>Особенности </a:t>
            </a:r>
            <a:r>
              <a:rPr lang="ru-RU" sz="1200" dirty="0" err="1"/>
              <a:t>тепломассообменных</a:t>
            </a:r>
            <a:r>
              <a:rPr lang="ru-RU" sz="1200" dirty="0"/>
              <a:t> процессов</a:t>
            </a:r>
          </a:p>
          <a:p>
            <a:pPr marL="228600" lvl="0" indent="-228600">
              <a:buFont typeface="+mj-lt"/>
              <a:buAutoNum type="arabicPeriod"/>
            </a:pPr>
            <a:r>
              <a:rPr lang="ru-RU" sz="1200" dirty="0"/>
              <a:t>Математическая модель расчета процесса теплопередачи: расчет теплоотдачи в холодном и горячем тракте</a:t>
            </a:r>
          </a:p>
        </p:txBody>
      </p:sp>
      <p:sp>
        <p:nvSpPr>
          <p:cNvPr id="33796" name="Rectangle 2"/>
          <p:cNvSpPr>
            <a:spLocks noChangeArrowheads="1"/>
          </p:cNvSpPr>
          <p:nvPr/>
        </p:nvSpPr>
        <p:spPr bwMode="auto">
          <a:xfrm>
            <a:off x="539750" y="115888"/>
            <a:ext cx="8229600" cy="1143000"/>
          </a:xfrm>
          <a:prstGeom prst="rect">
            <a:avLst/>
          </a:prstGeom>
          <a:noFill/>
          <a:ln w="9525">
            <a:noFill/>
            <a:miter lim="800000"/>
            <a:headEnd/>
            <a:tailEnd/>
          </a:ln>
        </p:spPr>
        <p:txBody>
          <a:bodyPr anchor="ctr"/>
          <a:lstStyle/>
          <a:p>
            <a:pPr algn="ctr"/>
            <a:r>
              <a:rPr lang="ru-RU" sz="1600" b="1" dirty="0" smtClean="0">
                <a:solidFill>
                  <a:schemeClr val="accent2"/>
                </a:solidFill>
              </a:rPr>
              <a:t>КОНТРОЛЬНЫЕ ВОПРОСЫ</a:t>
            </a:r>
            <a:endParaRPr lang="ru-RU" sz="1600" dirty="0">
              <a:solidFill>
                <a:schemeClr val="tx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3625</Words>
  <Application>Microsoft Office PowerPoint</Application>
  <PresentationFormat>Экран (4:3)</PresentationFormat>
  <Paragraphs>306</Paragraphs>
  <Slides>50</Slides>
  <Notes>1</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50</vt:i4>
      </vt:variant>
    </vt:vector>
  </HeadingPairs>
  <TitlesOfParts>
    <vt:vector size="58" baseType="lpstr">
      <vt:lpstr>Arial</vt:lpstr>
      <vt:lpstr>Calibri</vt:lpstr>
      <vt:lpstr>Times New Roman</vt:lpstr>
      <vt:lpstr>Symbol</vt:lpstr>
      <vt:lpstr>MS Mincho</vt:lpstr>
      <vt:lpstr>MS PGothic</vt:lpstr>
      <vt:lpstr>Оформление по умолчанию</vt:lpstr>
      <vt:lpstr>Рисунок Microsoft Word</vt:lpstr>
      <vt:lpstr>МАТЕМАТИЧЕСКОЕ МОДЕЛИРОВАНИЕ ФИЗИЧЕСКИХ ПРОЦЕССОВ</vt:lpstr>
      <vt:lpstr>СОДЕРЖАНИЕ. ЧАСТЬ 1</vt:lpstr>
      <vt:lpstr>Слайд 3</vt:lpstr>
      <vt:lpstr>Слайд 4</vt:lpstr>
      <vt:lpstr>ВОДЯНОЙ ПАР</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СОДЕРЖАНИЕ. ЧАСТЬ 2</vt:lpstr>
      <vt:lpstr>ПРОБЛЕМЫ ОХЛАЖДЕНИЯ ВЛАЖНОГО ВОЗДУХА В СКВ</vt:lpstr>
      <vt:lpstr>ПРОБЛЕМЫ ОХЛАЖДЕНИЯ ВЛАЖНОГО ВОЗДУХА В СКВ</vt:lpstr>
      <vt:lpstr>КОНДЕНСАЦИЯ НА ЛИНИИ НИЗКОГО ДАВЛЕНИЯ</vt:lpstr>
      <vt:lpstr>КОНДЕНСАЦИЯ НА ЛИНИИ ВЫСОКОГО ДАВЛЕНИЯ</vt:lpstr>
      <vt:lpstr>КЛАССИФИКАЦИЯ ТЕПЛООБМЕННЫХ АППАРАТОВ</vt:lpstr>
      <vt:lpstr>КЛАССИФИКАЦИЯ  ВОЗДУШНО-ИСПАРИТЕЛЬНЫХ ТЕПЛООБМЕННИКОВ (ВИТ)</vt:lpstr>
      <vt:lpstr>НИЗКОТЕМПЕРАТУРНЫЕ ВИТ</vt:lpstr>
      <vt:lpstr>УМЕРЕННО-ТЕМПЕРАТУРНЫЕ ВИТ</vt:lpstr>
      <vt:lpstr>ВЫСОКОТЕМПЕРАТУРНЫЕ ВИТ</vt:lpstr>
      <vt:lpstr>КРУПНОДИСПЕРСНЫЕ КАПЛИ</vt:lpstr>
      <vt:lpstr>МЕЛКОДИСПЕРСНЫЕ КАПЛИ</vt:lpstr>
      <vt:lpstr>ВОДНЫЙ АЭРОЗОЛЬ</vt:lpstr>
      <vt:lpstr>БАРБОТАЖНЫЙ ВИТ</vt:lpstr>
      <vt:lpstr>ПЕННО-ВИХРЕВОЙ ВИТ</vt:lpstr>
      <vt:lpstr>ФОРСУНОЧНЫЙ ВИТ</vt:lpstr>
      <vt:lpstr>АЭРОЗОЛЬНЫЙ ВИТ</vt:lpstr>
      <vt:lpstr>КАПИЛЛЯРНО-ПОРИСТЫЙ ВИТ</vt:lpstr>
      <vt:lpstr>КОНСТРУКТИВНЫЕ ОСОБЕННОСТИ СИСТЕМЫ ОХЛАЖДЕНИЯ</vt:lpstr>
      <vt:lpstr>ОСОБЕННОСТИ ВОЗДУХО-ЖИДКОСТНОГО ТЕПЛООБМЕННИКА</vt:lpstr>
      <vt:lpstr>СОДЕРЖАНИЕ. ЧАСТЬ 2</vt:lpstr>
      <vt:lpstr>МОДЕЛИРОВАНИЕ ПРОЦЕССОВ ТЕПЛООБМЕНА В КОМПАКТНОМ ТЕПЛООБМЕННИКЕ  СХЕМА И ПАРАМЕТРЫ РАБОТЫ</vt:lpstr>
      <vt:lpstr>ОСОБЕННОСТИ ТЕПЛОМАССООБМЕНА В КОНДЕНСАТОРЕ</vt:lpstr>
      <vt:lpstr>ТЕПЛОЕМКОСТЬ ВЛАЖНОГО ВОЗДУХА  ОПРЕДЕЛЕНИЕ ВЛАГОСОДЕРЖАНИЯ И ТОЧКИ РОСЫ</vt:lpstr>
      <vt:lpstr>ТЕПЛОЕМКОСТЬ ВЛАЖНОГО ВОЗДУХА</vt:lpstr>
      <vt:lpstr>ЭНТАЛЬПИЯ И ТЕМПЕРАТУРА ТОРМОЖЕНИЯ</vt:lpstr>
      <vt:lpstr>ТЕПЛОЕМКОСТЬ ПРОЦЕССА С ФАЗОВЫМ ПЕРЕХОДОМ</vt:lpstr>
      <vt:lpstr>ТЕПЛОЕМКОСТЬ ПРОЦЕССА С ФАЗОВЫМ ПЕРЕХОДОМ</vt:lpstr>
      <vt:lpstr>ТЕПЛОЕМКОСТЬ ПРОЦЕССА С ФАЗОВЫМ ПЕРЕХОДОМ</vt:lpstr>
      <vt:lpstr>МАТЕМАТИЧЕСКАЯ МОДЕЛЬ РАСЧЕТА ПРОЦЕССА ТЕПЛОПЕРЕДАЧИ ПРИМЕНЯЕМАЯ ФИЗИЧЕСКАЯ МОДЕЛЬ И ДОПУЩЕНИЯ </vt:lpstr>
      <vt:lpstr>Слайд 46</vt:lpstr>
      <vt:lpstr>МАТЕМАТИЧЕСКАЯ МОДЕЛЬ РАСЧЕТА ПРОЦЕССА ТЕПЛОПЕРЕДАЧИ</vt:lpstr>
      <vt:lpstr>ОСОБЕННОСТИ ТЕПЛОМАССООБМЕНА В КОНДЕНСАТОРЕ</vt:lpstr>
      <vt:lpstr>Слайд 49</vt:lpstr>
      <vt:lpstr>Слайд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ТЕХНИЧЕСКАЯ ТЕРМОДИНАМИКА</dc:title>
  <dc:creator>Пользователь</dc:creator>
  <cp:lastModifiedBy>User</cp:lastModifiedBy>
  <cp:revision>52</cp:revision>
  <dcterms:created xsi:type="dcterms:W3CDTF">2011-09-17T06:17:28Z</dcterms:created>
  <dcterms:modified xsi:type="dcterms:W3CDTF">2018-12-10T07:48:06Z</dcterms:modified>
</cp:coreProperties>
</file>