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56" r:id="rId2"/>
    <p:sldId id="257" r:id="rId3"/>
    <p:sldId id="267" r:id="rId4"/>
    <p:sldId id="259" r:id="rId5"/>
    <p:sldId id="260" r:id="rId6"/>
    <p:sldId id="263" r:id="rId7"/>
    <p:sldId id="264" r:id="rId8"/>
    <p:sldId id="262" r:id="rId9"/>
    <p:sldId id="268" r:id="rId10"/>
    <p:sldId id="269" r:id="rId11"/>
    <p:sldId id="270" r:id="rId12"/>
    <p:sldId id="271" r:id="rId13"/>
    <p:sldId id="272" r:id="rId14"/>
    <p:sldId id="274" r:id="rId15"/>
    <p:sldId id="280" r:id="rId16"/>
    <p:sldId id="275" r:id="rId17"/>
    <p:sldId id="276" r:id="rId18"/>
    <p:sldId id="277" r:id="rId19"/>
    <p:sldId id="278" r:id="rId20"/>
    <p:sldId id="279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2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9F5417-CFF8-4AE7-8931-BD8F4D7F976E}" type="datetimeFigureOut">
              <a:rPr lang="ru-RU" smtClean="0"/>
              <a:t>29.09.2017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2E6528-AB41-49EF-B448-C444030E92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48129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861A9-D3F2-4A86-8996-4FCD7489A895}" type="datetime1">
              <a:rPr lang="ru-RU" smtClean="0"/>
              <a:t>29.09.2017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7EF5415-A7A8-4D92-ADE5-6430ED2F1BA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54AE3-3FED-4E1A-BB66-A5D43E74B3CF}" type="datetime1">
              <a:rPr lang="ru-RU" smtClean="0"/>
              <a:t>29.09.2017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7EF5415-A7A8-4D92-ADE5-6430ED2F1BA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8BF1F-7C77-4CE6-A765-316BC20F8B85}" type="datetime1">
              <a:rPr lang="ru-RU" smtClean="0"/>
              <a:t>29.09.2017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F5415-A7A8-4D92-ADE5-6430ED2F1BAE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38218-1620-4053-95DC-3A0923CD7797}" type="datetime1">
              <a:rPr lang="ru-RU" smtClean="0"/>
              <a:t>29.09.2017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F5415-A7A8-4D92-ADE5-6430ED2F1BA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A6B83-7040-4858-B781-1942293EE56C}" type="datetime1">
              <a:rPr lang="ru-RU" smtClean="0"/>
              <a:t>29.09.2017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97EF5415-A7A8-4D92-ADE5-6430ED2F1BAE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A98C7-6319-4854-9F6A-E3D6B1762190}" type="datetime1">
              <a:rPr lang="ru-RU" smtClean="0"/>
              <a:t>29.09.2017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F5415-A7A8-4D92-ADE5-6430ED2F1BA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CC1F2-2DEC-4232-BC9E-5A82EC1D0C65}" type="datetime1">
              <a:rPr lang="ru-RU" smtClean="0"/>
              <a:t>29.09.2017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F5415-A7A8-4D92-ADE5-6430ED2F1BA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2A27B-9AC3-47CA-8797-346715DF42FA}" type="datetime1">
              <a:rPr lang="ru-RU" smtClean="0"/>
              <a:t>29.09.2017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F5415-A7A8-4D92-ADE5-6430ED2F1BA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FA1F0-DF6B-460A-8FB9-CE221D5FF786}" type="datetime1">
              <a:rPr lang="ru-RU" smtClean="0"/>
              <a:t>29.09.2017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F5415-A7A8-4D92-ADE5-6430ED2F1BAE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DEB30-9BCD-4068-B974-831AAAC08684}" type="datetime1">
              <a:rPr lang="ru-RU" smtClean="0"/>
              <a:t>29.09.2017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F5415-A7A8-4D92-ADE5-6430ED2F1BA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C8672-E6B5-4A03-AF14-38EDF3D3B8CF}" type="datetime1">
              <a:rPr lang="ru-RU" smtClean="0"/>
              <a:t>29.09.2017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F5415-A7A8-4D92-ADE5-6430ED2F1BA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3CC6A1F-A7C3-4535-B7E5-76BB10E512B2}" type="datetime1">
              <a:rPr lang="ru-RU" smtClean="0"/>
              <a:t>29.09.2017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7EF5415-A7A8-4D92-ADE5-6430ED2F1BAE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1000" y="1124745"/>
            <a:ext cx="8458200" cy="4951042"/>
          </a:xfrm>
        </p:spPr>
        <p:txBody>
          <a:bodyPr>
            <a:normAutofit/>
          </a:bodyPr>
          <a:lstStyle/>
          <a:p>
            <a:pPr algn="ctr"/>
            <a:r>
              <a:rPr lang="ru-RU" sz="8800" dirty="0" smtClean="0"/>
              <a:t/>
            </a:r>
            <a:br>
              <a:rPr lang="ru-RU" sz="8800" dirty="0" smtClean="0"/>
            </a:br>
            <a:r>
              <a:rPr lang="ru-RU" sz="8800" dirty="0" smtClean="0"/>
              <a:t>форфейтинг</a:t>
            </a:r>
            <a:endParaRPr lang="ru-RU" sz="88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F5415-A7A8-4D92-ADE5-6430ED2F1BAE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8968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260648"/>
            <a:ext cx="8686800" cy="581947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Форфейтинг </a:t>
            </a:r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ru-RU" sz="4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форфетирование</a:t>
            </a:r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marL="0" indent="0">
              <a:buNone/>
            </a:pPr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(англ. </a:t>
            </a:r>
            <a:r>
              <a:rPr lang="ru-RU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forfeit</a:t>
            </a:r>
            <a:r>
              <a:rPr lang="ru-RU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расплата, терять право) </a:t>
            </a:r>
            <a:r>
              <a:rPr lang="ru-RU" sz="4400" dirty="0" smtClean="0"/>
              <a:t>— </a:t>
            </a:r>
            <a:r>
              <a:rPr lang="ru-RU" sz="4400" dirty="0"/>
              <a:t>это форма кредитования внешнеторговых </a:t>
            </a:r>
            <a:r>
              <a:rPr lang="ru-RU" sz="4400" dirty="0" smtClean="0"/>
              <a:t>операций путем покупки </a:t>
            </a:r>
            <a:r>
              <a:rPr lang="ru-RU" sz="4400" dirty="0"/>
              <a:t>специализированной компанией (</a:t>
            </a:r>
            <a:r>
              <a:rPr lang="ru-RU" sz="4400" dirty="0" err="1"/>
              <a:t>форфейтером</a:t>
            </a:r>
            <a:r>
              <a:rPr lang="ru-RU" sz="4400" dirty="0"/>
              <a:t>) у экспортера </a:t>
            </a:r>
            <a:r>
              <a:rPr lang="ru-RU" sz="4400" dirty="0" smtClean="0"/>
              <a:t>акцептованных импортером векселей.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F5415-A7A8-4D92-ADE5-6430ED2F1BAE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8106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686800" cy="838200"/>
          </a:xfrm>
        </p:spPr>
        <p:txBody>
          <a:bodyPr/>
          <a:lstStyle/>
          <a:p>
            <a:r>
              <a:rPr lang="ru-RU" dirty="0" smtClean="0"/>
              <a:t>Нормативная база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1340768"/>
            <a:ext cx="8686800" cy="489654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>
                <a:sym typeface="Symbol"/>
              </a:rPr>
              <a:t> </a:t>
            </a:r>
            <a:r>
              <a:rPr lang="ru-RU" dirty="0" smtClean="0"/>
              <a:t>На международном уровне:</a:t>
            </a:r>
          </a:p>
          <a:p>
            <a:pPr marL="0" indent="0">
              <a:buNone/>
            </a:pPr>
            <a:r>
              <a:rPr lang="ru-RU" b="1" dirty="0"/>
              <a:t>Конвенция о единообразном законе о переводном и простом </a:t>
            </a:r>
            <a:r>
              <a:rPr lang="ru-RU" b="1" dirty="0" smtClean="0"/>
              <a:t>векселе  </a:t>
            </a:r>
          </a:p>
          <a:p>
            <a:pPr marL="0" indent="0">
              <a:buNone/>
            </a:pPr>
            <a:r>
              <a:rPr lang="ru-RU" dirty="0" smtClean="0"/>
              <a:t>(</a:t>
            </a:r>
            <a:r>
              <a:rPr lang="ru-RU" dirty="0"/>
              <a:t>Женева, 1930) 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>
                <a:sym typeface="Symbol"/>
              </a:rPr>
              <a:t> </a:t>
            </a:r>
            <a:r>
              <a:rPr lang="ru-RU" dirty="0" smtClean="0"/>
              <a:t>В </a:t>
            </a:r>
            <a:r>
              <a:rPr lang="ru-RU" dirty="0"/>
              <a:t>российском законодательстве отдельное понятие «</a:t>
            </a:r>
            <a:r>
              <a:rPr lang="ru-RU" dirty="0" err="1"/>
              <a:t>форфетирование</a:t>
            </a:r>
            <a:r>
              <a:rPr lang="ru-RU" dirty="0"/>
              <a:t>»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отсутствует. </a:t>
            </a:r>
            <a:endPara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ru-RU" dirty="0" smtClean="0"/>
              <a:t>Однако, </a:t>
            </a:r>
            <a:r>
              <a:rPr lang="ru-RU" dirty="0"/>
              <a:t>возможность проведения соответствующих операций имеется </a:t>
            </a:r>
            <a:r>
              <a:rPr lang="ru-RU" dirty="0" smtClean="0"/>
              <a:t>(договора финансирования </a:t>
            </a:r>
            <a:r>
              <a:rPr lang="ru-RU" dirty="0"/>
              <a:t>под уступку денежного требования)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F5415-A7A8-4D92-ADE5-6430ED2F1BAE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3411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Участники сделки форфейтинга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1196752"/>
            <a:ext cx="8686800" cy="51125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b="1" dirty="0" smtClean="0"/>
              <a:t>1. Кредитор </a:t>
            </a:r>
            <a:r>
              <a:rPr lang="ru-RU" sz="3600" b="1" dirty="0"/>
              <a:t>(</a:t>
            </a:r>
            <a:r>
              <a:rPr lang="ru-RU" sz="3600" b="1" dirty="0" err="1"/>
              <a:t>эскпортер</a:t>
            </a:r>
            <a:r>
              <a:rPr lang="ru-RU" sz="3600" b="1" dirty="0"/>
              <a:t>)</a:t>
            </a:r>
            <a:r>
              <a:rPr lang="ru-RU" sz="3600" dirty="0"/>
              <a:t> предоставляет товар и принимает от дебитора долговые векселя в качестве гарантии оплаты поставок. </a:t>
            </a:r>
            <a:endParaRPr lang="ru-RU" sz="3600" dirty="0" smtClean="0"/>
          </a:p>
          <a:p>
            <a:pPr marL="0" indent="0">
              <a:buNone/>
            </a:pPr>
            <a:r>
              <a:rPr lang="ru-RU" sz="3600" dirty="0" smtClean="0"/>
              <a:t>Впоследствии </a:t>
            </a:r>
            <a:r>
              <a:rPr lang="ru-RU" sz="3600" dirty="0"/>
              <a:t>он продает данные бумаги </a:t>
            </a:r>
            <a:r>
              <a:rPr lang="ru-RU" sz="3600" dirty="0" err="1"/>
              <a:t>форфейтеру</a:t>
            </a:r>
            <a:r>
              <a:rPr lang="ru-RU" sz="3600" dirty="0"/>
              <a:t>, получает </a:t>
            </a:r>
            <a:r>
              <a:rPr lang="ru-RU" sz="3600" dirty="0" smtClean="0"/>
              <a:t>сумму </a:t>
            </a:r>
            <a:r>
              <a:rPr lang="ru-RU" sz="3600" dirty="0"/>
              <a:t>стоимости поставок за вычетом стоимости услуг </a:t>
            </a:r>
            <a:r>
              <a:rPr lang="ru-RU" sz="3600" dirty="0" err="1" smtClean="0"/>
              <a:t>форфейтера</a:t>
            </a:r>
            <a:r>
              <a:rPr lang="ru-RU" sz="3600" dirty="0" smtClean="0"/>
              <a:t> </a:t>
            </a:r>
            <a:r>
              <a:rPr lang="ru-RU" sz="3600" dirty="0"/>
              <a:t>(дисконта</a:t>
            </a:r>
            <a:r>
              <a:rPr lang="ru-RU" sz="3600" dirty="0" smtClean="0"/>
              <a:t>).</a:t>
            </a:r>
            <a:endParaRPr lang="ru-RU" sz="36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F5415-A7A8-4D92-ADE5-6430ED2F1BAE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1416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Участники сделки форфейтинга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700808"/>
            <a:ext cx="8686800" cy="4525963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/>
              <a:t>2. Дебитор </a:t>
            </a:r>
            <a:r>
              <a:rPr lang="ru-RU" b="1" dirty="0"/>
              <a:t>(импортер)</a:t>
            </a:r>
            <a:r>
              <a:rPr lang="ru-RU" dirty="0"/>
              <a:t> получает необходимый товар, для оплаты которого берет </a:t>
            </a:r>
            <a:r>
              <a:rPr lang="ru-RU" dirty="0" err="1"/>
              <a:t>займ</a:t>
            </a:r>
            <a:r>
              <a:rPr lang="ru-RU" dirty="0"/>
              <a:t> в виде векселей, направляет их поставщику товара как обязательство оплаты поставок.</a:t>
            </a:r>
            <a:br>
              <a:rPr lang="ru-RU" dirty="0"/>
            </a:br>
            <a:endParaRPr lang="ru-RU" dirty="0"/>
          </a:p>
          <a:p>
            <a:pPr marL="0" indent="0">
              <a:buNone/>
            </a:pPr>
            <a:r>
              <a:rPr lang="ru-RU" b="1" dirty="0" smtClean="0"/>
              <a:t>3. </a:t>
            </a:r>
            <a:r>
              <a:rPr lang="ru-RU" b="1" dirty="0" err="1" smtClean="0"/>
              <a:t>Форфейтер</a:t>
            </a:r>
            <a:r>
              <a:rPr lang="ru-RU" dirty="0"/>
              <a:t> выкупает дебиторскую задолженность у поставщика товара, получает векселя (с правом последующей перепродажи).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F5415-A7A8-4D92-ADE5-6430ED2F1BAE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1638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32656"/>
            <a:ext cx="8552296" cy="6177845"/>
          </a:xfr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F5415-A7A8-4D92-ADE5-6430ED2F1BAE}" type="slidenum">
              <a:rPr lang="ru-RU" smtClean="0"/>
              <a:t>6</a:t>
            </a:fld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899592" y="5608425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форфейтер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5062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Схема </a:t>
            </a:r>
            <a:r>
              <a:rPr lang="ru-RU" dirty="0" err="1" smtClean="0"/>
              <a:t>форфейтинговой</a:t>
            </a:r>
            <a:r>
              <a:rPr lang="ru-RU" dirty="0" smtClean="0"/>
              <a:t> операции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1. Отгрузка продукции (товаров, работ, услуг)</a:t>
            </a:r>
          </a:p>
          <a:p>
            <a:pPr marL="0" indent="0">
              <a:buNone/>
            </a:pPr>
            <a:r>
              <a:rPr lang="ru-RU" dirty="0" smtClean="0"/>
              <a:t>2. Акцептованный вексель</a:t>
            </a:r>
          </a:p>
          <a:p>
            <a:pPr marL="0" indent="0">
              <a:buNone/>
            </a:pPr>
            <a:r>
              <a:rPr lang="ru-RU" dirty="0" smtClean="0"/>
              <a:t>3. Продажа векселя </a:t>
            </a:r>
            <a:r>
              <a:rPr lang="ru-RU" dirty="0" err="1" smtClean="0"/>
              <a:t>форфейтеру</a:t>
            </a:r>
            <a:r>
              <a:rPr lang="ru-RU" dirty="0" smtClean="0"/>
              <a:t> с дисконтом</a:t>
            </a:r>
          </a:p>
          <a:p>
            <a:pPr marL="0" indent="0">
              <a:buNone/>
            </a:pPr>
            <a:r>
              <a:rPr lang="ru-RU" dirty="0" smtClean="0"/>
              <a:t>4. Оплата векселя</a:t>
            </a:r>
          </a:p>
          <a:p>
            <a:pPr marL="0" indent="0">
              <a:buNone/>
            </a:pPr>
            <a:r>
              <a:rPr lang="ru-RU" dirty="0" smtClean="0"/>
              <a:t>5. Требование погасить вексельное обязательство</a:t>
            </a:r>
          </a:p>
          <a:p>
            <a:pPr marL="0" indent="0">
              <a:buNone/>
            </a:pPr>
            <a:r>
              <a:rPr lang="ru-RU" dirty="0" smtClean="0"/>
              <a:t>6. Погашение векселя по номиналу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F5415-A7A8-4D92-ADE5-6430ED2F1BAE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9085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3600" dirty="0" err="1" smtClean="0"/>
              <a:t>Форфейтер</a:t>
            </a:r>
            <a:r>
              <a:rPr lang="ru-RU" sz="3600" dirty="0" smtClean="0"/>
              <a:t>  приобретает вексель </a:t>
            </a:r>
            <a: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«без права регресса»</a:t>
            </a:r>
            <a:r>
              <a:rPr lang="ru-RU" sz="3600" dirty="0" smtClean="0"/>
              <a:t>, т.е. берет на себя </a:t>
            </a: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риски неплатежей</a:t>
            </a:r>
            <a:r>
              <a:rPr lang="ru-RU" sz="3600" dirty="0" smtClean="0"/>
              <a:t>: </a:t>
            </a:r>
            <a:r>
              <a:rPr lang="ru-RU" sz="3600" dirty="0"/>
              <a:t>если долги по векселям взыскать </a:t>
            </a:r>
            <a:r>
              <a:rPr lang="ru-RU" sz="3600" dirty="0" smtClean="0"/>
              <a:t>с импортера не удастся</a:t>
            </a:r>
            <a:r>
              <a:rPr lang="ru-RU" sz="3600" dirty="0"/>
              <a:t>, </a:t>
            </a:r>
            <a:r>
              <a:rPr lang="ru-RU" sz="3600" dirty="0" err="1"/>
              <a:t>форфейтер</a:t>
            </a:r>
            <a:r>
              <a:rPr lang="ru-RU" sz="3600" dirty="0"/>
              <a:t> запишет это себе в </a:t>
            </a:r>
            <a:r>
              <a:rPr lang="ru-RU" sz="3600" dirty="0" smtClean="0"/>
              <a:t>убытки.</a:t>
            </a:r>
          </a:p>
          <a:p>
            <a:pPr marL="0" indent="0">
              <a:buNone/>
            </a:pPr>
            <a:r>
              <a:rPr lang="ru-RU" sz="3600" dirty="0" smtClean="0"/>
              <a:t>Плата </a:t>
            </a:r>
            <a:r>
              <a:rPr lang="ru-RU" sz="3600" dirty="0"/>
              <a:t>за услуги </a:t>
            </a:r>
            <a:r>
              <a:rPr lang="ru-RU" sz="3600" dirty="0" err="1"/>
              <a:t>форфейтера</a:t>
            </a:r>
            <a:r>
              <a:rPr lang="ru-RU" sz="3600" dirty="0"/>
              <a:t> — </a:t>
            </a: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дисконт, </a:t>
            </a:r>
            <a:r>
              <a:rPr lang="ru-RU" sz="3600" dirty="0"/>
              <a:t>который предоставляется ему при покупке векселей</a:t>
            </a:r>
            <a:r>
              <a:rPr lang="ru-RU" sz="3600" dirty="0" smtClean="0"/>
              <a:t>.</a:t>
            </a:r>
            <a:endParaRPr lang="en-US" sz="3600" dirty="0" smtClean="0"/>
          </a:p>
          <a:p>
            <a:pPr marL="0" indent="0">
              <a:buNone/>
            </a:pPr>
            <a:r>
              <a:rPr lang="ru-RU" sz="3600" dirty="0" smtClean="0"/>
              <a:t>Срок Ф от </a:t>
            </a:r>
            <a:r>
              <a:rPr lang="ru-RU" sz="3600" dirty="0"/>
              <a:t>180 дней до 5 -7лет</a:t>
            </a:r>
          </a:p>
          <a:p>
            <a:pPr marL="0" indent="0">
              <a:buNone/>
            </a:pPr>
            <a:endParaRPr lang="ru-RU" sz="36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F5415-A7A8-4D92-ADE5-6430ED2F1BAE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3817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4000" dirty="0"/>
              <a:t>При </a:t>
            </a:r>
            <a:r>
              <a:rPr lang="ru-RU" sz="4000" dirty="0" err="1"/>
              <a:t>форфетировании</a:t>
            </a:r>
            <a:r>
              <a:rPr lang="ru-RU" sz="4000" dirty="0"/>
              <a:t> возникают две основных задачи расчетного характера:</a:t>
            </a:r>
          </a:p>
          <a:p>
            <a:pPr lvl="0"/>
            <a:r>
              <a:rPr lang="ru-RU" sz="4000" dirty="0"/>
              <a:t>Определение номинальной стоимости векселей</a:t>
            </a:r>
          </a:p>
          <a:p>
            <a:pPr lvl="0"/>
            <a:r>
              <a:rPr lang="ru-RU" sz="4000" dirty="0"/>
              <a:t>Определение учитываемой стоимости векселя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F5415-A7A8-4D92-ADE5-6430ED2F1BAE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2107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 algn="ctr"/>
            <a:r>
              <a:rPr lang="ru-RU" dirty="0"/>
              <a:t>Определение </a:t>
            </a:r>
            <a:r>
              <a:rPr lang="ru-RU" dirty="0" smtClean="0"/>
              <a:t>номинальной</a:t>
            </a:r>
            <a:br>
              <a:rPr lang="ru-RU" dirty="0" smtClean="0"/>
            </a:br>
            <a:r>
              <a:rPr lang="ru-RU" dirty="0" smtClean="0"/>
              <a:t> </a:t>
            </a:r>
            <a:r>
              <a:rPr lang="ru-RU" dirty="0"/>
              <a:t>стоимости векселей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3600" dirty="0"/>
              <a:t>Если расчеты между экспортером и импортером происходят путем выписки долговых обязательств (векселей), экспортеру необходима определить </a:t>
            </a:r>
            <a: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номинальную стоимость </a:t>
            </a:r>
            <a:r>
              <a:rPr lang="ru-RU" sz="3600" dirty="0"/>
              <a:t>этих векселей с учетом процента, при котором он предоставит отсрочку платежа импортеру.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F5415-A7A8-4D92-ADE5-6430ED2F1BAE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8514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Определение номинальной</a:t>
            </a:r>
            <a:br>
              <a:rPr lang="ru-RU" dirty="0"/>
            </a:br>
            <a:r>
              <a:rPr lang="ru-RU" dirty="0"/>
              <a:t> стоимости векселей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400" dirty="0" smtClean="0"/>
              <a:t>1. </a:t>
            </a:r>
            <a:r>
              <a:rPr lang="ru-RU" sz="4400" dirty="0"/>
              <a:t>Цена продажи  (</a:t>
            </a:r>
            <a:r>
              <a:rPr lang="en-US" sz="4400" dirty="0"/>
              <a:t>Q</a:t>
            </a:r>
            <a:r>
              <a:rPr lang="ru-RU" sz="4400" dirty="0"/>
              <a:t>) делится на равные части, соответствующие числу сроков погашения векселя. К каждой части прибавляется процент на сумму  неоплаченной задолженности.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F5415-A7A8-4D92-ADE5-6430ED2F1BAE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0069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Определение номинальной</a:t>
            </a:r>
            <a:br>
              <a:rPr lang="ru-RU" dirty="0"/>
            </a:br>
            <a:r>
              <a:rPr lang="ru-RU" dirty="0"/>
              <a:t> стоимости векселей</a:t>
            </a: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92463568"/>
              </p:ext>
            </p:extLst>
          </p:nvPr>
        </p:nvGraphicFramePr>
        <p:xfrm>
          <a:off x="539554" y="1619615"/>
          <a:ext cx="8136901" cy="4396494"/>
        </p:xfrm>
        <a:graphic>
          <a:graphicData uri="http://schemas.openxmlformats.org/drawingml/2006/table">
            <a:tbl>
              <a:tblPr firstRow="1" firstCol="1" lastRow="1" lastCol="1" bandRow="1" bandCol="1">
                <a:effectLst>
                  <a:reflection blurRad="6350" stA="52000" endA="300" endPos="35000" dir="5400000" sy="-100000" algn="bl" rotWithShape="0"/>
                </a:effectLst>
                <a:tableStyleId>{5C22544A-7EE6-4342-B048-85BDC9FD1C3A}</a:tableStyleId>
              </a:tblPr>
              <a:tblGrid>
                <a:gridCol w="1749301"/>
                <a:gridCol w="1138783"/>
                <a:gridCol w="1749301"/>
                <a:gridCol w="1749301"/>
                <a:gridCol w="1750215"/>
              </a:tblGrid>
              <a:tr h="2385449">
                <a:tc>
                  <a:txBody>
                    <a:bodyPr/>
                    <a:lstStyle/>
                    <a:p>
                      <a:pPr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Срок погашения в конце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i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-го года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Часть</a:t>
                      </a:r>
                    </a:p>
                    <a:p>
                      <a:pPr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цены</a:t>
                      </a:r>
                    </a:p>
                    <a:p>
                      <a:pPr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продажи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Неоплаченная сумма долга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Начисленные проценты на неоплаченную сумму долга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Номинальная стоимость векселя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</a:tr>
              <a:tr h="390356">
                <a:tc>
                  <a:txBody>
                    <a:bodyPr/>
                    <a:lstStyle/>
                    <a:p>
                      <a:pPr indent="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</a:rPr>
                        <a:t>1 года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</a:rPr>
                        <a:t>Q</a:t>
                      </a:r>
                      <a:r>
                        <a:rPr lang="en-US" sz="2000" baseline="30000">
                          <a:solidFill>
                            <a:schemeClr val="tx1"/>
                          </a:solidFill>
                          <a:effectLst/>
                        </a:rPr>
                        <a:t>*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</a:rPr>
                        <a:t>K</a:t>
                      </a:r>
                      <a:r>
                        <a:rPr lang="en-US" sz="2000" baseline="-2500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I</a:t>
                      </a:r>
                      <a:r>
                        <a:rPr lang="en-US" sz="2000" baseline="-25000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N</a:t>
                      </a:r>
                      <a:r>
                        <a:rPr lang="en-US" sz="2000" baseline="-25000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</a:tr>
              <a:tr h="390356">
                <a:tc>
                  <a:txBody>
                    <a:bodyPr/>
                    <a:lstStyle/>
                    <a:p>
                      <a:pPr indent="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</a:rPr>
                        <a:t>…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</a:rPr>
                        <a:t>…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</a:rPr>
                        <a:t>…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…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…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</a:tr>
              <a:tr h="390356">
                <a:tc>
                  <a:txBody>
                    <a:bodyPr/>
                    <a:lstStyle/>
                    <a:p>
                      <a:pPr indent="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</a:rPr>
                        <a:t>j </a:t>
                      </a: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</a:rPr>
                        <a:t>года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</a:rPr>
                        <a:t>Q</a:t>
                      </a:r>
                      <a:r>
                        <a:rPr lang="en-US" sz="2000" baseline="30000">
                          <a:solidFill>
                            <a:schemeClr val="tx1"/>
                          </a:solidFill>
                          <a:effectLst/>
                        </a:rPr>
                        <a:t>*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</a:rPr>
                        <a:t>K</a:t>
                      </a:r>
                      <a:r>
                        <a:rPr lang="en-US" sz="2000" baseline="-25000">
                          <a:solidFill>
                            <a:schemeClr val="tx1"/>
                          </a:solidFill>
                          <a:effectLst/>
                        </a:rPr>
                        <a:t>j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I</a:t>
                      </a:r>
                      <a:r>
                        <a:rPr lang="en-US" sz="2000" baseline="-25000" dirty="0" err="1">
                          <a:solidFill>
                            <a:schemeClr val="tx1"/>
                          </a:solidFill>
                          <a:effectLst/>
                        </a:rPr>
                        <a:t>j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N</a:t>
                      </a:r>
                      <a:r>
                        <a:rPr lang="en-US" sz="2000" baseline="-25000" dirty="0" err="1">
                          <a:solidFill>
                            <a:schemeClr val="tx1"/>
                          </a:solidFill>
                          <a:effectLst/>
                        </a:rPr>
                        <a:t>j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</a:tr>
              <a:tr h="390356">
                <a:tc>
                  <a:txBody>
                    <a:bodyPr/>
                    <a:lstStyle/>
                    <a:p>
                      <a:pPr indent="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</a:rPr>
                        <a:t>…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</a:rPr>
                        <a:t>…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</a:rPr>
                        <a:t>…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…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…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</a:tr>
              <a:tr h="390356">
                <a:tc>
                  <a:txBody>
                    <a:bodyPr/>
                    <a:lstStyle/>
                    <a:p>
                      <a:pPr indent="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</a:rPr>
                        <a:t>n</a:t>
                      </a: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</a:rPr>
                        <a:t> года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</a:rPr>
                        <a:t>Q</a:t>
                      </a:r>
                      <a:r>
                        <a:rPr lang="en-US" sz="2000" baseline="30000">
                          <a:solidFill>
                            <a:schemeClr val="tx1"/>
                          </a:solidFill>
                          <a:effectLst/>
                        </a:rPr>
                        <a:t>*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</a:rPr>
                        <a:t>K</a:t>
                      </a:r>
                      <a:r>
                        <a:rPr lang="en-US" sz="2000" baseline="-25000">
                          <a:solidFill>
                            <a:schemeClr val="tx1"/>
                          </a:solidFill>
                          <a:effectLst/>
                        </a:rPr>
                        <a:t>n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</a:rPr>
                        <a:t>I</a:t>
                      </a:r>
                      <a:r>
                        <a:rPr lang="en-US" sz="2000" baseline="-25000">
                          <a:solidFill>
                            <a:schemeClr val="tx1"/>
                          </a:solidFill>
                          <a:effectLst/>
                        </a:rPr>
                        <a:t>n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N</a:t>
                      </a:r>
                      <a:r>
                        <a:rPr lang="en-US" sz="2000" baseline="-25000" dirty="0" err="1">
                          <a:solidFill>
                            <a:schemeClr val="tx1"/>
                          </a:solidFill>
                          <a:effectLst/>
                        </a:rPr>
                        <a:t>n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</a:tr>
            </a:tbl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F5415-A7A8-4D92-ADE5-6430ED2F1BAE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5191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Определение номинальной</a:t>
            </a:r>
            <a:br>
              <a:rPr lang="ru-RU" dirty="0"/>
            </a:br>
            <a:r>
              <a:rPr lang="ru-RU" dirty="0"/>
              <a:t> стоимости векселей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4400" dirty="0"/>
              <a:t>2. Цена продажи  (Q) делится на равные части, соответствующие числу сроков погашения векселя. Процент начисляется на каждую часть долга и взимается ежегодно.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F5415-A7A8-4D92-ADE5-6430ED2F1BAE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5670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Определение номинальной</a:t>
            </a:r>
            <a:br>
              <a:rPr lang="ru-RU" dirty="0"/>
            </a:br>
            <a:r>
              <a:rPr lang="ru-RU" dirty="0"/>
              <a:t> стоимости векселей</a:t>
            </a: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03593959"/>
              </p:ext>
            </p:extLst>
          </p:nvPr>
        </p:nvGraphicFramePr>
        <p:xfrm>
          <a:off x="683568" y="1556792"/>
          <a:ext cx="7992888" cy="4412663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490987"/>
                <a:gridCol w="1101299"/>
                <a:gridCol w="1728192"/>
                <a:gridCol w="1728192"/>
                <a:gridCol w="1944218"/>
              </a:tblGrid>
              <a:tr h="2126663">
                <a:tc>
                  <a:txBody>
                    <a:bodyPr/>
                    <a:lstStyle/>
                    <a:p>
                      <a:pPr indent="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Срок погашения в конце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i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-го года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Часть</a:t>
                      </a:r>
                    </a:p>
                    <a:p>
                      <a:pPr indent="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цены</a:t>
                      </a:r>
                    </a:p>
                    <a:p>
                      <a:pPr indent="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продажи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Сумма частей долга нарастающим итогом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Начисленные проценты на каждую часть суммы долга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</a:rPr>
                        <a:t>Номинальная стоимость векселя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</a:tr>
              <a:tr h="318203">
                <a:tc>
                  <a:txBody>
                    <a:bodyPr/>
                    <a:lstStyle/>
                    <a:p>
                      <a:pPr indent="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</a:rPr>
                        <a:t>1 года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</a:rPr>
                        <a:t>Q</a:t>
                      </a:r>
                      <a:r>
                        <a:rPr lang="en-US" sz="2000" baseline="30000">
                          <a:solidFill>
                            <a:schemeClr val="tx1"/>
                          </a:solidFill>
                          <a:effectLst/>
                        </a:rPr>
                        <a:t>*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</a:rPr>
                        <a:t>U</a:t>
                      </a:r>
                      <a:r>
                        <a:rPr lang="en-US" sz="2000" baseline="-2500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I</a:t>
                      </a:r>
                      <a:r>
                        <a:rPr lang="en-US" sz="2000" baseline="-25000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</a:rPr>
                        <a:t>N</a:t>
                      </a:r>
                      <a:r>
                        <a:rPr lang="en-US" sz="2000" baseline="-2500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</a:tr>
              <a:tr h="318203">
                <a:tc>
                  <a:txBody>
                    <a:bodyPr/>
                    <a:lstStyle/>
                    <a:p>
                      <a:pPr indent="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</a:rPr>
                        <a:t>…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</a:rPr>
                        <a:t>…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</a:rPr>
                        <a:t>…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</a:rPr>
                        <a:t>…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…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</a:tr>
              <a:tr h="318203">
                <a:tc>
                  <a:txBody>
                    <a:bodyPr/>
                    <a:lstStyle/>
                    <a:p>
                      <a:pPr indent="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</a:rPr>
                        <a:t>j </a:t>
                      </a: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</a:rPr>
                        <a:t>года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</a:rPr>
                        <a:t>Q</a:t>
                      </a:r>
                      <a:r>
                        <a:rPr lang="en-US" sz="2000" baseline="30000">
                          <a:solidFill>
                            <a:schemeClr val="tx1"/>
                          </a:solidFill>
                          <a:effectLst/>
                        </a:rPr>
                        <a:t>*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</a:rPr>
                        <a:t>U</a:t>
                      </a:r>
                      <a:r>
                        <a:rPr lang="en-US" sz="2000" baseline="-25000">
                          <a:solidFill>
                            <a:schemeClr val="tx1"/>
                          </a:solidFill>
                          <a:effectLst/>
                        </a:rPr>
                        <a:t>j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</a:rPr>
                        <a:t>I</a:t>
                      </a:r>
                      <a:r>
                        <a:rPr lang="en-US" sz="2000" baseline="-25000">
                          <a:solidFill>
                            <a:schemeClr val="tx1"/>
                          </a:solidFill>
                          <a:effectLst/>
                        </a:rPr>
                        <a:t>j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N</a:t>
                      </a:r>
                      <a:r>
                        <a:rPr lang="en-US" sz="2000" baseline="-25000" dirty="0" err="1">
                          <a:solidFill>
                            <a:schemeClr val="tx1"/>
                          </a:solidFill>
                          <a:effectLst/>
                        </a:rPr>
                        <a:t>j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</a:tr>
              <a:tr h="318203">
                <a:tc>
                  <a:txBody>
                    <a:bodyPr/>
                    <a:lstStyle/>
                    <a:p>
                      <a:pPr indent="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</a:rPr>
                        <a:t>…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</a:rPr>
                        <a:t>…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</a:rPr>
                        <a:t>…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</a:rPr>
                        <a:t>…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…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</a:tr>
              <a:tr h="318203">
                <a:tc>
                  <a:txBody>
                    <a:bodyPr/>
                    <a:lstStyle/>
                    <a:p>
                      <a:pPr indent="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</a:rPr>
                        <a:t>n</a:t>
                      </a: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</a:rPr>
                        <a:t> года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</a:rPr>
                        <a:t>Q</a:t>
                      </a:r>
                      <a:r>
                        <a:rPr lang="en-US" sz="2000" baseline="30000">
                          <a:solidFill>
                            <a:schemeClr val="tx1"/>
                          </a:solidFill>
                          <a:effectLst/>
                        </a:rPr>
                        <a:t>*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U</a:t>
                      </a:r>
                      <a:r>
                        <a:rPr lang="en-US" sz="2000" baseline="-25000" dirty="0">
                          <a:solidFill>
                            <a:schemeClr val="tx1"/>
                          </a:solidFill>
                          <a:effectLst/>
                        </a:rPr>
                        <a:t>n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</a:rPr>
                        <a:t>I</a:t>
                      </a:r>
                      <a:r>
                        <a:rPr lang="en-US" sz="2000" baseline="-25000">
                          <a:solidFill>
                            <a:schemeClr val="tx1"/>
                          </a:solidFill>
                          <a:effectLst/>
                        </a:rPr>
                        <a:t>n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N</a:t>
                      </a:r>
                      <a:r>
                        <a:rPr lang="en-US" sz="2000" baseline="-25000" dirty="0" err="1">
                          <a:solidFill>
                            <a:schemeClr val="tx1"/>
                          </a:solidFill>
                          <a:effectLst/>
                        </a:rPr>
                        <a:t>n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</a:tr>
            </a:tbl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F5415-A7A8-4D92-ADE5-6430ED2F1BAE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9360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US" dirty="0" smtClean="0"/>
                  <a:t> </a:t>
                </a:r>
                <a:endParaRPr lang="ru-RU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/>
                            </a:rPr>
                            <m:t>𝑄</m:t>
                          </m:r>
                        </m:e>
                        <m:sub>
                          <m:r>
                            <a:rPr lang="en-US" b="0" i="1" smtClean="0">
                              <a:latin typeface="Cambria Math"/>
                            </a:rPr>
                            <m:t>∗</m:t>
                          </m:r>
                        </m:sub>
                      </m:sSub>
                      <m:r>
                        <a:rPr lang="en-US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/>
                            </a:rPr>
                            <m:t>𝑄</m:t>
                          </m:r>
                        </m:num>
                        <m:den>
                          <m:r>
                            <a:rPr lang="en-US" b="0" i="1" smtClean="0">
                              <a:latin typeface="Cambria Math"/>
                            </a:rPr>
                            <m:t>𝑛</m:t>
                          </m:r>
                        </m:den>
                      </m:f>
                    </m:oMath>
                  </m:oMathPara>
                </a14:m>
                <a:endParaRPr lang="en-US" b="0" dirty="0" smtClean="0"/>
              </a:p>
              <a:p>
                <a:pPr marL="0" indent="0">
                  <a:buNone/>
                </a:pPr>
                <a:r>
                  <a:rPr lang="en-US" dirty="0"/>
                  <a:t>Q –</a:t>
                </a:r>
                <a:r>
                  <a:rPr lang="ru-RU" dirty="0"/>
                  <a:t> общая стоимость продажи</a:t>
                </a:r>
              </a:p>
              <a:p>
                <a:pPr marL="0" indent="0">
                  <a:buNone/>
                </a:pPr>
                <a:r>
                  <a:rPr lang="en-US" dirty="0" smtClean="0"/>
                  <a:t>n</a:t>
                </a:r>
                <a:r>
                  <a:rPr lang="ru-RU" dirty="0" smtClean="0"/>
                  <a:t> </a:t>
                </a:r>
                <a:r>
                  <a:rPr lang="ru-RU" dirty="0"/>
                  <a:t>– число периодов (лет), на которые предоставляется отсрочка платежа.</a:t>
                </a:r>
              </a:p>
              <a:p>
                <a:pPr marL="0" indent="0">
                  <a:buNone/>
                </a:pPr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75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F5415-A7A8-4D92-ADE5-6430ED2F1BAE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2044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Определение номинальной</a:t>
            </a:r>
            <a:br>
              <a:rPr lang="ru-RU" dirty="0"/>
            </a:br>
            <a:r>
              <a:rPr lang="ru-RU" dirty="0"/>
              <a:t> стоимости векселей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1" indent="0">
              <a:buNone/>
            </a:pPr>
            <a:r>
              <a:rPr lang="ru-RU" sz="4400" dirty="0"/>
              <a:t>3. Векселя с равной номинальной стоимостью. </a:t>
            </a:r>
          </a:p>
          <a:p>
            <a:pPr marL="0" lvl="1" indent="0">
              <a:buNone/>
            </a:pPr>
            <a:r>
              <a:rPr lang="ru-RU" sz="4400" dirty="0"/>
              <a:t>Расчет производится в несколько этапов: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F5415-A7A8-4D92-ADE5-6430ED2F1BAE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6790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Определение номинальной</a:t>
            </a:r>
            <a:br>
              <a:rPr lang="ru-RU" dirty="0"/>
            </a:br>
            <a:r>
              <a:rPr lang="ru-RU" dirty="0"/>
              <a:t> стоимости векселей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lvl="0" indent="0">
                  <a:buNone/>
                </a:pPr>
                <a:r>
                  <a:rPr lang="ru-RU" dirty="0" smtClean="0"/>
                  <a:t>3.1. Определение среднего срока по формуле:</a:t>
                </a:r>
                <a:endParaRPr lang="en-US" dirty="0" smtClean="0"/>
              </a:p>
              <a:p>
                <a:pPr lvl="0"/>
                <a:endParaRPr lang="ru-RU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ru-RU" i="1" smtClean="0">
                              <a:latin typeface="Cambria Math"/>
                            </a:rPr>
                          </m:ctrlPr>
                        </m:accPr>
                        <m:e>
                          <m:r>
                            <a:rPr lang="en-US" b="0" i="1" smtClean="0">
                              <a:latin typeface="Cambria Math"/>
                            </a:rPr>
                            <m:t>𝑡</m:t>
                          </m:r>
                        </m:e>
                      </m:acc>
                      <m:r>
                        <a:rPr lang="en-US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b="0" i="1" smtClean="0">
                              <a:latin typeface="Cambria Math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ctrlPr>
                                <a:rPr lang="en-US" b="0" i="1" smtClean="0">
                                  <a:latin typeface="Cambria Math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3"/>
                                </m:rPr>
                                <a:rPr lang="en-US" b="0" i="1" smtClean="0">
                                  <a:latin typeface="Cambria Math"/>
                                </a:rPr>
                                <m:t>𝑖</m:t>
                              </m:r>
                              <m:r>
                                <a:rPr lang="en-US" b="0" i="1" smtClean="0">
                                  <a:latin typeface="Cambria Math"/>
                                </a:rPr>
                                <m:t>=1</m:t>
                              </m:r>
                            </m:sub>
                            <m:sup>
                              <m:r>
                                <a:rPr lang="en-US" b="0" i="1" smtClean="0">
                                  <a:latin typeface="Cambria Math"/>
                                </a:rPr>
                                <m:t>𝑛</m:t>
                              </m:r>
                            </m:sup>
                            <m:e>
                              <m:sSub>
                                <m:sSubPr>
                                  <m:ctrlPr>
                                    <a:rPr lang="en-US" b="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b="0" i="1" smtClean="0">
                                      <a:latin typeface="Cambria Math"/>
                                    </a:rPr>
                                    <m:t>𝑡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/>
                                    </a:rPr>
                                    <m:t>𝑖</m:t>
                                  </m:r>
                                </m:sub>
                              </m:sSub>
                            </m:e>
                          </m:nary>
                        </m:num>
                        <m:den>
                          <m:r>
                            <a:rPr lang="en-US" b="0" i="1" smtClean="0">
                              <a:latin typeface="Cambria Math"/>
                            </a:rPr>
                            <m:t>𝑛</m:t>
                          </m:r>
                        </m:den>
                      </m:f>
                    </m:oMath>
                  </m:oMathPara>
                </a14:m>
                <a:endParaRPr lang="en-US" dirty="0" smtClean="0"/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r>
                  <a:rPr lang="ru-RU" dirty="0"/>
                  <a:t>где </a:t>
                </a:r>
                <a:r>
                  <a:rPr lang="en-US" dirty="0" err="1"/>
                  <a:t>t</a:t>
                </a:r>
                <a:r>
                  <a:rPr lang="en-US" baseline="-25000" dirty="0" err="1"/>
                  <a:t>i</a:t>
                </a:r>
                <a:r>
                  <a:rPr lang="ru-RU" dirty="0"/>
                  <a:t> – это числовое значение каждого срока</a:t>
                </a:r>
              </a:p>
              <a:p>
                <a:pPr marL="0" indent="0">
                  <a:buNone/>
                </a:pPr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754" t="-161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F5415-A7A8-4D92-ADE5-6430ED2F1BAE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7425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Определение номинальной</a:t>
            </a:r>
            <a:br>
              <a:rPr lang="ru-RU" dirty="0"/>
            </a:br>
            <a:r>
              <a:rPr lang="ru-RU" dirty="0"/>
              <a:t> стоимости векселей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lvl="0" indent="0">
                  <a:buNone/>
                </a:pPr>
                <a:r>
                  <a:rPr lang="ru-RU" dirty="0" smtClean="0"/>
                  <a:t>3.2. </a:t>
                </a:r>
                <a:r>
                  <a:rPr lang="ru-RU" dirty="0"/>
                  <a:t>Определение наращенной суммы  за средний срок с использованием простых процентов: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/>
                        </a:rPr>
                        <m:t>𝑆</m:t>
                      </m:r>
                      <m:r>
                        <a:rPr lang="en-US" b="0" i="1" smtClean="0">
                          <a:latin typeface="Cambria Math"/>
                        </a:rPr>
                        <m:t>=</m:t>
                      </m:r>
                      <m:r>
                        <a:rPr lang="en-US" b="0" i="1" smtClean="0">
                          <a:latin typeface="Cambria Math"/>
                        </a:rPr>
                        <m:t>𝑄</m:t>
                      </m:r>
                      <m:r>
                        <a:rPr lang="en-US" b="0" i="1" smtClean="0">
                          <a:latin typeface="Cambria Math"/>
                        </a:rPr>
                        <m:t>∗(1+</m:t>
                      </m:r>
                      <m:r>
                        <a:rPr lang="en-US" b="0" i="1" smtClean="0">
                          <a:latin typeface="Cambria Math"/>
                        </a:rPr>
                        <m:t>𝑖</m:t>
                      </m:r>
                      <m:r>
                        <a:rPr lang="en-US" b="0" i="1" smtClean="0">
                          <a:latin typeface="Cambria Math"/>
                        </a:rPr>
                        <m:t>∗</m:t>
                      </m:r>
                      <m:acc>
                        <m:accPr>
                          <m:chr m:val="̅"/>
                          <m:ctrlPr>
                            <a:rPr lang="en-US" b="0" i="1" smtClean="0">
                              <a:latin typeface="Cambria Math"/>
                            </a:rPr>
                          </m:ctrlPr>
                        </m:accPr>
                        <m:e>
                          <m:r>
                            <a:rPr lang="en-US" b="0" i="1" smtClean="0">
                              <a:latin typeface="Cambria Math"/>
                            </a:rPr>
                            <m:t>𝑡</m:t>
                          </m:r>
                        </m:e>
                      </m:acc>
                      <m:r>
                        <a:rPr lang="en-US" b="0" i="1" smtClean="0"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754" t="-161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F5415-A7A8-4D92-ADE5-6430ED2F1BAE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0085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Определение номинальной</a:t>
            </a:r>
            <a:br>
              <a:rPr lang="ru-RU" dirty="0"/>
            </a:br>
            <a:r>
              <a:rPr lang="ru-RU" dirty="0"/>
              <a:t> стоимости векселей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ru-RU" dirty="0" smtClean="0"/>
              <a:t>3.3. </a:t>
            </a:r>
            <a:r>
              <a:rPr lang="ru-RU" dirty="0"/>
              <a:t>Определение равной стоимости одного векселя</a:t>
            </a:r>
            <a:r>
              <a:rPr lang="ru-RU" dirty="0" smtClean="0"/>
              <a:t>:</a:t>
            </a:r>
          </a:p>
          <a:p>
            <a:pPr marL="0" lvl="0" indent="0" algn="ctr">
              <a:buNone/>
            </a:pPr>
            <a:r>
              <a:rPr lang="en-US" sz="4800" dirty="0" smtClean="0"/>
              <a:t>N=S/n</a:t>
            </a:r>
            <a:endParaRPr lang="ru-RU" sz="4800" dirty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F5415-A7A8-4D92-ADE5-6430ED2F1BAE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4649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Определение номинальной</a:t>
            </a:r>
            <a:br>
              <a:rPr lang="ru-RU" dirty="0"/>
            </a:br>
            <a:r>
              <a:rPr lang="ru-RU" dirty="0"/>
              <a:t> стоимости векселей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89917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4000" dirty="0"/>
              <a:t>Каждый из указанных методов подразумевает различный порядок оплаты в зависимости от обстоятельств в каждом индивидуальном случае. </a:t>
            </a:r>
            <a:endParaRPr lang="en-US" sz="4000" dirty="0" smtClean="0"/>
          </a:p>
          <a:p>
            <a:pPr marL="0" indent="0">
              <a:buNone/>
            </a:pPr>
            <a:r>
              <a:rPr lang="ru-RU" sz="4000" dirty="0" smtClean="0"/>
              <a:t>Но </a:t>
            </a:r>
            <a:r>
              <a:rPr lang="ru-RU" sz="4000" dirty="0"/>
              <a:t>общая стоимость всех векселей при расчете каждым методом будет равна.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F5415-A7A8-4D92-ADE5-6430ED2F1BAE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2306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109</TotalTime>
  <Words>512</Words>
  <Application>Microsoft Office PowerPoint</Application>
  <PresentationFormat>Экран (4:3)</PresentationFormat>
  <Paragraphs>143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Трек</vt:lpstr>
      <vt:lpstr> форфейтинг</vt:lpstr>
      <vt:lpstr>Презентация PowerPoint</vt:lpstr>
      <vt:lpstr>Нормативная база</vt:lpstr>
      <vt:lpstr>Участники сделки форфейтинга </vt:lpstr>
      <vt:lpstr>Участники сделки форфейтинга </vt:lpstr>
      <vt:lpstr>Презентация PowerPoint</vt:lpstr>
      <vt:lpstr>Схема форфейтинговой операции</vt:lpstr>
      <vt:lpstr>Презентация PowerPoint</vt:lpstr>
      <vt:lpstr>Презентация PowerPoint</vt:lpstr>
      <vt:lpstr>Определение номинальной  стоимости векселей </vt:lpstr>
      <vt:lpstr>Определение номинальной  стоимости векселей</vt:lpstr>
      <vt:lpstr>Определение номинальной  стоимости векселей</vt:lpstr>
      <vt:lpstr>Определение номинальной  стоимости векселей</vt:lpstr>
      <vt:lpstr>Определение номинальной  стоимости векселей</vt:lpstr>
      <vt:lpstr>Презентация PowerPoint</vt:lpstr>
      <vt:lpstr>Определение номинальной  стоимости векселей</vt:lpstr>
      <vt:lpstr>Определение номинальной  стоимости векселей</vt:lpstr>
      <vt:lpstr>Определение номинальной  стоимости векселей</vt:lpstr>
      <vt:lpstr>Определение номинальной  стоимости векселей</vt:lpstr>
      <vt:lpstr>Определение номинальной  стоимости векселей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DNA7 X86</dc:creator>
  <cp:lastModifiedBy>Наташа</cp:lastModifiedBy>
  <cp:revision>12</cp:revision>
  <dcterms:created xsi:type="dcterms:W3CDTF">2015-09-23T04:42:50Z</dcterms:created>
  <dcterms:modified xsi:type="dcterms:W3CDTF">2017-09-29T08:16:06Z</dcterms:modified>
</cp:coreProperties>
</file>