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xls" ContentType="application/vnd.ms-exce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1" r:id="rId1"/>
  </p:sldMasterIdLst>
  <p:notesMasterIdLst>
    <p:notesMasterId r:id="rId49"/>
  </p:notesMasterIdLst>
  <p:handoutMasterIdLst>
    <p:handoutMasterId r:id="rId50"/>
  </p:handoutMasterIdLst>
  <p:sldIdLst>
    <p:sldId id="256" r:id="rId2"/>
    <p:sldId id="350" r:id="rId3"/>
    <p:sldId id="319" r:id="rId4"/>
    <p:sldId id="320" r:id="rId5"/>
    <p:sldId id="324" r:id="rId6"/>
    <p:sldId id="351" r:id="rId7"/>
    <p:sldId id="322" r:id="rId8"/>
    <p:sldId id="321" r:id="rId9"/>
    <p:sldId id="333" r:id="rId10"/>
    <p:sldId id="352" r:id="rId11"/>
    <p:sldId id="349" r:id="rId12"/>
    <p:sldId id="287" r:id="rId13"/>
    <p:sldId id="335" r:id="rId14"/>
    <p:sldId id="283" r:id="rId15"/>
    <p:sldId id="290" r:id="rId16"/>
    <p:sldId id="291" r:id="rId17"/>
    <p:sldId id="292" r:id="rId18"/>
    <p:sldId id="284" r:id="rId19"/>
    <p:sldId id="293" r:id="rId20"/>
    <p:sldId id="295" r:id="rId21"/>
    <p:sldId id="294" r:id="rId22"/>
    <p:sldId id="356" r:id="rId23"/>
    <p:sldId id="357" r:id="rId24"/>
    <p:sldId id="355" r:id="rId25"/>
    <p:sldId id="341" r:id="rId26"/>
    <p:sldId id="343" r:id="rId27"/>
    <p:sldId id="279" r:id="rId28"/>
    <p:sldId id="300" r:id="rId29"/>
    <p:sldId id="302" r:id="rId30"/>
    <p:sldId id="277" r:id="rId31"/>
    <p:sldId id="278" r:id="rId32"/>
    <p:sldId id="303" r:id="rId33"/>
    <p:sldId id="345" r:id="rId34"/>
    <p:sldId id="328" r:id="rId35"/>
    <p:sldId id="315" r:id="rId36"/>
    <p:sldId id="304" r:id="rId37"/>
    <p:sldId id="306" r:id="rId38"/>
    <p:sldId id="305" r:id="rId39"/>
    <p:sldId id="337" r:id="rId40"/>
    <p:sldId id="308" r:id="rId41"/>
    <p:sldId id="310" r:id="rId42"/>
    <p:sldId id="311" r:id="rId43"/>
    <p:sldId id="313" r:id="rId44"/>
    <p:sldId id="317" r:id="rId45"/>
    <p:sldId id="318" r:id="rId46"/>
    <p:sldId id="334" r:id="rId47"/>
    <p:sldId id="340" r:id="rId48"/>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schemeClr val="tx1"/>
    </p:penClr>
  </p:showPr>
  <p:clrMru>
    <a:srgbClr val="3366FF"/>
    <a:srgbClr val="99CCFF"/>
    <a:srgbClr val="06C6FA"/>
    <a:srgbClr val="808080"/>
    <a:srgbClr val="1C1C1C"/>
    <a:srgbClr val="333333"/>
    <a:srgbClr val="0000FF"/>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597" autoAdjust="0"/>
    <p:restoredTop sz="97574" autoAdjust="0"/>
  </p:normalViewPr>
  <p:slideViewPr>
    <p:cSldViewPr>
      <p:cViewPr>
        <p:scale>
          <a:sx n="75" d="100"/>
          <a:sy n="75" d="100"/>
        </p:scale>
        <p:origin x="-1206" y="-76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822"/>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image" Target="../media/image16.png"/></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image" Target="../media/image21.png"/><Relationship Id="rId6" Type="http://schemas.openxmlformats.org/officeDocument/2006/relationships/image" Target="../media/image26.png"/><Relationship Id="rId5" Type="http://schemas.openxmlformats.org/officeDocument/2006/relationships/image" Target="../media/image25.wmf"/><Relationship Id="rId4" Type="http://schemas.openxmlformats.org/officeDocument/2006/relationships/image" Target="../media/image24.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9.emf"/><Relationship Id="rId1" Type="http://schemas.openxmlformats.org/officeDocument/2006/relationships/image" Target="../media/image28.emf"/><Relationship Id="rId4" Type="http://schemas.openxmlformats.org/officeDocument/2006/relationships/image" Target="../media/image31.wmf"/></Relationships>
</file>

<file path=ppt/drawings/_rels/vmlDrawing6.vml.rels><?xml version="1.0" encoding="UTF-8" standalone="yes"?>
<Relationships xmlns="http://schemas.openxmlformats.org/package/2006/relationships"><Relationship Id="rId8" Type="http://schemas.openxmlformats.org/officeDocument/2006/relationships/image" Target="../media/image46.wmf"/><Relationship Id="rId3" Type="http://schemas.openxmlformats.org/officeDocument/2006/relationships/image" Target="../media/image41.wmf"/><Relationship Id="rId7" Type="http://schemas.openxmlformats.org/officeDocument/2006/relationships/image" Target="../media/image45.wmf"/><Relationship Id="rId2" Type="http://schemas.openxmlformats.org/officeDocument/2006/relationships/image" Target="../media/image40.wmf"/><Relationship Id="rId1" Type="http://schemas.openxmlformats.org/officeDocument/2006/relationships/image" Target="../media/image39.wmf"/><Relationship Id="rId6" Type="http://schemas.openxmlformats.org/officeDocument/2006/relationships/image" Target="../media/image44.wmf"/><Relationship Id="rId5" Type="http://schemas.openxmlformats.org/officeDocument/2006/relationships/image" Target="../media/image43.wmf"/><Relationship Id="rId10" Type="http://schemas.openxmlformats.org/officeDocument/2006/relationships/image" Target="../media/image48.wmf"/><Relationship Id="rId4" Type="http://schemas.openxmlformats.org/officeDocument/2006/relationships/image" Target="../media/image42.wmf"/><Relationship Id="rId9" Type="http://schemas.openxmlformats.org/officeDocument/2006/relationships/image" Target="../media/image47.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53.wmf"/><Relationship Id="rId2" Type="http://schemas.openxmlformats.org/officeDocument/2006/relationships/image" Target="../media/image52.wmf"/><Relationship Id="rId1" Type="http://schemas.openxmlformats.org/officeDocument/2006/relationships/image" Target="../media/image51.wmf"/><Relationship Id="rId5" Type="http://schemas.openxmlformats.org/officeDocument/2006/relationships/image" Target="../media/image55.wmf"/><Relationship Id="rId4" Type="http://schemas.openxmlformats.org/officeDocument/2006/relationships/image" Target="../media/image54.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60.wmf"/><Relationship Id="rId7" Type="http://schemas.openxmlformats.org/officeDocument/2006/relationships/image" Target="../media/image64.wmf"/><Relationship Id="rId2" Type="http://schemas.openxmlformats.org/officeDocument/2006/relationships/image" Target="../media/image59.wmf"/><Relationship Id="rId1" Type="http://schemas.openxmlformats.org/officeDocument/2006/relationships/image" Target="../media/image58.wmf"/><Relationship Id="rId6" Type="http://schemas.openxmlformats.org/officeDocument/2006/relationships/image" Target="../media/image63.wmf"/><Relationship Id="rId5" Type="http://schemas.openxmlformats.org/officeDocument/2006/relationships/image" Target="../media/image62.wmf"/><Relationship Id="rId4" Type="http://schemas.openxmlformats.org/officeDocument/2006/relationships/image" Target="../media/image61.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62.wmf"/><Relationship Id="rId7" Type="http://schemas.openxmlformats.org/officeDocument/2006/relationships/image" Target="../media/image70.wmf"/><Relationship Id="rId2" Type="http://schemas.openxmlformats.org/officeDocument/2006/relationships/image" Target="../media/image61.wmf"/><Relationship Id="rId1" Type="http://schemas.openxmlformats.org/officeDocument/2006/relationships/image" Target="../media/image60.wmf"/><Relationship Id="rId6" Type="http://schemas.openxmlformats.org/officeDocument/2006/relationships/image" Target="../media/image69.wmf"/><Relationship Id="rId5" Type="http://schemas.openxmlformats.org/officeDocument/2006/relationships/image" Target="../media/image68.wmf"/><Relationship Id="rId4" Type="http://schemas.openxmlformats.org/officeDocument/2006/relationships/image" Target="../media/image64.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63.wmf"/><Relationship Id="rId2" Type="http://schemas.openxmlformats.org/officeDocument/2006/relationships/image" Target="../media/image59.wmf"/><Relationship Id="rId1" Type="http://schemas.openxmlformats.org/officeDocument/2006/relationships/image" Target="../media/image58.wmf"/><Relationship Id="rId4" Type="http://schemas.openxmlformats.org/officeDocument/2006/relationships/image" Target="../media/image70.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70.wmf"/><Relationship Id="rId2" Type="http://schemas.openxmlformats.org/officeDocument/2006/relationships/image" Target="../media/image69.wmf"/><Relationship Id="rId1" Type="http://schemas.openxmlformats.org/officeDocument/2006/relationships/image" Target="../media/image76.wmf"/><Relationship Id="rId4" Type="http://schemas.openxmlformats.org/officeDocument/2006/relationships/image" Target="../media/image68.wmf"/></Relationships>
</file>

<file path=ppt/drawings/_rels/vmlDrawing12.vml.rels><?xml version="1.0" encoding="UTF-8" standalone="yes"?>
<Relationships xmlns="http://schemas.openxmlformats.org/package/2006/relationships"><Relationship Id="rId8" Type="http://schemas.openxmlformats.org/officeDocument/2006/relationships/image" Target="../media/image87.wmf"/><Relationship Id="rId3" Type="http://schemas.openxmlformats.org/officeDocument/2006/relationships/image" Target="../media/image82.wmf"/><Relationship Id="rId7" Type="http://schemas.openxmlformats.org/officeDocument/2006/relationships/image" Target="../media/image86.wmf"/><Relationship Id="rId2" Type="http://schemas.openxmlformats.org/officeDocument/2006/relationships/image" Target="../media/image81.wmf"/><Relationship Id="rId1" Type="http://schemas.openxmlformats.org/officeDocument/2006/relationships/image" Target="../media/image80.wmf"/><Relationship Id="rId6" Type="http://schemas.openxmlformats.org/officeDocument/2006/relationships/image" Target="../media/image85.wmf"/><Relationship Id="rId5" Type="http://schemas.openxmlformats.org/officeDocument/2006/relationships/image" Target="../media/image84.wmf"/><Relationship Id="rId4" Type="http://schemas.openxmlformats.org/officeDocument/2006/relationships/image" Target="../media/image83.wmf"/><Relationship Id="rId9" Type="http://schemas.openxmlformats.org/officeDocument/2006/relationships/image" Target="../media/image88.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93.emf"/><Relationship Id="rId2" Type="http://schemas.openxmlformats.org/officeDocument/2006/relationships/image" Target="../media/image92.emf"/><Relationship Id="rId1" Type="http://schemas.openxmlformats.org/officeDocument/2006/relationships/image" Target="../media/image91.emf"/><Relationship Id="rId4" Type="http://schemas.openxmlformats.org/officeDocument/2006/relationships/image" Target="../media/image94.e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97.wmf"/><Relationship Id="rId2" Type="http://schemas.openxmlformats.org/officeDocument/2006/relationships/image" Target="../media/image96.wmf"/><Relationship Id="rId1" Type="http://schemas.openxmlformats.org/officeDocument/2006/relationships/image" Target="../media/image95.wmf"/><Relationship Id="rId5" Type="http://schemas.openxmlformats.org/officeDocument/2006/relationships/image" Target="../media/image99.wmf"/><Relationship Id="rId4" Type="http://schemas.openxmlformats.org/officeDocument/2006/relationships/image" Target="../media/image98.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102.wmf"/><Relationship Id="rId2" Type="http://schemas.openxmlformats.org/officeDocument/2006/relationships/image" Target="../media/image101.wmf"/><Relationship Id="rId1" Type="http://schemas.openxmlformats.org/officeDocument/2006/relationships/image" Target="../media/image100.wmf"/><Relationship Id="rId4" Type="http://schemas.openxmlformats.org/officeDocument/2006/relationships/image" Target="../media/image103.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104.wmf"/><Relationship Id="rId2" Type="http://schemas.openxmlformats.org/officeDocument/2006/relationships/image" Target="../media/image4.wmf"/><Relationship Id="rId1" Type="http://schemas.openxmlformats.org/officeDocument/2006/relationships/image" Target="../media/image101.wmf"/><Relationship Id="rId5" Type="http://schemas.openxmlformats.org/officeDocument/2006/relationships/image" Target="../media/image106.emf"/><Relationship Id="rId4" Type="http://schemas.openxmlformats.org/officeDocument/2006/relationships/image" Target="../media/image105.wmf"/></Relationships>
</file>

<file path=ppt/drawings/_rels/vmlDrawing17.vml.rels><?xml version="1.0" encoding="UTF-8" standalone="yes"?>
<Relationships xmlns="http://schemas.openxmlformats.org/package/2006/relationships"><Relationship Id="rId2" Type="http://schemas.openxmlformats.org/officeDocument/2006/relationships/image" Target="../media/image108.png"/><Relationship Id="rId1" Type="http://schemas.openxmlformats.org/officeDocument/2006/relationships/image" Target="../media/image107.png"/></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97.wmf"/></Relationships>
</file>

<file path=ppt/drawings/_rels/vmlDrawing19.vml.rels><?xml version="1.0" encoding="UTF-8" standalone="yes"?>
<Relationships xmlns="http://schemas.openxmlformats.org/package/2006/relationships"><Relationship Id="rId3" Type="http://schemas.openxmlformats.org/officeDocument/2006/relationships/image" Target="../media/image114.emf"/><Relationship Id="rId2" Type="http://schemas.openxmlformats.org/officeDocument/2006/relationships/image" Target="../media/image113.emf"/><Relationship Id="rId1" Type="http://schemas.openxmlformats.org/officeDocument/2006/relationships/image" Target="../media/image112.emf"/></Relationships>
</file>

<file path=ppt/drawings/_rels/vmlDrawing20.vml.rels><?xml version="1.0" encoding="UTF-8" standalone="yes"?>
<Relationships xmlns="http://schemas.openxmlformats.org/package/2006/relationships"><Relationship Id="rId3" Type="http://schemas.openxmlformats.org/officeDocument/2006/relationships/image" Target="../media/image117.emf"/><Relationship Id="rId2" Type="http://schemas.openxmlformats.org/officeDocument/2006/relationships/image" Target="../media/image116.emf"/><Relationship Id="rId1" Type="http://schemas.openxmlformats.org/officeDocument/2006/relationships/image" Target="../media/image115.emf"/></Relationships>
</file>

<file path=ppt/drawings/_rels/vmlDrawing21.vml.rels><?xml version="1.0" encoding="UTF-8" standalone="yes"?>
<Relationships xmlns="http://schemas.openxmlformats.org/package/2006/relationships"><Relationship Id="rId2" Type="http://schemas.openxmlformats.org/officeDocument/2006/relationships/image" Target="../media/image119.wmf"/><Relationship Id="rId1" Type="http://schemas.openxmlformats.org/officeDocument/2006/relationships/image" Target="../media/image118.wmf"/></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122.png"/></Relationships>
</file>

<file path=ppt/drawings/_rels/vmlDrawing23.vml.rels><?xml version="1.0" encoding="UTF-8" standalone="yes"?>
<Relationships xmlns="http://schemas.openxmlformats.org/package/2006/relationships"><Relationship Id="rId3" Type="http://schemas.openxmlformats.org/officeDocument/2006/relationships/image" Target="../media/image97.wmf"/><Relationship Id="rId2" Type="http://schemas.openxmlformats.org/officeDocument/2006/relationships/image" Target="../media/image126.png"/><Relationship Id="rId1" Type="http://schemas.openxmlformats.org/officeDocument/2006/relationships/image" Target="../media/image125.png"/></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129.e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132.png"/></Relationships>
</file>

<file path=ppt/drawings/_rels/vmlDrawing26.vml.rels><?xml version="1.0" encoding="UTF-8" standalone="yes"?>
<Relationships xmlns="http://schemas.openxmlformats.org/package/2006/relationships"><Relationship Id="rId1" Type="http://schemas.openxmlformats.org/officeDocument/2006/relationships/image" Target="../media/image138.emf"/></Relationships>
</file>

<file path=ppt/drawings/_rels/vmlDrawing27.vml.rels><?xml version="1.0" encoding="UTF-8" standalone="yes"?>
<Relationships xmlns="http://schemas.openxmlformats.org/package/2006/relationships"><Relationship Id="rId3" Type="http://schemas.openxmlformats.org/officeDocument/2006/relationships/image" Target="../media/image142.emf"/><Relationship Id="rId2" Type="http://schemas.openxmlformats.org/officeDocument/2006/relationships/image" Target="../media/image141.emf"/><Relationship Id="rId1" Type="http://schemas.openxmlformats.org/officeDocument/2006/relationships/image" Target="../media/image140.emf"/><Relationship Id="rId4" Type="http://schemas.openxmlformats.org/officeDocument/2006/relationships/image" Target="../media/image14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ahoma" pitchFamily="34" charset="0"/>
              </a:defRPr>
            </a:lvl1pPr>
          </a:lstStyle>
          <a:p>
            <a:endParaRPr lang="ru-RU"/>
          </a:p>
        </p:txBody>
      </p:sp>
      <p:sp>
        <p:nvSpPr>
          <p:cNvPr id="41987"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ahoma" pitchFamily="34" charset="0"/>
              </a:defRPr>
            </a:lvl1pPr>
          </a:lstStyle>
          <a:p>
            <a:endParaRPr lang="ru-RU"/>
          </a:p>
        </p:txBody>
      </p:sp>
      <p:sp>
        <p:nvSpPr>
          <p:cNvPr id="41988"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ahoma" pitchFamily="34" charset="0"/>
              </a:defRPr>
            </a:lvl1pPr>
          </a:lstStyle>
          <a:p>
            <a:endParaRPr lang="ru-RU"/>
          </a:p>
        </p:txBody>
      </p:sp>
      <p:sp>
        <p:nvSpPr>
          <p:cNvPr id="41989"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ahoma" pitchFamily="34" charset="0"/>
              </a:defRPr>
            </a:lvl1pPr>
          </a:lstStyle>
          <a:p>
            <a:fld id="{16E3DC33-8BB5-4A1A-B432-1554D75B5DD4}" type="slidenum">
              <a:rPr lang="ru-RU"/>
              <a:pPr/>
              <a:t>‹#›</a:t>
            </a:fld>
            <a:endParaRPr lang="ru-RU"/>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81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endParaRPr lang="ru-RU"/>
          </a:p>
        </p:txBody>
      </p:sp>
      <p:sp>
        <p:nvSpPr>
          <p:cNvPr id="17817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endParaRPr lang="ru-RU"/>
          </a:p>
        </p:txBody>
      </p:sp>
      <p:sp>
        <p:nvSpPr>
          <p:cNvPr id="178180"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17818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7818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endParaRPr lang="ru-RU"/>
          </a:p>
        </p:txBody>
      </p:sp>
      <p:sp>
        <p:nvSpPr>
          <p:cNvPr id="17818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fld id="{407C02BE-A00A-4F3D-BB59-6E0B5227A077}" type="slidenum">
              <a:rPr lang="ru-RU"/>
              <a:pPr/>
              <a:t>‹#›</a:t>
            </a:fld>
            <a:endParaRPr lang="ru-RU"/>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76130" name="Group 2"/>
          <p:cNvGrpSpPr>
            <a:grpSpLocks/>
          </p:cNvGrpSpPr>
          <p:nvPr/>
        </p:nvGrpSpPr>
        <p:grpSpPr bwMode="auto">
          <a:xfrm>
            <a:off x="-3224213" y="304800"/>
            <a:ext cx="11911013" cy="4724400"/>
            <a:chOff x="-2030" y="192"/>
            <a:chExt cx="7502" cy="2976"/>
          </a:xfrm>
        </p:grpSpPr>
        <p:sp>
          <p:nvSpPr>
            <p:cNvPr id="176131"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endParaRPr lang="ru-RU"/>
            </a:p>
          </p:txBody>
        </p:sp>
        <p:sp>
          <p:nvSpPr>
            <p:cNvPr id="176132"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endParaRPr lang="ru-RU" sz="2400">
                <a:latin typeface="Times New Roman" pitchFamily="18" charset="0"/>
              </a:endParaRPr>
            </a:p>
          </p:txBody>
        </p:sp>
        <p:sp>
          <p:nvSpPr>
            <p:cNvPr id="176133"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endParaRPr lang="ru-RU">
                <a:latin typeface="Arial" charset="0"/>
              </a:endParaRPr>
            </a:p>
          </p:txBody>
        </p:sp>
      </p:grpSp>
      <p:sp>
        <p:nvSpPr>
          <p:cNvPr id="176134" name="Rectangle 6"/>
          <p:cNvSpPr>
            <a:spLocks noGrp="1" noChangeArrowheads="1"/>
          </p:cNvSpPr>
          <p:nvPr>
            <p:ph type="ctrTitle"/>
          </p:nvPr>
        </p:nvSpPr>
        <p:spPr>
          <a:xfrm>
            <a:off x="1443038" y="985838"/>
            <a:ext cx="7239000" cy="1444625"/>
          </a:xfrm>
        </p:spPr>
        <p:txBody>
          <a:bodyPr/>
          <a:lstStyle>
            <a:lvl1pPr>
              <a:defRPr sz="4000"/>
            </a:lvl1pPr>
          </a:lstStyle>
          <a:p>
            <a:r>
              <a:rPr lang="ru-RU"/>
              <a:t>Образец заголовка</a:t>
            </a:r>
          </a:p>
        </p:txBody>
      </p:sp>
      <p:sp>
        <p:nvSpPr>
          <p:cNvPr id="176135"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ru-RU"/>
              <a:t>Образец подзаголовка</a:t>
            </a:r>
          </a:p>
        </p:txBody>
      </p:sp>
      <p:sp>
        <p:nvSpPr>
          <p:cNvPr id="176136" name="Rectangle 8"/>
          <p:cNvSpPr>
            <a:spLocks noGrp="1" noChangeArrowheads="1"/>
          </p:cNvSpPr>
          <p:nvPr>
            <p:ph type="dt" sz="half" idx="2"/>
          </p:nvPr>
        </p:nvSpPr>
        <p:spPr/>
        <p:txBody>
          <a:bodyPr/>
          <a:lstStyle>
            <a:lvl1pPr>
              <a:defRPr/>
            </a:lvl1pPr>
          </a:lstStyle>
          <a:p>
            <a:endParaRPr lang="ru-RU"/>
          </a:p>
        </p:txBody>
      </p:sp>
      <p:sp>
        <p:nvSpPr>
          <p:cNvPr id="176137" name="Rectangle 9"/>
          <p:cNvSpPr>
            <a:spLocks noGrp="1" noChangeArrowheads="1"/>
          </p:cNvSpPr>
          <p:nvPr>
            <p:ph type="ftr" sz="quarter" idx="3"/>
          </p:nvPr>
        </p:nvSpPr>
        <p:spPr/>
        <p:txBody>
          <a:bodyPr/>
          <a:lstStyle>
            <a:lvl1pPr>
              <a:defRPr/>
            </a:lvl1pPr>
          </a:lstStyle>
          <a:p>
            <a:endParaRPr lang="ru-RU"/>
          </a:p>
        </p:txBody>
      </p:sp>
      <p:sp>
        <p:nvSpPr>
          <p:cNvPr id="176138" name="Rectangle 10"/>
          <p:cNvSpPr>
            <a:spLocks noGrp="1" noChangeArrowheads="1"/>
          </p:cNvSpPr>
          <p:nvPr>
            <p:ph type="sldNum" sz="quarter" idx="4"/>
          </p:nvPr>
        </p:nvSpPr>
        <p:spPr/>
        <p:txBody>
          <a:bodyPr/>
          <a:lstStyle>
            <a:lvl1pPr>
              <a:defRPr/>
            </a:lvl1pPr>
          </a:lstStyle>
          <a:p>
            <a:fld id="{7548D611-CB5B-4F74-85B0-87FF539F9A88}" type="slidenum">
              <a:rPr lang="ru-RU"/>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25E681B5-5769-4989-9470-B9326B35F816}" type="slidenum">
              <a:rPr lang="ru-RU"/>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8EEF0EA7-86A4-4BC6-89A3-7015A5E0366E}" type="slidenum">
              <a:rPr lang="ru-RU"/>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1370013"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5103813"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5C117418-92D6-4D66-B4B2-A715B74FD8CE}" type="slidenum">
              <a:rPr lang="ru-RU"/>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ru-RU"/>
          </a:p>
        </p:txBody>
      </p:sp>
      <p:sp>
        <p:nvSpPr>
          <p:cNvPr id="8" name="Нижний колонтитул 7"/>
          <p:cNvSpPr>
            <a:spLocks noGrp="1"/>
          </p:cNvSpPr>
          <p:nvPr>
            <p:ph type="ftr" sz="quarter" idx="11"/>
          </p:nvPr>
        </p:nvSpPr>
        <p:spPr/>
        <p:txBody>
          <a:bodyPr/>
          <a:lstStyle>
            <a:lvl1pPr>
              <a:defRPr/>
            </a:lvl1pPr>
          </a:lstStyle>
          <a:p>
            <a:endParaRPr lang="ru-RU"/>
          </a:p>
        </p:txBody>
      </p:sp>
      <p:sp>
        <p:nvSpPr>
          <p:cNvPr id="9" name="Номер слайда 8"/>
          <p:cNvSpPr>
            <a:spLocks noGrp="1"/>
          </p:cNvSpPr>
          <p:nvPr>
            <p:ph type="sldNum" sz="quarter" idx="12"/>
          </p:nvPr>
        </p:nvSpPr>
        <p:spPr/>
        <p:txBody>
          <a:bodyPr/>
          <a:lstStyle>
            <a:lvl1pPr>
              <a:defRPr/>
            </a:lvl1pPr>
          </a:lstStyle>
          <a:p>
            <a:fld id="{376E0429-FEC4-47C8-960D-504A132CBC7B}" type="slidenum">
              <a:rPr lang="ru-RU"/>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ru-RU"/>
          </a:p>
        </p:txBody>
      </p:sp>
      <p:sp>
        <p:nvSpPr>
          <p:cNvPr id="4" name="Нижний колонтитул 3"/>
          <p:cNvSpPr>
            <a:spLocks noGrp="1"/>
          </p:cNvSpPr>
          <p:nvPr>
            <p:ph type="ftr" sz="quarter" idx="11"/>
          </p:nvPr>
        </p:nvSpPr>
        <p:spPr/>
        <p:txBody>
          <a:bodyPr/>
          <a:lstStyle>
            <a:lvl1pPr>
              <a:defRPr/>
            </a:lvl1pPr>
          </a:lstStyle>
          <a:p>
            <a:endParaRPr lang="ru-RU"/>
          </a:p>
        </p:txBody>
      </p:sp>
      <p:sp>
        <p:nvSpPr>
          <p:cNvPr id="5" name="Номер слайда 4"/>
          <p:cNvSpPr>
            <a:spLocks noGrp="1"/>
          </p:cNvSpPr>
          <p:nvPr>
            <p:ph type="sldNum" sz="quarter" idx="12"/>
          </p:nvPr>
        </p:nvSpPr>
        <p:spPr/>
        <p:txBody>
          <a:bodyPr/>
          <a:lstStyle>
            <a:lvl1pPr>
              <a:defRPr/>
            </a:lvl1pPr>
          </a:lstStyle>
          <a:p>
            <a:fld id="{2433DFFC-C84F-4326-B772-4ABE63306ADD}" type="slidenum">
              <a:rPr lang="ru-RU"/>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ru-RU"/>
          </a:p>
        </p:txBody>
      </p:sp>
      <p:sp>
        <p:nvSpPr>
          <p:cNvPr id="3" name="Нижний колонтитул 2"/>
          <p:cNvSpPr>
            <a:spLocks noGrp="1"/>
          </p:cNvSpPr>
          <p:nvPr>
            <p:ph type="ftr" sz="quarter" idx="11"/>
          </p:nvPr>
        </p:nvSpPr>
        <p:spPr/>
        <p:txBody>
          <a:bodyPr/>
          <a:lstStyle>
            <a:lvl1pPr>
              <a:defRPr/>
            </a:lvl1pPr>
          </a:lstStyle>
          <a:p>
            <a:endParaRPr lang="ru-RU"/>
          </a:p>
        </p:txBody>
      </p:sp>
      <p:sp>
        <p:nvSpPr>
          <p:cNvPr id="4" name="Номер слайда 3"/>
          <p:cNvSpPr>
            <a:spLocks noGrp="1"/>
          </p:cNvSpPr>
          <p:nvPr>
            <p:ph type="sldNum" sz="quarter" idx="12"/>
          </p:nvPr>
        </p:nvSpPr>
        <p:spPr/>
        <p:txBody>
          <a:bodyPr/>
          <a:lstStyle>
            <a:lvl1pPr>
              <a:defRPr/>
            </a:lvl1pPr>
          </a:lstStyle>
          <a:p>
            <a:fld id="{BF76796D-D15D-4D2C-B153-484693F11733}" type="slidenum">
              <a:rPr lang="ru-RU"/>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EB19F471-0B07-4760-A3A6-904E14480DC2}" type="slidenum">
              <a:rPr lang="ru-RU"/>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8694D755-C878-499B-9E91-81A8C2163D87}" type="slidenum">
              <a:rPr lang="ru-RU"/>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D21E038E-59E2-4ECB-9147-C8D2C5DFFA6E}" type="slidenum">
              <a:rPr lang="ru-RU"/>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6413" y="301625"/>
            <a:ext cx="1828800" cy="564038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1370013" y="301625"/>
            <a:ext cx="5334000" cy="564038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832976D9-7C2E-49B1-B05D-CAC82070DC8C}" type="slidenum">
              <a:rPr lang="ru-RU"/>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Заголовок, 1 большой объект и 2 маленьких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70013" y="301625"/>
            <a:ext cx="7315200" cy="1143000"/>
          </a:xfrm>
        </p:spPr>
        <p:txBody>
          <a:bodyPr/>
          <a:lstStyle/>
          <a:p>
            <a:r>
              <a:rPr lang="ru-RU" smtClean="0"/>
              <a:t>Образец заголовка</a:t>
            </a:r>
            <a:endParaRPr lang="ru-RU"/>
          </a:p>
        </p:txBody>
      </p:sp>
      <p:sp>
        <p:nvSpPr>
          <p:cNvPr id="3" name="Содержимое 2"/>
          <p:cNvSpPr>
            <a:spLocks noGrp="1"/>
          </p:cNvSpPr>
          <p:nvPr>
            <p:ph sz="half" idx="1"/>
          </p:nvPr>
        </p:nvSpPr>
        <p:spPr>
          <a:xfrm>
            <a:off x="1370013" y="1827213"/>
            <a:ext cx="35814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5103813" y="1827213"/>
            <a:ext cx="35814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5103813" y="3960813"/>
            <a:ext cx="35814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Дата 5"/>
          <p:cNvSpPr>
            <a:spLocks noGrp="1"/>
          </p:cNvSpPr>
          <p:nvPr>
            <p:ph type="dt" sz="half" idx="10"/>
          </p:nvPr>
        </p:nvSpPr>
        <p:spPr>
          <a:xfrm>
            <a:off x="457200" y="6248400"/>
            <a:ext cx="2133600" cy="457200"/>
          </a:xfrm>
        </p:spPr>
        <p:txBody>
          <a:bodyPr/>
          <a:lstStyle>
            <a:lvl1pPr>
              <a:defRPr/>
            </a:lvl1pPr>
          </a:lstStyle>
          <a:p>
            <a:endParaRPr lang="ru-RU"/>
          </a:p>
        </p:txBody>
      </p:sp>
      <p:sp>
        <p:nvSpPr>
          <p:cNvPr id="7" name="Нижний колонтитул 6"/>
          <p:cNvSpPr>
            <a:spLocks noGrp="1"/>
          </p:cNvSpPr>
          <p:nvPr>
            <p:ph type="ftr" sz="quarter" idx="11"/>
          </p:nvPr>
        </p:nvSpPr>
        <p:spPr>
          <a:xfrm>
            <a:off x="3124200" y="6248400"/>
            <a:ext cx="2895600" cy="457200"/>
          </a:xfrm>
        </p:spPr>
        <p:txBody>
          <a:bodyPr/>
          <a:lstStyle>
            <a:lvl1pPr>
              <a:defRPr/>
            </a:lvl1pPr>
          </a:lstStyle>
          <a:p>
            <a:endParaRPr lang="ru-RU"/>
          </a:p>
        </p:txBody>
      </p:sp>
      <p:sp>
        <p:nvSpPr>
          <p:cNvPr id="8" name="Номер слайда 7"/>
          <p:cNvSpPr>
            <a:spLocks noGrp="1"/>
          </p:cNvSpPr>
          <p:nvPr>
            <p:ph type="sldNum" sz="quarter" idx="12"/>
          </p:nvPr>
        </p:nvSpPr>
        <p:spPr>
          <a:xfrm>
            <a:off x="6553200" y="6248400"/>
            <a:ext cx="2133600" cy="457200"/>
          </a:xfrm>
        </p:spPr>
        <p:txBody>
          <a:bodyPr/>
          <a:lstStyle>
            <a:lvl1pPr>
              <a:defRPr/>
            </a:lvl1pPr>
          </a:lstStyle>
          <a:p>
            <a:fld id="{CE47AFEA-142F-4423-98FD-C9D963A5B97A}" type="slidenum">
              <a:rPr lang="ru-RU"/>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70013" y="301625"/>
            <a:ext cx="73152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1370013" y="1827213"/>
            <a:ext cx="35814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5103813" y="1827213"/>
            <a:ext cx="35814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a:xfrm>
            <a:off x="457200" y="6248400"/>
            <a:ext cx="2133600" cy="457200"/>
          </a:xfrm>
        </p:spPr>
        <p:txBody>
          <a:bodyPr/>
          <a:lstStyle>
            <a:lvl1pPr>
              <a:defRPr/>
            </a:lvl1pPr>
          </a:lstStyle>
          <a:p>
            <a:endParaRPr lang="ru-RU"/>
          </a:p>
        </p:txBody>
      </p:sp>
      <p:sp>
        <p:nvSpPr>
          <p:cNvPr id="6" name="Нижний колонтитул 5"/>
          <p:cNvSpPr>
            <a:spLocks noGrp="1"/>
          </p:cNvSpPr>
          <p:nvPr>
            <p:ph type="ftr" sz="quarter" idx="11"/>
          </p:nvPr>
        </p:nvSpPr>
        <p:spPr>
          <a:xfrm>
            <a:off x="3124200" y="6248400"/>
            <a:ext cx="2895600" cy="457200"/>
          </a:xfrm>
        </p:spPr>
        <p:txBody>
          <a:bodyPr/>
          <a:lstStyle>
            <a:lvl1pPr>
              <a:defRPr/>
            </a:lvl1pPr>
          </a:lstStyle>
          <a:p>
            <a:endParaRPr lang="ru-RU"/>
          </a:p>
        </p:txBody>
      </p:sp>
      <p:sp>
        <p:nvSpPr>
          <p:cNvPr id="7" name="Номер слайда 6"/>
          <p:cNvSpPr>
            <a:spLocks noGrp="1"/>
          </p:cNvSpPr>
          <p:nvPr>
            <p:ph type="sldNum" sz="quarter" idx="12"/>
          </p:nvPr>
        </p:nvSpPr>
        <p:spPr>
          <a:xfrm>
            <a:off x="6553200" y="6248400"/>
            <a:ext cx="2133600" cy="457200"/>
          </a:xfrm>
        </p:spPr>
        <p:txBody>
          <a:bodyPr/>
          <a:lstStyle>
            <a:lvl1pPr>
              <a:defRPr/>
            </a:lvl1pPr>
          </a:lstStyle>
          <a:p>
            <a:fld id="{D57BF1AB-6A13-4A98-8A62-2BFBFC53AF50}" type="slidenum">
              <a:rPr lang="ru-RU"/>
              <a:pPr/>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1370013" y="301625"/>
            <a:ext cx="7315200" cy="56403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Дата 2"/>
          <p:cNvSpPr>
            <a:spLocks noGrp="1"/>
          </p:cNvSpPr>
          <p:nvPr>
            <p:ph type="dt" sz="half" idx="10"/>
          </p:nvPr>
        </p:nvSpPr>
        <p:spPr>
          <a:xfrm>
            <a:off x="457200" y="6248400"/>
            <a:ext cx="2133600" cy="457200"/>
          </a:xfrm>
        </p:spPr>
        <p:txBody>
          <a:bodyPr/>
          <a:lstStyle>
            <a:lvl1pPr>
              <a:defRPr/>
            </a:lvl1pPr>
          </a:lstStyle>
          <a:p>
            <a:endParaRPr lang="ru-RU"/>
          </a:p>
        </p:txBody>
      </p:sp>
      <p:sp>
        <p:nvSpPr>
          <p:cNvPr id="4" name="Нижний колонтитул 3"/>
          <p:cNvSpPr>
            <a:spLocks noGrp="1"/>
          </p:cNvSpPr>
          <p:nvPr>
            <p:ph type="ftr" sz="quarter" idx="11"/>
          </p:nvPr>
        </p:nvSpPr>
        <p:spPr>
          <a:xfrm>
            <a:off x="3124200" y="6248400"/>
            <a:ext cx="2895600" cy="457200"/>
          </a:xfrm>
        </p:spPr>
        <p:txBody>
          <a:bodyPr/>
          <a:lstStyle>
            <a:lvl1pPr>
              <a:defRPr/>
            </a:lvl1pPr>
          </a:lstStyle>
          <a:p>
            <a:endParaRPr lang="ru-RU"/>
          </a:p>
        </p:txBody>
      </p:sp>
      <p:sp>
        <p:nvSpPr>
          <p:cNvPr id="5" name="Номер слайда 4"/>
          <p:cNvSpPr>
            <a:spLocks noGrp="1"/>
          </p:cNvSpPr>
          <p:nvPr>
            <p:ph type="sldNum" sz="quarter" idx="12"/>
          </p:nvPr>
        </p:nvSpPr>
        <p:spPr>
          <a:xfrm>
            <a:off x="6553200" y="6248400"/>
            <a:ext cx="2133600" cy="457200"/>
          </a:xfrm>
        </p:spPr>
        <p:txBody>
          <a:bodyPr/>
          <a:lstStyle>
            <a:lvl1pPr>
              <a:defRPr/>
            </a:lvl1pPr>
          </a:lstStyle>
          <a:p>
            <a:fld id="{494904E3-6023-4D31-BE9B-65BB89BC6305}" type="slidenum">
              <a:rPr lang="ru-RU"/>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75106" name="Group 2"/>
          <p:cNvGrpSpPr>
            <a:grpSpLocks/>
          </p:cNvGrpSpPr>
          <p:nvPr/>
        </p:nvGrpSpPr>
        <p:grpSpPr bwMode="auto">
          <a:xfrm>
            <a:off x="-3238500" y="0"/>
            <a:ext cx="11925300" cy="3810000"/>
            <a:chOff x="-2040" y="0"/>
            <a:chExt cx="7512" cy="2400"/>
          </a:xfrm>
        </p:grpSpPr>
        <p:sp>
          <p:nvSpPr>
            <p:cNvPr id="175107"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endParaRPr lang="ru-RU" sz="2400">
                <a:latin typeface="Times New Roman" pitchFamily="18" charset="0"/>
              </a:endParaRPr>
            </a:p>
          </p:txBody>
        </p:sp>
        <p:sp>
          <p:nvSpPr>
            <p:cNvPr id="175108"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endParaRPr lang="ru-RU">
                <a:latin typeface="Arial" charset="0"/>
              </a:endParaRPr>
            </a:p>
          </p:txBody>
        </p:sp>
        <p:sp>
          <p:nvSpPr>
            <p:cNvPr id="175109"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endParaRPr lang="ru-RU"/>
            </a:p>
          </p:txBody>
        </p:sp>
      </p:grpSp>
      <p:sp>
        <p:nvSpPr>
          <p:cNvPr id="175110" name="Rectangle 6"/>
          <p:cNvSpPr>
            <a:spLocks noGrp="1" noChangeArrowheads="1"/>
          </p:cNvSpPr>
          <p:nvPr>
            <p:ph type="title"/>
          </p:nvPr>
        </p:nvSpPr>
        <p:spPr bwMode="auto">
          <a:xfrm>
            <a:off x="1370013" y="301625"/>
            <a:ext cx="7315200" cy="11430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75111" name="Rectangle 7"/>
          <p:cNvSpPr>
            <a:spLocks noGrp="1" noChangeArrowheads="1"/>
          </p:cNvSpPr>
          <p:nvPr>
            <p:ph type="body" idx="1"/>
          </p:nvPr>
        </p:nvSpPr>
        <p:spPr bwMode="auto">
          <a:xfrm>
            <a:off x="1370013" y="1827213"/>
            <a:ext cx="7315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75112"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ru-RU"/>
          </a:p>
        </p:txBody>
      </p:sp>
      <p:sp>
        <p:nvSpPr>
          <p:cNvPr id="175113"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vl1pPr>
          </a:lstStyle>
          <a:p>
            <a:endParaRPr lang="ru-RU"/>
          </a:p>
        </p:txBody>
      </p:sp>
      <p:sp>
        <p:nvSpPr>
          <p:cNvPr id="175114"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AE08EE04-A9AF-4AEF-8000-00A0FA8E50AA}" type="slidenum">
              <a:rPr lang="ru-RU"/>
              <a:pPr/>
              <a:t>‹#›</a:t>
            </a:fld>
            <a:endParaRPr lang="ru-RU"/>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Lst>
  <p:hf hdr="0" ftr="0" dt="0"/>
  <p:txStyles>
    <p:titleStyle>
      <a:lvl1pPr algn="l" rtl="0" fontAlgn="base">
        <a:spcBef>
          <a:spcPct val="0"/>
        </a:spcBef>
        <a:spcAft>
          <a:spcPct val="0"/>
        </a:spcAft>
        <a:defRPr sz="3600">
          <a:solidFill>
            <a:schemeClr val="tx2"/>
          </a:solidFill>
          <a:latin typeface="+mj-lt"/>
          <a:ea typeface="+mj-ea"/>
          <a:cs typeface="+mj-cs"/>
        </a:defRPr>
      </a:lvl1pPr>
      <a:lvl2pPr algn="l" rtl="0" fontAlgn="base">
        <a:spcBef>
          <a:spcPct val="0"/>
        </a:spcBef>
        <a:spcAft>
          <a:spcPct val="0"/>
        </a:spcAft>
        <a:defRPr sz="3600">
          <a:solidFill>
            <a:schemeClr val="tx2"/>
          </a:solidFill>
          <a:latin typeface="Arial" charset="0"/>
        </a:defRPr>
      </a:lvl2pPr>
      <a:lvl3pPr algn="l" rtl="0" fontAlgn="base">
        <a:spcBef>
          <a:spcPct val="0"/>
        </a:spcBef>
        <a:spcAft>
          <a:spcPct val="0"/>
        </a:spcAft>
        <a:defRPr sz="3600">
          <a:solidFill>
            <a:schemeClr val="tx2"/>
          </a:solidFill>
          <a:latin typeface="Arial" charset="0"/>
        </a:defRPr>
      </a:lvl3pPr>
      <a:lvl4pPr algn="l" rtl="0" fontAlgn="base">
        <a:spcBef>
          <a:spcPct val="0"/>
        </a:spcBef>
        <a:spcAft>
          <a:spcPct val="0"/>
        </a:spcAft>
        <a:defRPr sz="3600">
          <a:solidFill>
            <a:schemeClr val="tx2"/>
          </a:solidFill>
          <a:latin typeface="Arial" charset="0"/>
        </a:defRPr>
      </a:lvl4pPr>
      <a:lvl5pPr algn="l" rtl="0" fontAlgn="base">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fontAlgn="base">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fontAlgn="base">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fontAlgn="base">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wmf"/><Relationship Id="rId7" Type="http://schemas.openxmlformats.org/officeDocument/2006/relationships/image" Target="../media/image7.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6.wmf"/><Relationship Id="rId5" Type="http://schemas.openxmlformats.org/officeDocument/2006/relationships/oleObject" Target="../embeddings/oleObject2.bin"/><Relationship Id="rId10" Type="http://schemas.openxmlformats.org/officeDocument/2006/relationships/image" Target="../media/image10.emf"/><Relationship Id="rId4" Type="http://schemas.openxmlformats.org/officeDocument/2006/relationships/oleObject" Target="../embeddings/oleObject1.bin"/><Relationship Id="rId9" Type="http://schemas.openxmlformats.org/officeDocument/2006/relationships/image" Target="../media/image9.wmf"/></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3.bin"/><Relationship Id="rId7" Type="http://schemas.openxmlformats.org/officeDocument/2006/relationships/oleObject" Target="../embeddings/oleObject4.bin"/><Relationship Id="rId2" Type="http://schemas.openxmlformats.org/officeDocument/2006/relationships/slideLayout" Target="../slideLayouts/slideLayout12.xml"/><Relationship Id="rId1" Type="http://schemas.openxmlformats.org/officeDocument/2006/relationships/vmlDrawing" Target="../drawings/vmlDrawing2.vml"/><Relationship Id="rId6" Type="http://schemas.openxmlformats.org/officeDocument/2006/relationships/image" Target="../media/image6.wmf"/><Relationship Id="rId5" Type="http://schemas.openxmlformats.org/officeDocument/2006/relationships/image" Target="../media/image5.wmf"/><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5.bin"/><Relationship Id="rId7"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19.png"/><Relationship Id="rId5" Type="http://schemas.openxmlformats.org/officeDocument/2006/relationships/image" Target="../media/image18.emf"/><Relationship Id="rId4" Type="http://schemas.openxmlformats.org/officeDocument/2006/relationships/oleObject" Target="../embeddings/oleObject6.bin"/></Relationships>
</file>

<file path=ppt/slides/_rels/slide15.xml.rels><?xml version="1.0" encoding="UTF-8" standalone="yes"?>
<Relationships xmlns="http://schemas.openxmlformats.org/package/2006/relationships"><Relationship Id="rId8" Type="http://schemas.openxmlformats.org/officeDocument/2006/relationships/oleObject" Target="../embeddings/oleObject12.bin"/><Relationship Id="rId3" Type="http://schemas.openxmlformats.org/officeDocument/2006/relationships/oleObject" Target="../embeddings/oleObject7.bin"/><Relationship Id="rId7" Type="http://schemas.openxmlformats.org/officeDocument/2006/relationships/oleObject" Target="../embeddings/oleObject11.bin"/><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oleObject" Target="../embeddings/oleObject10.bin"/><Relationship Id="rId5" Type="http://schemas.openxmlformats.org/officeDocument/2006/relationships/oleObject" Target="../embeddings/oleObject9.bin"/><Relationship Id="rId4" Type="http://schemas.openxmlformats.org/officeDocument/2006/relationships/oleObject" Target="../embeddings/oleObject8.bin"/><Relationship Id="rId9" Type="http://schemas.openxmlformats.org/officeDocument/2006/relationships/oleObject" Target="../embeddings/oleObject13.bin"/></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15.bin"/><Relationship Id="rId3" Type="http://schemas.openxmlformats.org/officeDocument/2006/relationships/oleObject" Target="../embeddings/_____Microsoft_Office_Excel_97-20031.xls"/><Relationship Id="rId7" Type="http://schemas.openxmlformats.org/officeDocument/2006/relationships/oleObject" Target="../embeddings/oleObject14.bin"/><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image" Target="../media/image33.jpeg"/><Relationship Id="rId5" Type="http://schemas.openxmlformats.org/officeDocument/2006/relationships/image" Target="../media/image32.jpeg"/><Relationship Id="rId10" Type="http://schemas.openxmlformats.org/officeDocument/2006/relationships/oleObject" Target="../embeddings/oleObject17.bin"/><Relationship Id="rId4" Type="http://schemas.openxmlformats.org/officeDocument/2006/relationships/oleObject" Target="../embeddings/_____Microsoft_Office_Excel_97-20032.xls"/><Relationship Id="rId9" Type="http://schemas.openxmlformats.org/officeDocument/2006/relationships/oleObject" Target="../embeddings/oleObject16.bin"/></Relationships>
</file>

<file path=ppt/slides/_rels/slide1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8" Type="http://schemas.openxmlformats.org/officeDocument/2006/relationships/oleObject" Target="../embeddings/oleObject23.bin"/><Relationship Id="rId13" Type="http://schemas.openxmlformats.org/officeDocument/2006/relationships/image" Target="../media/image49.jpeg"/><Relationship Id="rId3" Type="http://schemas.openxmlformats.org/officeDocument/2006/relationships/oleObject" Target="../embeddings/oleObject18.bin"/><Relationship Id="rId7" Type="http://schemas.openxmlformats.org/officeDocument/2006/relationships/oleObject" Target="../embeddings/oleObject22.bin"/><Relationship Id="rId12" Type="http://schemas.openxmlformats.org/officeDocument/2006/relationships/oleObject" Target="../embeddings/oleObject27.bin"/><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oleObject" Target="../embeddings/oleObject21.bin"/><Relationship Id="rId11" Type="http://schemas.openxmlformats.org/officeDocument/2006/relationships/oleObject" Target="../embeddings/oleObject26.bin"/><Relationship Id="rId5" Type="http://schemas.openxmlformats.org/officeDocument/2006/relationships/oleObject" Target="../embeddings/oleObject20.bin"/><Relationship Id="rId10" Type="http://schemas.openxmlformats.org/officeDocument/2006/relationships/oleObject" Target="../embeddings/oleObject25.bin"/><Relationship Id="rId4" Type="http://schemas.openxmlformats.org/officeDocument/2006/relationships/oleObject" Target="../embeddings/oleObject19.bin"/><Relationship Id="rId9" Type="http://schemas.openxmlformats.org/officeDocument/2006/relationships/oleObject" Target="../embeddings/oleObject24.bin"/><Relationship Id="rId14" Type="http://schemas.openxmlformats.org/officeDocument/2006/relationships/image" Target="../media/image50.jpeg"/></Relationships>
</file>

<file path=ppt/slides/_rels/slide20.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oleObject" Target="../embeddings/oleObject28.bin"/><Relationship Id="rId7" Type="http://schemas.openxmlformats.org/officeDocument/2006/relationships/oleObject" Target="../embeddings/oleObject32.bin"/><Relationship Id="rId2" Type="http://schemas.openxmlformats.org/officeDocument/2006/relationships/slideLayout" Target="../slideLayouts/slideLayout7.xml"/><Relationship Id="rId1" Type="http://schemas.openxmlformats.org/officeDocument/2006/relationships/vmlDrawing" Target="../drawings/vmlDrawing7.vml"/><Relationship Id="rId6" Type="http://schemas.openxmlformats.org/officeDocument/2006/relationships/oleObject" Target="../embeddings/oleObject31.bin"/><Relationship Id="rId5" Type="http://schemas.openxmlformats.org/officeDocument/2006/relationships/oleObject" Target="../embeddings/oleObject30.bin"/><Relationship Id="rId4" Type="http://schemas.openxmlformats.org/officeDocument/2006/relationships/oleObject" Target="../embeddings/oleObject29.bin"/><Relationship Id="rId9" Type="http://schemas.openxmlformats.org/officeDocument/2006/relationships/image" Target="../media/image57.png"/></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38.bin"/><Relationship Id="rId3" Type="http://schemas.openxmlformats.org/officeDocument/2006/relationships/oleObject" Target="../embeddings/oleObject33.bin"/><Relationship Id="rId7" Type="http://schemas.openxmlformats.org/officeDocument/2006/relationships/oleObject" Target="../embeddings/oleObject37.bin"/><Relationship Id="rId12" Type="http://schemas.openxmlformats.org/officeDocument/2006/relationships/oleObject" Target="../embeddings/_____Microsoft_Office_Excel_97-20033.xls"/><Relationship Id="rId2" Type="http://schemas.openxmlformats.org/officeDocument/2006/relationships/slideLayout" Target="../slideLayouts/slideLayout7.xml"/><Relationship Id="rId1" Type="http://schemas.openxmlformats.org/officeDocument/2006/relationships/vmlDrawing" Target="../drawings/vmlDrawing8.vml"/><Relationship Id="rId6" Type="http://schemas.openxmlformats.org/officeDocument/2006/relationships/oleObject" Target="../embeddings/oleObject36.bin"/><Relationship Id="rId11" Type="http://schemas.openxmlformats.org/officeDocument/2006/relationships/image" Target="../media/image67.png"/><Relationship Id="rId5" Type="http://schemas.openxmlformats.org/officeDocument/2006/relationships/oleObject" Target="../embeddings/oleObject35.bin"/><Relationship Id="rId10" Type="http://schemas.openxmlformats.org/officeDocument/2006/relationships/image" Target="../media/image66.png"/><Relationship Id="rId4" Type="http://schemas.openxmlformats.org/officeDocument/2006/relationships/oleObject" Target="../embeddings/oleObject34.bin"/><Relationship Id="rId9" Type="http://schemas.openxmlformats.org/officeDocument/2006/relationships/image" Target="../media/image65.jpeg"/></Relationships>
</file>

<file path=ppt/slides/_rels/slide22.xml.rels><?xml version="1.0" encoding="UTF-8" standalone="yes"?>
<Relationships xmlns="http://schemas.openxmlformats.org/package/2006/relationships"><Relationship Id="rId8" Type="http://schemas.openxmlformats.org/officeDocument/2006/relationships/oleObject" Target="../embeddings/_____Microsoft_Office_Excel_97-20034.xls"/><Relationship Id="rId3" Type="http://schemas.openxmlformats.org/officeDocument/2006/relationships/oleObject" Target="../embeddings/oleObject39.bin"/><Relationship Id="rId7" Type="http://schemas.openxmlformats.org/officeDocument/2006/relationships/image" Target="../media/image67.png"/><Relationship Id="rId2" Type="http://schemas.openxmlformats.org/officeDocument/2006/relationships/slideLayout" Target="../slideLayouts/slideLayout7.xml"/><Relationship Id="rId1" Type="http://schemas.openxmlformats.org/officeDocument/2006/relationships/vmlDrawing" Target="../drawings/vmlDrawing9.vml"/><Relationship Id="rId6" Type="http://schemas.openxmlformats.org/officeDocument/2006/relationships/image" Target="../media/image66.png"/><Relationship Id="rId11" Type="http://schemas.openxmlformats.org/officeDocument/2006/relationships/oleObject" Target="../embeddings/oleObject44.bin"/><Relationship Id="rId5" Type="http://schemas.openxmlformats.org/officeDocument/2006/relationships/oleObject" Target="../embeddings/oleObject41.bin"/><Relationship Id="rId10" Type="http://schemas.openxmlformats.org/officeDocument/2006/relationships/oleObject" Target="../embeddings/oleObject43.bin"/><Relationship Id="rId4" Type="http://schemas.openxmlformats.org/officeDocument/2006/relationships/oleObject" Target="../embeddings/oleObject40.bin"/><Relationship Id="rId9" Type="http://schemas.openxmlformats.org/officeDocument/2006/relationships/oleObject" Target="../embeddings/oleObject42.bin"/></Relationships>
</file>

<file path=ppt/slides/_rels/slide23.xml.rels><?xml version="1.0" encoding="UTF-8" standalone="yes"?>
<Relationships xmlns="http://schemas.openxmlformats.org/package/2006/relationships"><Relationship Id="rId8" Type="http://schemas.openxmlformats.org/officeDocument/2006/relationships/oleObject" Target="../embeddings/oleObject45.bin"/><Relationship Id="rId3" Type="http://schemas.openxmlformats.org/officeDocument/2006/relationships/image" Target="../media/image71.png"/><Relationship Id="rId7" Type="http://schemas.openxmlformats.org/officeDocument/2006/relationships/image" Target="../media/image75.jpeg"/><Relationship Id="rId2" Type="http://schemas.openxmlformats.org/officeDocument/2006/relationships/slideLayout" Target="../slideLayouts/slideLayout7.xml"/><Relationship Id="rId1" Type="http://schemas.openxmlformats.org/officeDocument/2006/relationships/vmlDrawing" Target="../drawings/vmlDrawing10.vml"/><Relationship Id="rId6" Type="http://schemas.openxmlformats.org/officeDocument/2006/relationships/image" Target="../media/image74.png"/><Relationship Id="rId11" Type="http://schemas.openxmlformats.org/officeDocument/2006/relationships/oleObject" Target="../embeddings/oleObject48.bin"/><Relationship Id="rId5" Type="http://schemas.openxmlformats.org/officeDocument/2006/relationships/image" Target="../media/image73.png"/><Relationship Id="rId10" Type="http://schemas.openxmlformats.org/officeDocument/2006/relationships/oleObject" Target="../embeddings/oleObject47.bin"/><Relationship Id="rId4" Type="http://schemas.openxmlformats.org/officeDocument/2006/relationships/image" Target="../media/image72.png"/><Relationship Id="rId9" Type="http://schemas.openxmlformats.org/officeDocument/2006/relationships/oleObject" Target="../embeddings/oleObject46.bin"/></Relationships>
</file>

<file path=ppt/slides/_rels/slide24.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oleObject" Target="../embeddings/oleObject49.bin"/><Relationship Id="rId7" Type="http://schemas.openxmlformats.org/officeDocument/2006/relationships/image" Target="../media/image77.png"/><Relationship Id="rId2" Type="http://schemas.openxmlformats.org/officeDocument/2006/relationships/slideLayout" Target="../slideLayouts/slideLayout7.xml"/><Relationship Id="rId1" Type="http://schemas.openxmlformats.org/officeDocument/2006/relationships/vmlDrawing" Target="../drawings/vmlDrawing11.vml"/><Relationship Id="rId6" Type="http://schemas.openxmlformats.org/officeDocument/2006/relationships/oleObject" Target="../embeddings/oleObject52.bin"/><Relationship Id="rId5" Type="http://schemas.openxmlformats.org/officeDocument/2006/relationships/oleObject" Target="../embeddings/oleObject51.bin"/><Relationship Id="rId10" Type="http://schemas.openxmlformats.org/officeDocument/2006/relationships/image" Target="../media/image74.png"/><Relationship Id="rId4" Type="http://schemas.openxmlformats.org/officeDocument/2006/relationships/oleObject" Target="../embeddings/oleObject50.bin"/><Relationship Id="rId9" Type="http://schemas.openxmlformats.org/officeDocument/2006/relationships/image" Target="../media/image79.png"/></Relationships>
</file>

<file path=ppt/slides/_rels/slide25.xml.rels><?xml version="1.0" encoding="UTF-8" standalone="yes"?>
<Relationships xmlns="http://schemas.openxmlformats.org/package/2006/relationships"><Relationship Id="rId8" Type="http://schemas.openxmlformats.org/officeDocument/2006/relationships/oleObject" Target="../embeddings/oleObject56.bin"/><Relationship Id="rId13" Type="http://schemas.openxmlformats.org/officeDocument/2006/relationships/oleObject" Target="../embeddings/oleObject61.bin"/><Relationship Id="rId3" Type="http://schemas.openxmlformats.org/officeDocument/2006/relationships/image" Target="../media/image89.wmf"/><Relationship Id="rId7" Type="http://schemas.openxmlformats.org/officeDocument/2006/relationships/oleObject" Target="../embeddings/oleObject55.bin"/><Relationship Id="rId12" Type="http://schemas.openxmlformats.org/officeDocument/2006/relationships/oleObject" Target="../embeddings/oleObject60.bin"/><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oleObject" Target="../embeddings/oleObject54.bin"/><Relationship Id="rId11" Type="http://schemas.openxmlformats.org/officeDocument/2006/relationships/oleObject" Target="../embeddings/oleObject59.bin"/><Relationship Id="rId5" Type="http://schemas.openxmlformats.org/officeDocument/2006/relationships/oleObject" Target="../embeddings/oleObject53.bin"/><Relationship Id="rId10" Type="http://schemas.openxmlformats.org/officeDocument/2006/relationships/oleObject" Target="../embeddings/oleObject58.bin"/><Relationship Id="rId4" Type="http://schemas.openxmlformats.org/officeDocument/2006/relationships/image" Target="../media/image90.wmf"/><Relationship Id="rId9" Type="http://schemas.openxmlformats.org/officeDocument/2006/relationships/oleObject" Target="../embeddings/oleObject57.bin"/></Relationships>
</file>

<file path=ppt/slides/_rels/slide26.xml.rels><?xml version="1.0" encoding="UTF-8" standalone="yes"?>
<Relationships xmlns="http://schemas.openxmlformats.org/package/2006/relationships"><Relationship Id="rId3" Type="http://schemas.openxmlformats.org/officeDocument/2006/relationships/oleObject" Target="../embeddings/__________Microsoft_Office_Excel5.xls"/><Relationship Id="rId2" Type="http://schemas.openxmlformats.org/officeDocument/2006/relationships/slideLayout" Target="../slideLayouts/slideLayout2.xml"/><Relationship Id="rId1" Type="http://schemas.openxmlformats.org/officeDocument/2006/relationships/vmlDrawing" Target="../drawings/vmlDrawing13.vml"/><Relationship Id="rId6" Type="http://schemas.openxmlformats.org/officeDocument/2006/relationships/oleObject" Target="../embeddings/__________Microsoft_Office_Excel8.xls"/><Relationship Id="rId5" Type="http://schemas.openxmlformats.org/officeDocument/2006/relationships/oleObject" Target="../embeddings/__________Microsoft_Office_Excel7.xls"/><Relationship Id="rId4" Type="http://schemas.openxmlformats.org/officeDocument/2006/relationships/oleObject" Target="../embeddings/__________Microsoft_Office_Excel6.xls"/></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62.bin"/><Relationship Id="rId7" Type="http://schemas.openxmlformats.org/officeDocument/2006/relationships/oleObject" Target="../embeddings/oleObject66.bin"/><Relationship Id="rId2" Type="http://schemas.openxmlformats.org/officeDocument/2006/relationships/slideLayout" Target="../slideLayouts/slideLayout2.xml"/><Relationship Id="rId1" Type="http://schemas.openxmlformats.org/officeDocument/2006/relationships/vmlDrawing" Target="../drawings/vmlDrawing14.vml"/><Relationship Id="rId6" Type="http://schemas.openxmlformats.org/officeDocument/2006/relationships/oleObject" Target="../embeddings/oleObject65.bin"/><Relationship Id="rId5" Type="http://schemas.openxmlformats.org/officeDocument/2006/relationships/oleObject" Target="../embeddings/oleObject64.bin"/><Relationship Id="rId4" Type="http://schemas.openxmlformats.org/officeDocument/2006/relationships/oleObject" Target="../embeddings/oleObject63.bin"/></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67.bin"/><Relationship Id="rId7" Type="http://schemas.openxmlformats.org/officeDocument/2006/relationships/oleObject" Target="../embeddings/oleObject71.bin"/><Relationship Id="rId2" Type="http://schemas.openxmlformats.org/officeDocument/2006/relationships/slideLayout" Target="../slideLayouts/slideLayout12.xml"/><Relationship Id="rId1" Type="http://schemas.openxmlformats.org/officeDocument/2006/relationships/vmlDrawing" Target="../drawings/vmlDrawing15.vml"/><Relationship Id="rId6" Type="http://schemas.openxmlformats.org/officeDocument/2006/relationships/oleObject" Target="../embeddings/oleObject70.bin"/><Relationship Id="rId5" Type="http://schemas.openxmlformats.org/officeDocument/2006/relationships/oleObject" Target="../embeddings/oleObject69.bin"/><Relationship Id="rId4" Type="http://schemas.openxmlformats.org/officeDocument/2006/relationships/oleObject" Target="../embeddings/oleObject68.bin"/></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72.bin"/><Relationship Id="rId7" Type="http://schemas.openxmlformats.org/officeDocument/2006/relationships/oleObject" Target="../embeddings/__________Microsoft_Office_Excel11.xls"/><Relationship Id="rId2" Type="http://schemas.openxmlformats.org/officeDocument/2006/relationships/slideLayout" Target="../slideLayouts/slideLayout2.xml"/><Relationship Id="rId1" Type="http://schemas.openxmlformats.org/officeDocument/2006/relationships/vmlDrawing" Target="../drawings/vmlDrawing16.vml"/><Relationship Id="rId6" Type="http://schemas.openxmlformats.org/officeDocument/2006/relationships/oleObject" Target="../embeddings/__________Microsoft_Office_Excel10.xls"/><Relationship Id="rId5" Type="http://schemas.openxmlformats.org/officeDocument/2006/relationships/oleObject" Target="../embeddings/__________Microsoft_Office_Excel9.xls"/><Relationship Id="rId4" Type="http://schemas.openxmlformats.org/officeDocument/2006/relationships/oleObject" Target="../embeddings/oleObject73.bin"/></Relationships>
</file>

<file path=ppt/slides/_rels/slide30.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8.png"/><Relationship Id="rId1" Type="http://schemas.openxmlformats.org/officeDocument/2006/relationships/slideLayout" Target="../slideLayouts/slideLayout13.xml"/><Relationship Id="rId4" Type="http://schemas.openxmlformats.org/officeDocument/2006/relationships/image" Target="../media/image9.wmf"/></Relationships>
</file>

<file path=ppt/slides/_rels/slide31.xml.rels><?xml version="1.0" encoding="UTF-8" standalone="yes"?>
<Relationships xmlns="http://schemas.openxmlformats.org/package/2006/relationships"><Relationship Id="rId3" Type="http://schemas.openxmlformats.org/officeDocument/2006/relationships/image" Target="../media/image109.png"/><Relationship Id="rId7"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mlDrawing" Target="../drawings/vmlDrawing17.vml"/><Relationship Id="rId6" Type="http://schemas.openxmlformats.org/officeDocument/2006/relationships/image" Target="../media/image12.png"/><Relationship Id="rId5" Type="http://schemas.openxmlformats.org/officeDocument/2006/relationships/oleObject" Target="../embeddings/oleObject75.bin"/><Relationship Id="rId4" Type="http://schemas.openxmlformats.org/officeDocument/2006/relationships/oleObject" Target="../embeddings/oleObject74.bin"/></Relationships>
</file>

<file path=ppt/slides/_rels/slide32.xml.rels><?xml version="1.0" encoding="UTF-8" standalone="yes"?>
<Relationships xmlns="http://schemas.openxmlformats.org/package/2006/relationships"><Relationship Id="rId3" Type="http://schemas.openxmlformats.org/officeDocument/2006/relationships/image" Target="../media/image110.jpeg"/><Relationship Id="rId7" Type="http://schemas.openxmlformats.org/officeDocument/2006/relationships/oleObject" Target="../embeddings/oleObject76.bin"/><Relationship Id="rId2" Type="http://schemas.openxmlformats.org/officeDocument/2006/relationships/slideLayout" Target="../slideLayouts/slideLayout14.xml"/><Relationship Id="rId1" Type="http://schemas.openxmlformats.org/officeDocument/2006/relationships/vmlDrawing" Target="../drawings/vmlDrawing18.vml"/><Relationship Id="rId6" Type="http://schemas.openxmlformats.org/officeDocument/2006/relationships/image" Target="../media/image38.png"/><Relationship Id="rId5" Type="http://schemas.openxmlformats.org/officeDocument/2006/relationships/image" Target="../media/image14.png"/><Relationship Id="rId4" Type="http://schemas.openxmlformats.org/officeDocument/2006/relationships/image" Target="../media/image111.png"/></Relationships>
</file>

<file path=ppt/slides/_rels/slide33.xml.rels><?xml version="1.0" encoding="UTF-8" standalone="yes"?>
<Relationships xmlns="http://schemas.openxmlformats.org/package/2006/relationships"><Relationship Id="rId3" Type="http://schemas.openxmlformats.org/officeDocument/2006/relationships/oleObject" Target="../embeddings/_____Microsoft_Office_Excel_97-200312.xls"/><Relationship Id="rId2" Type="http://schemas.openxmlformats.org/officeDocument/2006/relationships/slideLayout" Target="../slideLayouts/slideLayout7.xml"/><Relationship Id="rId1" Type="http://schemas.openxmlformats.org/officeDocument/2006/relationships/vmlDrawing" Target="../drawings/vmlDrawing19.vml"/><Relationship Id="rId5" Type="http://schemas.openxmlformats.org/officeDocument/2006/relationships/oleObject" Target="../embeddings/_____Microsoft_Office_Excel_97-200314.xls"/><Relationship Id="rId4" Type="http://schemas.openxmlformats.org/officeDocument/2006/relationships/oleObject" Target="../embeddings/_____Microsoft_Office_Excel_97-200313.xls"/></Relationships>
</file>

<file path=ppt/slides/_rels/slide34.xml.rels><?xml version="1.0" encoding="UTF-8" standalone="yes"?>
<Relationships xmlns="http://schemas.openxmlformats.org/package/2006/relationships"><Relationship Id="rId3" Type="http://schemas.openxmlformats.org/officeDocument/2006/relationships/oleObject" Target="../embeddings/__________Microsoft_Office_Excel15.xls"/><Relationship Id="rId2" Type="http://schemas.openxmlformats.org/officeDocument/2006/relationships/slideLayout" Target="../slideLayouts/slideLayout2.xml"/><Relationship Id="rId1" Type="http://schemas.openxmlformats.org/officeDocument/2006/relationships/vmlDrawing" Target="../drawings/vmlDrawing20.vml"/><Relationship Id="rId5" Type="http://schemas.openxmlformats.org/officeDocument/2006/relationships/oleObject" Target="../embeddings/__________Microsoft_Office_Excel17.xls"/><Relationship Id="rId4" Type="http://schemas.openxmlformats.org/officeDocument/2006/relationships/oleObject" Target="../embeddings/_____Microsoft_Office_Excel_97-200316.xls"/></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77.bin"/><Relationship Id="rId2" Type="http://schemas.openxmlformats.org/officeDocument/2006/relationships/slideLayout" Target="../slideLayouts/slideLayout2.xml"/><Relationship Id="rId1" Type="http://schemas.openxmlformats.org/officeDocument/2006/relationships/vmlDrawing" Target="../drawings/vmlDrawing21.vml"/><Relationship Id="rId6" Type="http://schemas.openxmlformats.org/officeDocument/2006/relationships/image" Target="../media/image121.jpeg"/><Relationship Id="rId5" Type="http://schemas.openxmlformats.org/officeDocument/2006/relationships/image" Target="../media/image120.jpeg"/><Relationship Id="rId4" Type="http://schemas.openxmlformats.org/officeDocument/2006/relationships/oleObject" Target="../embeddings/oleObject78.bin"/></Relationships>
</file>

<file path=ppt/slides/_rels/slide36.xml.rels><?xml version="1.0" encoding="UTF-8" standalone="yes"?>
<Relationships xmlns="http://schemas.openxmlformats.org/package/2006/relationships"><Relationship Id="rId3" Type="http://schemas.openxmlformats.org/officeDocument/2006/relationships/image" Target="../media/image123.wmf"/><Relationship Id="rId2" Type="http://schemas.openxmlformats.org/officeDocument/2006/relationships/slideLayout" Target="../slideLayouts/slideLayout4.xml"/><Relationship Id="rId1" Type="http://schemas.openxmlformats.org/officeDocument/2006/relationships/vmlDrawing" Target="../drawings/vmlDrawing22.vml"/><Relationship Id="rId5" Type="http://schemas.openxmlformats.org/officeDocument/2006/relationships/image" Target="../media/image124.png"/><Relationship Id="rId4" Type="http://schemas.openxmlformats.org/officeDocument/2006/relationships/oleObject" Target="../embeddings/oleObject79.bin"/></Relationships>
</file>

<file path=ppt/slides/_rels/slide37.xml.rels><?xml version="1.0" encoding="UTF-8" standalone="yes"?>
<Relationships xmlns="http://schemas.openxmlformats.org/package/2006/relationships"><Relationship Id="rId8" Type="http://schemas.openxmlformats.org/officeDocument/2006/relationships/oleObject" Target="../embeddings/oleObject82.bin"/><Relationship Id="rId3" Type="http://schemas.openxmlformats.org/officeDocument/2006/relationships/oleObject" Target="../embeddings/oleObject80.bin"/><Relationship Id="rId7" Type="http://schemas.openxmlformats.org/officeDocument/2006/relationships/image" Target="../media/image38.png"/><Relationship Id="rId2" Type="http://schemas.openxmlformats.org/officeDocument/2006/relationships/slideLayout" Target="../slideLayouts/slideLayout4.xml"/><Relationship Id="rId1" Type="http://schemas.openxmlformats.org/officeDocument/2006/relationships/vmlDrawing" Target="../drawings/vmlDrawing23.vml"/><Relationship Id="rId6" Type="http://schemas.openxmlformats.org/officeDocument/2006/relationships/image" Target="../media/image128.jpeg"/><Relationship Id="rId5" Type="http://schemas.openxmlformats.org/officeDocument/2006/relationships/oleObject" Target="../embeddings/oleObject81.bin"/><Relationship Id="rId4" Type="http://schemas.openxmlformats.org/officeDocument/2006/relationships/image" Target="../media/image127.png"/></Relationships>
</file>

<file path=ppt/slides/_rels/slide38.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slideLayout" Target="../slideLayouts/slideLayout14.xml"/><Relationship Id="rId1" Type="http://schemas.openxmlformats.org/officeDocument/2006/relationships/vmlDrawing" Target="../drawings/vmlDrawing24.vml"/><Relationship Id="rId4" Type="http://schemas.openxmlformats.org/officeDocument/2006/relationships/oleObject" Target="../embeddings/_____Microsoft_Office_Excel_97-200318.xls"/></Relationships>
</file>

<file path=ppt/slides/_rels/slide39.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83.bin"/><Relationship Id="rId2" Type="http://schemas.openxmlformats.org/officeDocument/2006/relationships/slideLayout" Target="../slideLayouts/slideLayout2.xml"/><Relationship Id="rId1" Type="http://schemas.openxmlformats.org/officeDocument/2006/relationships/vmlDrawing" Target="../drawings/vmlDrawing25.vml"/><Relationship Id="rId4" Type="http://schemas.openxmlformats.org/officeDocument/2006/relationships/image" Target="../media/image133.jpeg"/></Relationships>
</file>

<file path=ppt/slides/_rels/slide41.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image" Target="../media/image134.png"/><Relationship Id="rId1" Type="http://schemas.openxmlformats.org/officeDocument/2006/relationships/slideLayout" Target="../slideLayouts/slideLayout2.xml"/><Relationship Id="rId5" Type="http://schemas.openxmlformats.org/officeDocument/2006/relationships/image" Target="../media/image137.png"/><Relationship Id="rId4" Type="http://schemas.openxmlformats.org/officeDocument/2006/relationships/image" Target="../media/image136.png"/></Relationships>
</file>

<file path=ppt/slides/_rels/slide42.xml.rels><?xml version="1.0" encoding="UTF-8" standalone="yes"?>
<Relationships xmlns="http://schemas.openxmlformats.org/package/2006/relationships"><Relationship Id="rId3" Type="http://schemas.openxmlformats.org/officeDocument/2006/relationships/oleObject" Target="../embeddings/__________Microsoft_Office_Excel19.xls"/><Relationship Id="rId2" Type="http://schemas.openxmlformats.org/officeDocument/2006/relationships/slideLayout" Target="../slideLayouts/slideLayout2.xml"/><Relationship Id="rId1" Type="http://schemas.openxmlformats.org/officeDocument/2006/relationships/vmlDrawing" Target="../drawings/vmlDrawing26.vml"/><Relationship Id="rId4" Type="http://schemas.openxmlformats.org/officeDocument/2006/relationships/image" Target="../media/image139.jpeg"/></Relationships>
</file>

<file path=ppt/slides/_rels/slide43.xml.rels><?xml version="1.0" encoding="UTF-8" standalone="yes"?>
<Relationships xmlns="http://schemas.openxmlformats.org/package/2006/relationships"><Relationship Id="rId3" Type="http://schemas.openxmlformats.org/officeDocument/2006/relationships/oleObject" Target="../embeddings/__________Microsoft_Office_Excel20.xls"/><Relationship Id="rId2" Type="http://schemas.openxmlformats.org/officeDocument/2006/relationships/slideLayout" Target="../slideLayouts/slideLayout2.xml"/><Relationship Id="rId1" Type="http://schemas.openxmlformats.org/officeDocument/2006/relationships/vmlDrawing" Target="../drawings/vmlDrawing27.vml"/><Relationship Id="rId6" Type="http://schemas.openxmlformats.org/officeDocument/2006/relationships/oleObject" Target="../embeddings/__________Microsoft_Office_Excel23.xls"/><Relationship Id="rId5" Type="http://schemas.openxmlformats.org/officeDocument/2006/relationships/oleObject" Target="../embeddings/__________Microsoft_Office_Excel22.xls"/><Relationship Id="rId4" Type="http://schemas.openxmlformats.org/officeDocument/2006/relationships/oleObject" Target="../embeddings/__________Microsoft_Office_Excel21.xls"/></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4213" y="333375"/>
            <a:ext cx="7772400" cy="1255713"/>
          </a:xfrm>
        </p:spPr>
        <p:txBody>
          <a:bodyPr/>
          <a:lstStyle/>
          <a:p>
            <a:pPr algn="ctr"/>
            <a:r>
              <a:rPr lang="ru-RU" sz="1800" b="1">
                <a:solidFill>
                  <a:srgbClr val="000000"/>
                </a:solidFill>
              </a:rPr>
              <a:t>Новосибирский Государственный Технический Университет</a:t>
            </a:r>
            <a:r>
              <a:rPr lang="ru-RU" sz="1800">
                <a:solidFill>
                  <a:srgbClr val="000000"/>
                </a:solidFill>
              </a:rPr>
              <a:t/>
            </a:r>
            <a:br>
              <a:rPr lang="ru-RU" sz="1800">
                <a:solidFill>
                  <a:srgbClr val="000000"/>
                </a:solidFill>
              </a:rPr>
            </a:br>
            <a:r>
              <a:rPr lang="ru-RU" sz="1800" b="1">
                <a:solidFill>
                  <a:srgbClr val="000000"/>
                </a:solidFill>
              </a:rPr>
              <a:t>Факультет летательных аппаратов</a:t>
            </a:r>
            <a:br>
              <a:rPr lang="ru-RU" sz="1800" b="1">
                <a:solidFill>
                  <a:srgbClr val="000000"/>
                </a:solidFill>
              </a:rPr>
            </a:br>
            <a:r>
              <a:rPr lang="ru-RU" sz="1800" b="1">
                <a:solidFill>
                  <a:srgbClr val="000000"/>
                </a:solidFill>
              </a:rPr>
              <a:t/>
            </a:r>
            <a:br>
              <a:rPr lang="ru-RU" sz="1800" b="1">
                <a:solidFill>
                  <a:srgbClr val="000000"/>
                </a:solidFill>
              </a:rPr>
            </a:br>
            <a:r>
              <a:rPr lang="ru-RU" sz="1800" b="1">
                <a:solidFill>
                  <a:srgbClr val="000000"/>
                </a:solidFill>
              </a:rPr>
              <a:t> </a:t>
            </a:r>
            <a:r>
              <a:rPr lang="ru-RU" sz="1800">
                <a:solidFill>
                  <a:srgbClr val="000000"/>
                </a:solidFill>
              </a:rPr>
              <a:t>Кафедра технической теплофизики</a:t>
            </a:r>
          </a:p>
        </p:txBody>
      </p:sp>
      <p:sp>
        <p:nvSpPr>
          <p:cNvPr id="2052" name="Rectangle 4"/>
          <p:cNvSpPr>
            <a:spLocks noGrp="1" noChangeArrowheads="1"/>
          </p:cNvSpPr>
          <p:nvPr>
            <p:ph type="subTitle" idx="1"/>
          </p:nvPr>
        </p:nvSpPr>
        <p:spPr>
          <a:xfrm>
            <a:off x="1547813" y="2133600"/>
            <a:ext cx="6400800" cy="4391025"/>
          </a:xfrm>
        </p:spPr>
        <p:txBody>
          <a:bodyPr/>
          <a:lstStyle/>
          <a:p>
            <a:endParaRPr lang="ru-RU" sz="3800" b="1" dirty="0">
              <a:solidFill>
                <a:srgbClr val="000000"/>
              </a:solidFill>
            </a:endParaRPr>
          </a:p>
          <a:p>
            <a:pPr algn="ctr"/>
            <a:r>
              <a:rPr lang="ru-RU" sz="2000" b="1" dirty="0">
                <a:solidFill>
                  <a:schemeClr val="hlink"/>
                </a:solidFill>
                <a:effectLst>
                  <a:outerShdw blurRad="38100" dist="38100" dir="2700000" algn="tl">
                    <a:srgbClr val="C0C0C0"/>
                  </a:outerShdw>
                </a:effectLst>
                <a:latin typeface="Tahoma" pitchFamily="34" charset="0"/>
              </a:rPr>
              <a:t>ТЕПЛОМАССООБМЕН ВЛАЖНОГО ВОЗДУХА </a:t>
            </a:r>
          </a:p>
          <a:p>
            <a:pPr algn="ctr"/>
            <a:r>
              <a:rPr lang="ru-RU" sz="2000" b="1" dirty="0">
                <a:solidFill>
                  <a:schemeClr val="hlink"/>
                </a:solidFill>
                <a:effectLst>
                  <a:outerShdw blurRad="38100" dist="38100" dir="2700000" algn="tl">
                    <a:srgbClr val="C0C0C0"/>
                  </a:outerShdw>
                </a:effectLst>
                <a:latin typeface="Tahoma" pitchFamily="34" charset="0"/>
              </a:rPr>
              <a:t>В КОМПАКТНЫХ ПЛАСТИНЧАТО-РЕБРИСТЫХ </a:t>
            </a:r>
          </a:p>
          <a:p>
            <a:pPr algn="ctr"/>
            <a:r>
              <a:rPr lang="ru-RU" sz="2000" b="1" dirty="0">
                <a:solidFill>
                  <a:schemeClr val="hlink"/>
                </a:solidFill>
                <a:effectLst>
                  <a:outerShdw blurRad="38100" dist="38100" dir="2700000" algn="tl">
                    <a:srgbClr val="C0C0C0"/>
                  </a:outerShdw>
                </a:effectLst>
                <a:latin typeface="Tahoma" pitchFamily="34" charset="0"/>
              </a:rPr>
              <a:t>ТЕПЛООБМЕННИКАХ</a:t>
            </a:r>
          </a:p>
          <a:p>
            <a:endParaRPr lang="en-US" sz="800" b="1" dirty="0">
              <a:solidFill>
                <a:schemeClr val="hlink"/>
              </a:solidFill>
              <a:effectLst>
                <a:outerShdw blurRad="38100" dist="38100" dir="2700000" algn="tl">
                  <a:srgbClr val="C0C0C0"/>
                </a:outerShdw>
              </a:effectLst>
              <a:latin typeface="Tahoma" pitchFamily="34" charset="0"/>
            </a:endParaRPr>
          </a:p>
          <a:p>
            <a:endParaRPr lang="en-US" sz="800" b="1" dirty="0">
              <a:solidFill>
                <a:schemeClr val="hlink"/>
              </a:solidFill>
              <a:effectLst>
                <a:outerShdw blurRad="38100" dist="38100" dir="2700000" algn="tl">
                  <a:srgbClr val="C0C0C0"/>
                </a:outerShdw>
              </a:effectLst>
              <a:latin typeface="Tahoma" pitchFamily="34" charset="0"/>
            </a:endParaRPr>
          </a:p>
          <a:p>
            <a:endParaRPr lang="ru-RU" sz="800" b="1" dirty="0">
              <a:solidFill>
                <a:schemeClr val="hlink"/>
              </a:solidFill>
              <a:effectLst>
                <a:outerShdw blurRad="38100" dist="38100" dir="2700000" algn="tl">
                  <a:srgbClr val="C0C0C0"/>
                </a:outerShdw>
              </a:effectLst>
              <a:latin typeface="Tahoma" pitchFamily="34" charset="0"/>
            </a:endParaRPr>
          </a:p>
          <a:p>
            <a:pPr algn="ctr"/>
            <a:r>
              <a:rPr lang="ru-RU" sz="1400" dirty="0">
                <a:solidFill>
                  <a:srgbClr val="000000"/>
                </a:solidFill>
                <a:latin typeface="Arial" charset="0"/>
              </a:rPr>
              <a:t>01.04.14 – Теплофизика и теоретическая теплотехника</a:t>
            </a:r>
          </a:p>
          <a:p>
            <a:endParaRPr lang="ru-RU" sz="1400" dirty="0">
              <a:solidFill>
                <a:srgbClr val="000000"/>
              </a:solidFill>
              <a:latin typeface="Arial" charset="0"/>
            </a:endParaRPr>
          </a:p>
          <a:p>
            <a:endParaRPr lang="ru-RU" sz="1400" dirty="0">
              <a:solidFill>
                <a:srgbClr val="000000"/>
              </a:solidFill>
              <a:latin typeface="Arial" charset="0"/>
            </a:endParaRPr>
          </a:p>
          <a:p>
            <a:pPr algn="r"/>
            <a:r>
              <a:rPr lang="ru-RU" sz="1600" b="1" dirty="0">
                <a:solidFill>
                  <a:srgbClr val="000000"/>
                </a:solidFill>
                <a:latin typeface="Arial" charset="0"/>
              </a:rPr>
              <a:t>Александр Васильевич </a:t>
            </a:r>
            <a:r>
              <a:rPr lang="ru-RU" sz="1600" b="1" dirty="0" err="1">
                <a:solidFill>
                  <a:srgbClr val="000000"/>
                </a:solidFill>
                <a:latin typeface="Arial" charset="0"/>
              </a:rPr>
              <a:t>Чичиндаев</a:t>
            </a:r>
            <a:r>
              <a:rPr lang="ru-RU" sz="1600" b="1" dirty="0">
                <a:solidFill>
                  <a:srgbClr val="000000"/>
                </a:solidFill>
                <a:latin typeface="Arial" charset="0"/>
              </a:rPr>
              <a:t> ,</a:t>
            </a:r>
          </a:p>
          <a:p>
            <a:pPr algn="r"/>
            <a:r>
              <a:rPr lang="ru-RU" sz="1600" b="1" dirty="0" smtClean="0">
                <a:solidFill>
                  <a:srgbClr val="000000"/>
                </a:solidFill>
                <a:latin typeface="Arial" charset="0"/>
              </a:rPr>
              <a:t>д.т.н</a:t>
            </a:r>
            <a:r>
              <a:rPr lang="ru-RU" sz="1600" b="1" dirty="0">
                <a:solidFill>
                  <a:srgbClr val="000000"/>
                </a:solidFill>
                <a:latin typeface="Arial" charset="0"/>
              </a:rPr>
              <a:t>., </a:t>
            </a:r>
            <a:r>
              <a:rPr lang="ru-RU" sz="1600" b="1" dirty="0" smtClean="0">
                <a:solidFill>
                  <a:srgbClr val="000000"/>
                </a:solidFill>
                <a:latin typeface="Arial" charset="0"/>
              </a:rPr>
              <a:t>профессор</a:t>
            </a:r>
            <a:endParaRPr lang="ru-RU" sz="1600" b="1" dirty="0">
              <a:solidFill>
                <a:srgbClr val="000000"/>
              </a:solidFill>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Номер слайда 5"/>
          <p:cNvSpPr>
            <a:spLocks noGrp="1"/>
          </p:cNvSpPr>
          <p:nvPr>
            <p:ph type="sldNum" sz="quarter" idx="12"/>
          </p:nvPr>
        </p:nvSpPr>
        <p:spPr/>
        <p:txBody>
          <a:bodyPr/>
          <a:lstStyle/>
          <a:p>
            <a:fld id="{3BBE1EF0-317A-44FA-A41C-D0048A2926D2}" type="slidenum">
              <a:rPr lang="ru-RU"/>
              <a:pPr/>
              <a:t>2</a:t>
            </a:fld>
            <a:endParaRPr lang="ru-RU"/>
          </a:p>
        </p:txBody>
      </p:sp>
      <p:sp>
        <p:nvSpPr>
          <p:cNvPr id="246786" name="Text Box 2"/>
          <p:cNvSpPr txBox="1">
            <a:spLocks noChangeArrowheads="1"/>
          </p:cNvSpPr>
          <p:nvPr/>
        </p:nvSpPr>
        <p:spPr bwMode="auto">
          <a:xfrm>
            <a:off x="611188" y="188913"/>
            <a:ext cx="8027987" cy="1328737"/>
          </a:xfrm>
          <a:prstGeom prst="rect">
            <a:avLst/>
          </a:prstGeom>
          <a:noFill/>
          <a:ln w="9525">
            <a:noFill/>
            <a:miter lim="800000"/>
            <a:headEnd/>
            <a:tailEnd/>
          </a:ln>
          <a:effectLst/>
        </p:spPr>
        <p:txBody>
          <a:bodyPr>
            <a:spAutoFit/>
          </a:bodyPr>
          <a:lstStyle/>
          <a:p>
            <a:pPr algn="ctr"/>
            <a:r>
              <a:rPr lang="ru-RU" b="1">
                <a:solidFill>
                  <a:schemeClr val="hlink"/>
                </a:solidFill>
                <a:latin typeface="Tahoma" pitchFamily="34" charset="0"/>
              </a:rPr>
              <a:t>       ПОСТАНОВКА ПРОБЛЕМЫ</a:t>
            </a:r>
            <a:endParaRPr lang="en-US" b="1">
              <a:solidFill>
                <a:schemeClr val="hlink"/>
              </a:solidFill>
              <a:latin typeface="Tahoma" pitchFamily="34" charset="0"/>
            </a:endParaRPr>
          </a:p>
          <a:p>
            <a:pPr lvl="1" algn="ctr">
              <a:buFont typeface="Wingdings" pitchFamily="2" charset="2"/>
              <a:buNone/>
            </a:pPr>
            <a:r>
              <a:rPr lang="ru-RU" b="1">
                <a:solidFill>
                  <a:schemeClr val="hlink"/>
                </a:solidFill>
                <a:latin typeface="Tahoma" pitchFamily="34" charset="0"/>
              </a:rPr>
              <a:t>ОЦЕНКИ ЭФФЕКТИВНОСТИ </a:t>
            </a:r>
            <a:r>
              <a:rPr lang="ru-RU" b="1">
                <a:solidFill>
                  <a:schemeClr val="hlink"/>
                </a:solidFill>
              </a:rPr>
              <a:t>ЗАЩИТЫ</a:t>
            </a:r>
            <a:r>
              <a:rPr lang="ru-RU"/>
              <a:t> </a:t>
            </a:r>
            <a:r>
              <a:rPr lang="ru-RU" b="1">
                <a:solidFill>
                  <a:schemeClr val="hlink"/>
                </a:solidFill>
                <a:latin typeface="Tahoma" pitchFamily="34" charset="0"/>
              </a:rPr>
              <a:t>СКВ</a:t>
            </a:r>
            <a:r>
              <a:rPr lang="ru-RU">
                <a:solidFill>
                  <a:srgbClr val="000000"/>
                </a:solidFill>
                <a:latin typeface="Tahoma" pitchFamily="34" charset="0"/>
              </a:rPr>
              <a:t> </a:t>
            </a:r>
          </a:p>
          <a:p>
            <a:pPr>
              <a:spcBef>
                <a:spcPct val="50000"/>
              </a:spcBef>
            </a:pPr>
            <a:r>
              <a:rPr lang="ru-RU" b="1">
                <a:solidFill>
                  <a:srgbClr val="CC0000"/>
                </a:solidFill>
                <a:effectLst>
                  <a:outerShdw blurRad="38100" dist="38100" dir="2700000" algn="tl">
                    <a:srgbClr val="C0C0C0"/>
                  </a:outerShdw>
                </a:effectLst>
                <a:latin typeface="Tahoma" pitchFamily="34" charset="0"/>
              </a:rPr>
              <a:t>Цель:</a:t>
            </a:r>
            <a:r>
              <a:rPr lang="ru-RU" b="1">
                <a:solidFill>
                  <a:srgbClr val="000000"/>
                </a:solidFill>
                <a:latin typeface="Tahoma" pitchFamily="34" charset="0"/>
              </a:rPr>
              <a:t> обеспечить работоспособность системы кондиционирования (СКВ) самолета Ту–204 на влажном воздухе</a:t>
            </a:r>
          </a:p>
        </p:txBody>
      </p:sp>
      <p:sp>
        <p:nvSpPr>
          <p:cNvPr id="246787" name="Rectangle 3"/>
          <p:cNvSpPr>
            <a:spLocks noChangeArrowheads="1"/>
          </p:cNvSpPr>
          <p:nvPr/>
        </p:nvSpPr>
        <p:spPr bwMode="auto">
          <a:xfrm>
            <a:off x="0" y="2565400"/>
            <a:ext cx="9144000" cy="0"/>
          </a:xfrm>
          <a:prstGeom prst="rect">
            <a:avLst/>
          </a:prstGeom>
          <a:noFill/>
          <a:ln w="9525">
            <a:noFill/>
            <a:miter lim="800000"/>
            <a:headEnd/>
            <a:tailEnd/>
          </a:ln>
          <a:effectLst/>
        </p:spPr>
        <p:txBody>
          <a:bodyPr wrap="none" anchor="ctr">
            <a:spAutoFit/>
          </a:bodyPr>
          <a:lstStyle/>
          <a:p>
            <a:endParaRPr lang="ru-RU"/>
          </a:p>
        </p:txBody>
      </p:sp>
      <p:sp>
        <p:nvSpPr>
          <p:cNvPr id="246788" name="Text Box 4"/>
          <p:cNvSpPr txBox="1">
            <a:spLocks noChangeArrowheads="1"/>
          </p:cNvSpPr>
          <p:nvPr/>
        </p:nvSpPr>
        <p:spPr bwMode="auto">
          <a:xfrm>
            <a:off x="2411413" y="1700213"/>
            <a:ext cx="4268787" cy="366712"/>
          </a:xfrm>
          <a:prstGeom prst="rect">
            <a:avLst/>
          </a:prstGeom>
          <a:noFill/>
          <a:ln w="9525">
            <a:noFill/>
            <a:miter lim="800000"/>
            <a:headEnd/>
            <a:tailEnd/>
          </a:ln>
          <a:effectLst/>
        </p:spPr>
        <p:txBody>
          <a:bodyPr wrap="none">
            <a:spAutoFit/>
          </a:bodyPr>
          <a:lstStyle/>
          <a:p>
            <a:r>
              <a:rPr lang="ru-RU" b="1">
                <a:solidFill>
                  <a:schemeClr val="hlink"/>
                </a:solidFill>
                <a:effectLst>
                  <a:outerShdw blurRad="38100" dist="38100" dir="2700000" algn="tl">
                    <a:srgbClr val="C0C0C0"/>
                  </a:outerShdw>
                </a:effectLst>
                <a:latin typeface="Tahoma" pitchFamily="34" charset="0"/>
              </a:rPr>
              <a:t>Компоновочная схема СКВ Ту-204</a:t>
            </a:r>
          </a:p>
        </p:txBody>
      </p:sp>
      <p:pic>
        <p:nvPicPr>
          <p:cNvPr id="246789" name="Picture 5"/>
          <p:cNvPicPr>
            <a:picLocks noChangeAspect="1" noChangeArrowheads="1"/>
          </p:cNvPicPr>
          <p:nvPr/>
        </p:nvPicPr>
        <p:blipFill>
          <a:blip r:embed="rId2" cstate="print"/>
          <a:srcRect/>
          <a:stretch>
            <a:fillRect/>
          </a:stretch>
        </p:blipFill>
        <p:spPr bwMode="auto">
          <a:xfrm>
            <a:off x="6740525" y="3429000"/>
            <a:ext cx="2403475" cy="3068638"/>
          </a:xfrm>
          <a:prstGeom prst="rect">
            <a:avLst/>
          </a:prstGeom>
          <a:noFill/>
          <a:ln w="9525">
            <a:noFill/>
            <a:miter lim="800000"/>
            <a:headEnd/>
            <a:tailEnd/>
          </a:ln>
          <a:effectLst/>
        </p:spPr>
      </p:pic>
      <p:pic>
        <p:nvPicPr>
          <p:cNvPr id="246790" name="Picture 6"/>
          <p:cNvPicPr>
            <a:picLocks noChangeAspect="1" noChangeArrowheads="1"/>
          </p:cNvPicPr>
          <p:nvPr/>
        </p:nvPicPr>
        <p:blipFill>
          <a:blip r:embed="rId3" cstate="print"/>
          <a:srcRect/>
          <a:stretch>
            <a:fillRect/>
          </a:stretch>
        </p:blipFill>
        <p:spPr bwMode="auto">
          <a:xfrm>
            <a:off x="0" y="2420938"/>
            <a:ext cx="7162800" cy="40322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5"/>
          <p:cNvSpPr>
            <a:spLocks noGrp="1"/>
          </p:cNvSpPr>
          <p:nvPr>
            <p:ph type="sldNum" sz="quarter" idx="12"/>
          </p:nvPr>
        </p:nvSpPr>
        <p:spPr/>
        <p:txBody>
          <a:bodyPr/>
          <a:lstStyle/>
          <a:p>
            <a:fld id="{AEAEDCB8-D3DD-4A9C-B85C-F692319A8AA7}" type="slidenum">
              <a:rPr lang="ru-RU"/>
              <a:pPr/>
              <a:t>3</a:t>
            </a:fld>
            <a:endParaRPr lang="ru-RU"/>
          </a:p>
        </p:txBody>
      </p:sp>
      <p:sp>
        <p:nvSpPr>
          <p:cNvPr id="108546" name="Rectangle 2"/>
          <p:cNvSpPr>
            <a:spLocks noGrp="1" noChangeArrowheads="1"/>
          </p:cNvSpPr>
          <p:nvPr>
            <p:ph type="body" idx="1"/>
          </p:nvPr>
        </p:nvSpPr>
        <p:spPr>
          <a:xfrm>
            <a:off x="684213" y="1484313"/>
            <a:ext cx="8302625" cy="5373687"/>
          </a:xfrm>
        </p:spPr>
        <p:txBody>
          <a:bodyPr/>
          <a:lstStyle/>
          <a:p>
            <a:pPr>
              <a:buFont typeface="Wingdings" pitchFamily="2" charset="2"/>
              <a:buNone/>
            </a:pPr>
            <a:r>
              <a:rPr lang="ru-RU" sz="1200" b="1">
                <a:solidFill>
                  <a:schemeClr val="hlink"/>
                </a:solidFill>
                <a:effectLst>
                  <a:outerShdw blurRad="38100" dist="38100" dir="2700000" algn="tl">
                    <a:srgbClr val="C0C0C0"/>
                  </a:outerShdw>
                </a:effectLst>
                <a:latin typeface="Tahoma" pitchFamily="34" charset="0"/>
              </a:rPr>
              <a:t>В СООТВЕТСТВИИ С ОБЩЕЙ ЦЕЛЬЮ</a:t>
            </a:r>
          </a:p>
          <a:p>
            <a:pPr>
              <a:buFont typeface="Wingdings" pitchFamily="2" charset="2"/>
              <a:buNone/>
            </a:pPr>
            <a:r>
              <a:rPr lang="ru-RU" sz="1200" b="1">
                <a:solidFill>
                  <a:schemeClr val="hlink"/>
                </a:solidFill>
                <a:effectLst>
                  <a:outerShdw blurRad="38100" dist="38100" dir="2700000" algn="tl">
                    <a:srgbClr val="C0C0C0"/>
                  </a:outerShdw>
                </a:effectLst>
                <a:latin typeface="Tahoma" pitchFamily="34" charset="0"/>
              </a:rPr>
              <a:t>БЫЛИ ПОСТАВЛЕНЫ И РЕШЕНЫ СЛЕДУЮЩИЕ ЗАДАЧИ:</a:t>
            </a:r>
          </a:p>
          <a:p>
            <a:pPr>
              <a:buFont typeface="Wingdings" pitchFamily="2" charset="2"/>
              <a:buNone/>
            </a:pPr>
            <a:r>
              <a:rPr lang="ru-RU" sz="1200" b="1" i="1">
                <a:latin typeface="Arial" charset="0"/>
              </a:rPr>
              <a:t>1. в области экспериментального исследования:</a:t>
            </a:r>
            <a:endParaRPr lang="ru-RU" sz="1200" b="1">
              <a:latin typeface="Arial" charset="0"/>
            </a:endParaRPr>
          </a:p>
          <a:p>
            <a:pPr>
              <a:buFont typeface="Wingdings" pitchFamily="2" charset="2"/>
              <a:buNone/>
            </a:pPr>
            <a:r>
              <a:rPr lang="ru-RU" sz="1200">
                <a:latin typeface="Arial" charset="0"/>
              </a:rPr>
              <a:t>- получение обобщающих зависимостей для теплоотдачи к влажному воздуху со взвешенными</a:t>
            </a:r>
          </a:p>
          <a:p>
            <a:pPr>
              <a:buFont typeface="Wingdings" pitchFamily="2" charset="2"/>
              <a:buNone/>
            </a:pPr>
            <a:r>
              <a:rPr lang="ru-RU" sz="1200">
                <a:latin typeface="Arial" charset="0"/>
              </a:rPr>
              <a:t>аэрозольными частицами при положительных и отрицательных температурах;</a:t>
            </a:r>
          </a:p>
          <a:p>
            <a:pPr>
              <a:buFont typeface="Wingdings" pitchFamily="2" charset="2"/>
              <a:buNone/>
            </a:pPr>
            <a:r>
              <a:rPr lang="ru-RU" sz="1200">
                <a:latin typeface="Arial" charset="0"/>
              </a:rPr>
              <a:t>- исследование интенсификации локальной теплоотдачи за счет фазовых превращений при испарении</a:t>
            </a:r>
          </a:p>
          <a:p>
            <a:pPr>
              <a:buFont typeface="Wingdings" pitchFamily="2" charset="2"/>
              <a:buNone/>
            </a:pPr>
            <a:r>
              <a:rPr lang="ru-RU" sz="1200">
                <a:latin typeface="Arial" charset="0"/>
              </a:rPr>
              <a:t>водного аэрозоля в оребренной теплопередающей поверхности;</a:t>
            </a:r>
            <a:endParaRPr lang="ru-RU" sz="1200" i="1">
              <a:latin typeface="Arial" charset="0"/>
            </a:endParaRPr>
          </a:p>
          <a:p>
            <a:pPr>
              <a:buFont typeface="Wingdings" pitchFamily="2" charset="2"/>
              <a:buNone/>
            </a:pPr>
            <a:r>
              <a:rPr lang="ru-RU" sz="1200" b="1" i="1">
                <a:latin typeface="Arial" charset="0"/>
              </a:rPr>
              <a:t>2. в области теоретического исследования:</a:t>
            </a:r>
            <a:endParaRPr lang="ru-RU" sz="1200" b="1">
              <a:latin typeface="Arial" charset="0"/>
            </a:endParaRPr>
          </a:p>
          <a:p>
            <a:pPr>
              <a:buFont typeface="Wingdings" pitchFamily="2" charset="2"/>
              <a:buNone/>
            </a:pPr>
            <a:r>
              <a:rPr lang="ru-RU" sz="1200">
                <a:latin typeface="Arial" charset="0"/>
              </a:rPr>
              <a:t>- разработка методики расчета процесса теплопередачи для компактного теплообменника, учитывающей</a:t>
            </a:r>
          </a:p>
          <a:p>
            <a:pPr>
              <a:buFont typeface="Wingdings" pitchFamily="2" charset="2"/>
              <a:buNone/>
            </a:pPr>
            <a:r>
              <a:rPr lang="ru-RU" sz="1200">
                <a:latin typeface="Arial" charset="0"/>
              </a:rPr>
              <a:t>фазовые превращения влажного воздуха в холодном (испарение аэрозоля) и горячем (капельная</a:t>
            </a:r>
          </a:p>
          <a:p>
            <a:pPr>
              <a:buFont typeface="Wingdings" pitchFamily="2" charset="2"/>
              <a:buNone/>
            </a:pPr>
            <a:r>
              <a:rPr lang="ru-RU" sz="1200">
                <a:latin typeface="Arial" charset="0"/>
              </a:rPr>
              <a:t>конденсация) трактах;</a:t>
            </a:r>
          </a:p>
          <a:p>
            <a:pPr>
              <a:buFont typeface="Wingdings" pitchFamily="2" charset="2"/>
              <a:buNone/>
            </a:pPr>
            <a:r>
              <a:rPr lang="ru-RU" sz="1200">
                <a:latin typeface="Arial" charset="0"/>
              </a:rPr>
              <a:t>- исследование влияния процессов фазовых превращений при испарении и конденсации в</a:t>
            </a:r>
          </a:p>
          <a:p>
            <a:pPr>
              <a:buFont typeface="Wingdings" pitchFamily="2" charset="2"/>
              <a:buNone/>
            </a:pPr>
            <a:r>
              <a:rPr lang="ru-RU" sz="1200">
                <a:latin typeface="Arial" charset="0"/>
              </a:rPr>
              <a:t>теплообменнике-конденсаторе на интенсификацию теплопередачи и тепловую эффективность</a:t>
            </a:r>
          </a:p>
          <a:p>
            <a:pPr>
              <a:buFont typeface="Wingdings" pitchFamily="2" charset="2"/>
              <a:buNone/>
            </a:pPr>
            <a:r>
              <a:rPr lang="ru-RU" sz="1200">
                <a:latin typeface="Arial" charset="0"/>
              </a:rPr>
              <a:t>теплообменника в области положительных и отрицательных температур влажного воздуха;</a:t>
            </a:r>
          </a:p>
          <a:p>
            <a:pPr>
              <a:buFont typeface="Wingdings" pitchFamily="2" charset="2"/>
              <a:buNone/>
            </a:pPr>
            <a:r>
              <a:rPr lang="ru-RU" sz="1200">
                <a:latin typeface="Arial" charset="0"/>
              </a:rPr>
              <a:t>- разработка метода защиты теплопередающей поверхности компактного теплообменника и методики</a:t>
            </a:r>
          </a:p>
          <a:p>
            <a:pPr>
              <a:buFont typeface="Wingdings" pitchFamily="2" charset="2"/>
              <a:buNone/>
            </a:pPr>
            <a:r>
              <a:rPr lang="ru-RU" sz="1200">
                <a:latin typeface="Arial" charset="0"/>
              </a:rPr>
              <a:t>оценки его эффективности, позволяющие получать требуемые параметры теплообменника для заданных</a:t>
            </a:r>
          </a:p>
          <a:p>
            <a:pPr>
              <a:buFont typeface="Wingdings" pitchFamily="2" charset="2"/>
              <a:buNone/>
            </a:pPr>
            <a:r>
              <a:rPr lang="ru-RU" sz="1200">
                <a:latin typeface="Arial" charset="0"/>
              </a:rPr>
              <a:t>эксплуатационных режимов его работы;</a:t>
            </a:r>
            <a:endParaRPr lang="ru-RU" sz="1200" i="1">
              <a:latin typeface="Arial" charset="0"/>
            </a:endParaRPr>
          </a:p>
          <a:p>
            <a:pPr>
              <a:buFont typeface="Wingdings" pitchFamily="2" charset="2"/>
              <a:buNone/>
            </a:pPr>
            <a:r>
              <a:rPr lang="ru-RU" sz="1200" b="1" i="1">
                <a:latin typeface="Arial" charset="0"/>
              </a:rPr>
              <a:t>3. в области прикладного исследования:</a:t>
            </a:r>
            <a:endParaRPr lang="ru-RU" sz="1200" b="1">
              <a:latin typeface="Arial" charset="0"/>
            </a:endParaRPr>
          </a:p>
          <a:p>
            <a:pPr>
              <a:buFont typeface="Wingdings" pitchFamily="2" charset="2"/>
              <a:buNone/>
            </a:pPr>
            <a:r>
              <a:rPr lang="ru-RU" sz="1200">
                <a:latin typeface="Arial" charset="0"/>
              </a:rPr>
              <a:t>- разработка метода и способов защиты теплообменника-конденсатора от обмерзания теплопередающей</a:t>
            </a:r>
          </a:p>
          <a:p>
            <a:pPr>
              <a:buFont typeface="Wingdings" pitchFamily="2" charset="2"/>
              <a:buNone/>
            </a:pPr>
            <a:r>
              <a:rPr lang="ru-RU" sz="1200">
                <a:latin typeface="Arial" charset="0"/>
              </a:rPr>
              <a:t>поверхности;</a:t>
            </a:r>
          </a:p>
          <a:p>
            <a:pPr>
              <a:buFont typeface="Wingdings" pitchFamily="2" charset="2"/>
              <a:buNone/>
            </a:pPr>
            <a:r>
              <a:rPr lang="ru-RU" sz="1200">
                <a:latin typeface="Arial" charset="0"/>
              </a:rPr>
              <a:t>- разработка метода и способов защиты первичного теплообменника от термических напряжений в</a:t>
            </a:r>
          </a:p>
          <a:p>
            <a:pPr>
              <a:buFont typeface="Wingdings" pitchFamily="2" charset="2"/>
              <a:buNone/>
            </a:pPr>
            <a:r>
              <a:rPr lang="ru-RU" sz="1200">
                <a:latin typeface="Arial" charset="0"/>
              </a:rPr>
              <a:t>теплопередающей поверхности;</a:t>
            </a:r>
          </a:p>
          <a:p>
            <a:pPr>
              <a:buFont typeface="Wingdings" pitchFamily="2" charset="2"/>
              <a:buNone/>
            </a:pPr>
            <a:r>
              <a:rPr lang="ru-RU" sz="1200">
                <a:latin typeface="Arial" charset="0"/>
              </a:rPr>
              <a:t>- исследование интенсификации процессов тепломассообмена в компактном теплообменнике за счет</a:t>
            </a:r>
          </a:p>
          <a:p>
            <a:pPr>
              <a:buFont typeface="Wingdings" pitchFamily="2" charset="2"/>
              <a:buNone/>
            </a:pPr>
            <a:r>
              <a:rPr lang="ru-RU" sz="1200">
                <a:latin typeface="Arial" charset="0"/>
              </a:rPr>
              <a:t>фазовых превращений при воздушно-испарительном охлаждении.</a:t>
            </a:r>
            <a:endParaRPr lang="en-US" sz="1200">
              <a:latin typeface="Arial" charset="0"/>
            </a:endParaRPr>
          </a:p>
        </p:txBody>
      </p:sp>
      <p:sp>
        <p:nvSpPr>
          <p:cNvPr id="108547" name="Text Box 3"/>
          <p:cNvSpPr txBox="1">
            <a:spLocks noChangeArrowheads="1"/>
          </p:cNvSpPr>
          <p:nvPr/>
        </p:nvSpPr>
        <p:spPr bwMode="auto">
          <a:xfrm>
            <a:off x="684213" y="188913"/>
            <a:ext cx="7920037" cy="1189037"/>
          </a:xfrm>
          <a:prstGeom prst="rect">
            <a:avLst/>
          </a:prstGeom>
          <a:noFill/>
          <a:ln w="9525">
            <a:noFill/>
            <a:miter lim="800000"/>
            <a:headEnd/>
            <a:tailEnd/>
          </a:ln>
          <a:effectLst/>
        </p:spPr>
        <p:txBody>
          <a:bodyPr>
            <a:spAutoFit/>
          </a:bodyPr>
          <a:lstStyle/>
          <a:p>
            <a:pPr algn="just">
              <a:lnSpc>
                <a:spcPct val="80000"/>
              </a:lnSpc>
              <a:spcBef>
                <a:spcPct val="20000"/>
              </a:spcBef>
              <a:buClr>
                <a:schemeClr val="tx2"/>
              </a:buClr>
              <a:buSzPct val="70000"/>
              <a:buFont typeface="Wingdings" pitchFamily="2" charset="2"/>
              <a:buNone/>
            </a:pPr>
            <a:r>
              <a:rPr lang="ru-RU" sz="2000" b="1">
                <a:solidFill>
                  <a:schemeClr val="hlink"/>
                </a:solidFill>
                <a:effectLst>
                  <a:outerShdw blurRad="38100" dist="38100" dir="2700000" algn="tl">
                    <a:srgbClr val="C0C0C0"/>
                  </a:outerShdw>
                </a:effectLst>
                <a:latin typeface="Tahoma" pitchFamily="34" charset="0"/>
              </a:rPr>
              <a:t>ЦЕЛЬ РАБОТЫ:</a:t>
            </a:r>
          </a:p>
          <a:p>
            <a:pPr algn="just">
              <a:lnSpc>
                <a:spcPct val="80000"/>
              </a:lnSpc>
              <a:spcBef>
                <a:spcPct val="20000"/>
              </a:spcBef>
              <a:buClr>
                <a:schemeClr val="tx2"/>
              </a:buClr>
              <a:buSzPct val="70000"/>
              <a:buFont typeface="Wingdings" pitchFamily="2" charset="2"/>
              <a:buNone/>
            </a:pPr>
            <a:endParaRPr lang="ru-RU" sz="800" b="1">
              <a:solidFill>
                <a:schemeClr val="hlink"/>
              </a:solidFill>
              <a:effectLst>
                <a:outerShdw blurRad="38100" dist="38100" dir="2700000" algn="tl">
                  <a:srgbClr val="C0C0C0"/>
                </a:outerShdw>
              </a:effectLst>
              <a:latin typeface="Tahoma" pitchFamily="34" charset="0"/>
            </a:endParaRPr>
          </a:p>
          <a:p>
            <a:pPr algn="just"/>
            <a:r>
              <a:rPr lang="ru-RU" sz="1200" b="1">
                <a:latin typeface="Arial" charset="0"/>
              </a:rPr>
              <a:t>Экспериментальное и теоретическое исследование влияния фазовых превращений влажного воздуха на процесс теплопередачи в компактных пластинчато-ребристых теплообменниках, а также обоснование, разработка и проверка методов защиты теплопередающей поверхности от обмерзания и термических напряжений на эксплуатационных режимных параметрах.</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5"/>
          <p:cNvSpPr>
            <a:spLocks noGrp="1"/>
          </p:cNvSpPr>
          <p:nvPr>
            <p:ph type="sldNum" sz="quarter" idx="12"/>
          </p:nvPr>
        </p:nvSpPr>
        <p:spPr/>
        <p:txBody>
          <a:bodyPr/>
          <a:lstStyle/>
          <a:p>
            <a:fld id="{B8DF8CCD-1F0A-4F2F-A4D9-A7FC8B07DB57}" type="slidenum">
              <a:rPr lang="ru-RU"/>
              <a:pPr/>
              <a:t>4</a:t>
            </a:fld>
            <a:endParaRPr lang="ru-RU"/>
          </a:p>
        </p:txBody>
      </p:sp>
      <p:sp>
        <p:nvSpPr>
          <p:cNvPr id="109570" name="Rectangle 2"/>
          <p:cNvSpPr>
            <a:spLocks noGrp="1" noChangeArrowheads="1"/>
          </p:cNvSpPr>
          <p:nvPr>
            <p:ph type="body" idx="1"/>
          </p:nvPr>
        </p:nvSpPr>
        <p:spPr>
          <a:xfrm>
            <a:off x="323850" y="981075"/>
            <a:ext cx="8516938" cy="5616575"/>
          </a:xfrm>
        </p:spPr>
        <p:txBody>
          <a:bodyPr/>
          <a:lstStyle/>
          <a:p>
            <a:pPr algn="just">
              <a:lnSpc>
                <a:spcPct val="80000"/>
              </a:lnSpc>
              <a:buFont typeface="Wingdings" pitchFamily="2" charset="2"/>
              <a:buNone/>
            </a:pPr>
            <a:r>
              <a:rPr lang="ru-RU" sz="1400">
                <a:latin typeface="Arial" charset="0"/>
              </a:rPr>
              <a:t>• получены новые экспериментальные данные по теплоотдаче к влажному воздуху с взвешенным аэрозолем в каналах пластинчато-ребристой поверхности при положительных и отрицательных температурах воздуха;</a:t>
            </a:r>
          </a:p>
          <a:p>
            <a:pPr algn="just">
              <a:lnSpc>
                <a:spcPct val="80000"/>
              </a:lnSpc>
              <a:buFont typeface="Wingdings" pitchFamily="2" charset="2"/>
              <a:buNone/>
            </a:pPr>
            <a:r>
              <a:rPr lang="ru-RU" sz="1400">
                <a:latin typeface="Arial" charset="0"/>
              </a:rPr>
              <a:t>• экспериментально показано, что испарение водного аэрозоля при массовых концентрациях менее 2 % не влияет на конвективную теплоотдачу от стенок канала, в то время как наблюдается интенсификация суммарной теплоотдачи в 3-4 раза на начальном участке и в 2 раза на участке стабилизированного теплообмена;</a:t>
            </a:r>
          </a:p>
          <a:p>
            <a:pPr algn="just">
              <a:lnSpc>
                <a:spcPct val="80000"/>
              </a:lnSpc>
              <a:buFont typeface="Wingdings" pitchFamily="2" charset="2"/>
              <a:buNone/>
            </a:pPr>
            <a:r>
              <a:rPr lang="ru-RU" sz="1400" b="1">
                <a:latin typeface="Arial" charset="0"/>
              </a:rPr>
              <a:t>• с использованием гомогенной модели обоснована, разработана и проверена методика расчета процесса локальной теплопередачи в компактном теплообменнике, учитывающая интенсификацию теплоотдачи в горячем и холодном трактах за счет фазовых превращений влажного воздуха в пограничном слое;</a:t>
            </a:r>
          </a:p>
          <a:p>
            <a:pPr algn="just">
              <a:lnSpc>
                <a:spcPct val="80000"/>
              </a:lnSpc>
              <a:buFont typeface="Wingdings" pitchFamily="2" charset="2"/>
              <a:buNone/>
            </a:pPr>
            <a:r>
              <a:rPr lang="ru-RU" sz="1400" b="1">
                <a:latin typeface="Arial" charset="0"/>
              </a:rPr>
              <a:t>• обобщены исследования о влиянии процессов испарения и конденсации в теплообменнике-конденсаторе на интенсификацию теплопередачи и тепловую эффективность теплообменника в области положительных и отрицательных температур в широком диапазоне параметров влажного воздуха;</a:t>
            </a:r>
          </a:p>
          <a:p>
            <a:pPr algn="just">
              <a:lnSpc>
                <a:spcPct val="80000"/>
              </a:lnSpc>
              <a:buFont typeface="Wingdings" pitchFamily="2" charset="2"/>
              <a:buNone/>
            </a:pPr>
            <a:r>
              <a:rPr lang="ru-RU" sz="1400" b="1">
                <a:latin typeface="Arial" charset="0"/>
              </a:rPr>
              <a:t>• обобщены результаты исследования механизмов процессов тепломассообмена влажного воздуха, приводящих к интенсификации теплопередачи в компактном теплообменнике за счет фазовых превращений при воздушно-испарительном охлаждении в широком диапазоне свойств теплоносителя;</a:t>
            </a:r>
          </a:p>
          <a:p>
            <a:pPr algn="just">
              <a:lnSpc>
                <a:spcPct val="80000"/>
              </a:lnSpc>
              <a:buFont typeface="Wingdings" pitchFamily="2" charset="2"/>
              <a:buNone/>
            </a:pPr>
            <a:r>
              <a:rPr lang="ru-RU" sz="1400">
                <a:latin typeface="Arial" charset="0"/>
              </a:rPr>
              <a:t>• обоснован и разработан метод защиты теплопередающей поверхности компактного теплообменника, основанный на переменном отношении термических сопротивлений, и методика оценки его эффективности, позволяющие получать требуемые характеристики теплообменника для заданных эксплуатационных режимных параметров;</a:t>
            </a:r>
          </a:p>
          <a:p>
            <a:pPr algn="just">
              <a:lnSpc>
                <a:spcPct val="80000"/>
              </a:lnSpc>
              <a:buFont typeface="Wingdings" pitchFamily="2" charset="2"/>
              <a:buNone/>
            </a:pPr>
            <a:r>
              <a:rPr lang="ru-RU" sz="1400">
                <a:latin typeface="Arial" charset="0"/>
              </a:rPr>
              <a:t>• предложены научно-обоснованные способы защиты теплообменника-конденсатора, предотвращающие обмерзание теплопередающей поверхности при отрицательных температурах;</a:t>
            </a:r>
          </a:p>
          <a:p>
            <a:pPr algn="just">
              <a:lnSpc>
                <a:spcPct val="80000"/>
              </a:lnSpc>
              <a:buFont typeface="Wingdings" pitchFamily="2" charset="2"/>
              <a:buNone/>
            </a:pPr>
            <a:r>
              <a:rPr lang="ru-RU" sz="1400">
                <a:latin typeface="Arial" charset="0"/>
              </a:rPr>
              <a:t>• предложены научно-обоснованные способы защиты первичного теплообменника, снижающие термические напряжения в теплопередающей поверхности при большой начальной разности входных температур.</a:t>
            </a:r>
          </a:p>
        </p:txBody>
      </p:sp>
      <p:sp>
        <p:nvSpPr>
          <p:cNvPr id="109571" name="Text Box 3"/>
          <p:cNvSpPr txBox="1">
            <a:spLocks noChangeArrowheads="1"/>
          </p:cNvSpPr>
          <p:nvPr/>
        </p:nvSpPr>
        <p:spPr bwMode="auto">
          <a:xfrm>
            <a:off x="1258888" y="115888"/>
            <a:ext cx="6626225" cy="854075"/>
          </a:xfrm>
          <a:prstGeom prst="rect">
            <a:avLst/>
          </a:prstGeom>
          <a:noFill/>
          <a:ln w="9525">
            <a:noFill/>
            <a:miter lim="800000"/>
            <a:headEnd/>
            <a:tailEnd/>
          </a:ln>
          <a:effectLst/>
        </p:spPr>
        <p:txBody>
          <a:bodyPr>
            <a:spAutoFit/>
          </a:bodyPr>
          <a:lstStyle/>
          <a:p>
            <a:pPr algn="ctr">
              <a:spcBef>
                <a:spcPct val="20000"/>
              </a:spcBef>
              <a:buClr>
                <a:schemeClr val="tx2"/>
              </a:buClr>
              <a:buSzPct val="70000"/>
              <a:buFont typeface="Wingdings" pitchFamily="2" charset="2"/>
              <a:buNone/>
            </a:pPr>
            <a:r>
              <a:rPr lang="ru-RU" sz="2000" b="1">
                <a:solidFill>
                  <a:schemeClr val="hlink"/>
                </a:solidFill>
                <a:effectLst>
                  <a:outerShdw blurRad="38100" dist="38100" dir="2700000" algn="tl">
                    <a:srgbClr val="C0C0C0"/>
                  </a:outerShdw>
                </a:effectLst>
                <a:latin typeface="Tahoma" pitchFamily="34" charset="0"/>
              </a:rPr>
              <a:t>НАУЧНАЯ ЗНАЧИМОСТЬ И НОВИЗНА  РАБОТЫ</a:t>
            </a:r>
          </a:p>
          <a:p>
            <a:pPr algn="ctr">
              <a:spcBef>
                <a:spcPct val="20000"/>
              </a:spcBef>
              <a:buClr>
                <a:schemeClr val="tx2"/>
              </a:buClr>
              <a:buSzPct val="70000"/>
              <a:buFont typeface="Wingdings" pitchFamily="2" charset="2"/>
              <a:buNone/>
            </a:pPr>
            <a:endParaRPr lang="ru-RU" sz="900" b="1">
              <a:solidFill>
                <a:schemeClr val="hlink"/>
              </a:solidFill>
              <a:effectLst>
                <a:outerShdw blurRad="38100" dist="38100" dir="2700000" algn="tl">
                  <a:srgbClr val="C0C0C0"/>
                </a:outerShdw>
              </a:effectLst>
              <a:latin typeface="Tahoma" pitchFamily="34" charset="0"/>
            </a:endParaRPr>
          </a:p>
          <a:p>
            <a:pPr>
              <a:spcBef>
                <a:spcPct val="20000"/>
              </a:spcBef>
              <a:buClr>
                <a:schemeClr val="tx2"/>
              </a:buClr>
              <a:buSzPct val="70000"/>
              <a:buFont typeface="Wingdings" pitchFamily="2" charset="2"/>
              <a:buNone/>
            </a:pPr>
            <a:r>
              <a:rPr lang="ru-RU" sz="1600">
                <a:solidFill>
                  <a:schemeClr val="hlink"/>
                </a:solidFill>
                <a:effectLst>
                  <a:outerShdw blurRad="38100" dist="38100" dir="2700000" algn="tl">
                    <a:srgbClr val="C0C0C0"/>
                  </a:outerShdw>
                </a:effectLst>
                <a:latin typeface="Tahoma" pitchFamily="34" charset="0"/>
              </a:rPr>
              <a:t>   СОСТОИТ В СЛЕДУЮЩЕМ:</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5"/>
          <p:cNvSpPr>
            <a:spLocks noGrp="1"/>
          </p:cNvSpPr>
          <p:nvPr>
            <p:ph type="sldNum" sz="quarter" idx="12"/>
          </p:nvPr>
        </p:nvSpPr>
        <p:spPr/>
        <p:txBody>
          <a:bodyPr/>
          <a:lstStyle/>
          <a:p>
            <a:fld id="{04B2AD6C-0E47-4435-9BE0-3C3C1974A0E7}" type="slidenum">
              <a:rPr lang="ru-RU"/>
              <a:pPr/>
              <a:t>5</a:t>
            </a:fld>
            <a:endParaRPr lang="ru-RU"/>
          </a:p>
        </p:txBody>
      </p:sp>
      <p:sp>
        <p:nvSpPr>
          <p:cNvPr id="128002" name="Rectangle 2"/>
          <p:cNvSpPr>
            <a:spLocks noGrp="1" noChangeArrowheads="1"/>
          </p:cNvSpPr>
          <p:nvPr>
            <p:ph type="title"/>
          </p:nvPr>
        </p:nvSpPr>
        <p:spPr>
          <a:xfrm>
            <a:off x="1187450" y="260350"/>
            <a:ext cx="7129463" cy="431800"/>
          </a:xfrm>
        </p:spPr>
        <p:txBody>
          <a:bodyPr/>
          <a:lstStyle/>
          <a:p>
            <a:pPr algn="ctr"/>
            <a:r>
              <a:rPr lang="ru-RU" sz="2000" b="1">
                <a:solidFill>
                  <a:schemeClr val="hlink"/>
                </a:solidFill>
                <a:effectLst>
                  <a:outerShdw blurRad="38100" dist="38100" dir="2700000" algn="tl">
                    <a:srgbClr val="C0C0C0"/>
                  </a:outerShdw>
                </a:effectLst>
                <a:latin typeface="Tahoma" pitchFamily="34" charset="0"/>
              </a:rPr>
              <a:t>ПОЛОЖЕНИЯ, ВЫНОСИМЫЕ НА ЗАЩИТУ</a:t>
            </a:r>
          </a:p>
        </p:txBody>
      </p:sp>
      <p:sp>
        <p:nvSpPr>
          <p:cNvPr id="128003" name="Rectangle 3"/>
          <p:cNvSpPr>
            <a:spLocks noGrp="1" noChangeArrowheads="1"/>
          </p:cNvSpPr>
          <p:nvPr>
            <p:ph type="body" idx="1"/>
          </p:nvPr>
        </p:nvSpPr>
        <p:spPr>
          <a:xfrm>
            <a:off x="611188" y="836613"/>
            <a:ext cx="8208962" cy="5761037"/>
          </a:xfrm>
        </p:spPr>
        <p:txBody>
          <a:bodyPr/>
          <a:lstStyle/>
          <a:p>
            <a:pPr algn="just">
              <a:buFont typeface="Wingdings" pitchFamily="2" charset="2"/>
              <a:buNone/>
            </a:pPr>
            <a:r>
              <a:rPr lang="ru-RU" sz="1300">
                <a:latin typeface="Arial" charset="0"/>
              </a:rPr>
              <a:t>1. Методика расчета процесса локальной теплопередачи в компактном теплообменнике, учитывающая с помощью гомогенной модели интенсификацию теплоотдачи в горячем и холодном трактах за счет фазовых превращений влажного воздуха в пограничном слое.</a:t>
            </a:r>
          </a:p>
          <a:p>
            <a:pPr algn="just">
              <a:buFont typeface="Wingdings" pitchFamily="2" charset="2"/>
              <a:buNone/>
            </a:pPr>
            <a:r>
              <a:rPr lang="ru-RU" sz="1300">
                <a:latin typeface="Arial" charset="0"/>
              </a:rPr>
              <a:t>2. Результаты экспериментальных исследований процесса теплоотдачи к влажному воздуху со взвешенным водным аэрозолем в каналах оребренной поверхности в переходной и турбулентной областях при положительных и отрицательных температурах.</a:t>
            </a:r>
          </a:p>
          <a:p>
            <a:pPr algn="just">
              <a:buFont typeface="Wingdings" pitchFamily="2" charset="2"/>
              <a:buNone/>
            </a:pPr>
            <a:r>
              <a:rPr lang="ru-RU" sz="1300">
                <a:latin typeface="Arial" charset="0"/>
              </a:rPr>
              <a:t>3. Обобщающая зависимость по теплоотдаче к двухфазному теплоносителю, приводящая результаты к известным соотношениям для однофазного течения.</a:t>
            </a:r>
          </a:p>
          <a:p>
            <a:pPr algn="just">
              <a:buFont typeface="Wingdings" pitchFamily="2" charset="2"/>
              <a:buNone/>
            </a:pPr>
            <a:r>
              <a:rPr lang="ru-RU" sz="1300">
                <a:latin typeface="Arial" charset="0"/>
              </a:rPr>
              <a:t>4. Результаты исследования локальной теплопередачи в компактном теплообменнике при наличии испарения капель в холодном и капельной конденсации в горячем трактах в области отрицательных и положительных температур холодного воздуха, обоснование и обобщение механизмов увеличения коэффициента теплопередачи и термической эффективности теплообменника за счет фазовых превращений.</a:t>
            </a:r>
          </a:p>
          <a:p>
            <a:pPr algn="just">
              <a:buFont typeface="Wingdings" pitchFamily="2" charset="2"/>
              <a:buNone/>
            </a:pPr>
            <a:r>
              <a:rPr lang="ru-RU" sz="1300">
                <a:latin typeface="Arial" charset="0"/>
              </a:rPr>
              <a:t>5. Результаты исследования и обобщения влияния скрытой теплоты фазовых превращений на интенсификацию процессов тепломассообмена и теплопередачи в компактном теплообменнике при его воздушно-испарительном охлаждении в широком диапазоне свойств теплоносителя.</a:t>
            </a:r>
          </a:p>
          <a:p>
            <a:pPr algn="just">
              <a:buFont typeface="Wingdings" pitchFamily="2" charset="2"/>
              <a:buNone/>
            </a:pPr>
            <a:r>
              <a:rPr lang="ru-RU" sz="1300">
                <a:latin typeface="Arial" charset="0"/>
              </a:rPr>
              <a:t>6. Метод защиты теплопередающей поверхности от обмерзания и термических напряжений, основанный на переменном отношении термических сопротивлений, и методику оценки его эффективности, а также результаты исследования влияния конструктивных и режимных параметров компактного теплообменника на получение заданных свойств теплообменников для любых эксплуатационных параметров.</a:t>
            </a:r>
          </a:p>
          <a:p>
            <a:pPr algn="just">
              <a:buFont typeface="Wingdings" pitchFamily="2" charset="2"/>
              <a:buNone/>
            </a:pPr>
            <a:r>
              <a:rPr lang="ru-RU" sz="1300">
                <a:latin typeface="Arial" charset="0"/>
              </a:rPr>
              <a:t>7. Метод и способы защиты теплообменника-конденсатора от обмерзания теплопередающей поверхности, позволяющие предотвратить процессы льдообразования, при отрицательных температурах и наличии тепломассообмена в теплоносителях. </a:t>
            </a:r>
          </a:p>
          <a:p>
            <a:pPr algn="just">
              <a:buFont typeface="Wingdings" pitchFamily="2" charset="2"/>
              <a:buNone/>
            </a:pPr>
            <a:r>
              <a:rPr lang="ru-RU" sz="1300">
                <a:latin typeface="Arial" charset="0"/>
              </a:rPr>
              <a:t>8. Метод и способы защиты первичного теплообменника от термических напряжений в теплопередающей поверхности, позволяющие резко снизить термические напряжения и увеличить ресурс работы компактного теплообменника, при больших перепадах исходных температур воздуха.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5"/>
          <p:cNvSpPr>
            <a:spLocks noGrp="1"/>
          </p:cNvSpPr>
          <p:nvPr>
            <p:ph type="sldNum" sz="quarter" idx="12"/>
          </p:nvPr>
        </p:nvSpPr>
        <p:spPr/>
        <p:txBody>
          <a:bodyPr/>
          <a:lstStyle/>
          <a:p>
            <a:fld id="{F2C72B55-C7F7-476E-AA43-529BC32165F5}" type="slidenum">
              <a:rPr lang="ru-RU"/>
              <a:pPr/>
              <a:t>6</a:t>
            </a:fld>
            <a:endParaRPr lang="ru-RU"/>
          </a:p>
        </p:txBody>
      </p:sp>
      <p:sp>
        <p:nvSpPr>
          <p:cNvPr id="264194" name="Rectangle 2"/>
          <p:cNvSpPr>
            <a:spLocks noGrp="1" noChangeArrowheads="1"/>
          </p:cNvSpPr>
          <p:nvPr>
            <p:ph type="title"/>
          </p:nvPr>
        </p:nvSpPr>
        <p:spPr>
          <a:xfrm>
            <a:off x="684213" y="476250"/>
            <a:ext cx="7954962" cy="819150"/>
          </a:xfrm>
        </p:spPr>
        <p:txBody>
          <a:bodyPr/>
          <a:lstStyle/>
          <a:p>
            <a:r>
              <a:rPr lang="ru-RU" sz="2000" b="1">
                <a:solidFill>
                  <a:schemeClr val="hlink"/>
                </a:solidFill>
                <a:effectLst>
                  <a:outerShdw blurRad="38100" dist="38100" dir="2700000" algn="tl">
                    <a:srgbClr val="C0C0C0"/>
                  </a:outerShdw>
                </a:effectLst>
                <a:latin typeface="Tahoma" pitchFamily="34" charset="0"/>
              </a:rPr>
              <a:t>НАУЧНАЯ И ПРАКТИЧЕСКАЯ ЦЕННОСТЬ РАБОТЫ</a:t>
            </a:r>
            <a:r>
              <a:rPr lang="ru-RU" sz="2400" b="1">
                <a:solidFill>
                  <a:schemeClr val="hlink"/>
                </a:solidFill>
                <a:effectLst>
                  <a:outerShdw blurRad="38100" dist="38100" dir="2700000" algn="tl">
                    <a:srgbClr val="C0C0C0"/>
                  </a:outerShdw>
                </a:effectLst>
                <a:latin typeface="Tahoma" pitchFamily="34" charset="0"/>
              </a:rPr>
              <a:t/>
            </a:r>
            <a:br>
              <a:rPr lang="ru-RU" sz="2400" b="1">
                <a:solidFill>
                  <a:schemeClr val="hlink"/>
                </a:solidFill>
                <a:effectLst>
                  <a:outerShdw blurRad="38100" dist="38100" dir="2700000" algn="tl">
                    <a:srgbClr val="C0C0C0"/>
                  </a:outerShdw>
                </a:effectLst>
                <a:latin typeface="Tahoma" pitchFamily="34" charset="0"/>
              </a:rPr>
            </a:br>
            <a:r>
              <a:rPr lang="ru-RU" sz="1000" b="1">
                <a:solidFill>
                  <a:schemeClr val="hlink"/>
                </a:solidFill>
                <a:effectLst>
                  <a:outerShdw blurRad="38100" dist="38100" dir="2700000" algn="tl">
                    <a:srgbClr val="C0C0C0"/>
                  </a:outerShdw>
                </a:effectLst>
                <a:latin typeface="Tahoma" pitchFamily="34" charset="0"/>
              </a:rPr>
              <a:t/>
            </a:r>
            <a:br>
              <a:rPr lang="ru-RU" sz="1000" b="1">
                <a:solidFill>
                  <a:schemeClr val="hlink"/>
                </a:solidFill>
                <a:effectLst>
                  <a:outerShdw blurRad="38100" dist="38100" dir="2700000" algn="tl">
                    <a:srgbClr val="C0C0C0"/>
                  </a:outerShdw>
                </a:effectLst>
                <a:latin typeface="Tahoma" pitchFamily="34" charset="0"/>
              </a:rPr>
            </a:br>
            <a:r>
              <a:rPr lang="ru-RU" sz="1600">
                <a:solidFill>
                  <a:schemeClr val="hlink"/>
                </a:solidFill>
                <a:effectLst>
                  <a:outerShdw blurRad="38100" dist="38100" dir="2700000" algn="tl">
                    <a:srgbClr val="C0C0C0"/>
                  </a:outerShdw>
                </a:effectLst>
                <a:latin typeface="Tahoma" pitchFamily="34" charset="0"/>
              </a:rPr>
              <a:t>ЗАКЛЮЧАЕТСЯ В:</a:t>
            </a:r>
          </a:p>
        </p:txBody>
      </p:sp>
      <p:sp>
        <p:nvSpPr>
          <p:cNvPr id="264195" name="Rectangle 3"/>
          <p:cNvSpPr>
            <a:spLocks noGrp="1" noChangeArrowheads="1"/>
          </p:cNvSpPr>
          <p:nvPr>
            <p:ph type="body" idx="1"/>
          </p:nvPr>
        </p:nvSpPr>
        <p:spPr>
          <a:xfrm>
            <a:off x="323850" y="1484313"/>
            <a:ext cx="8229600" cy="5040312"/>
          </a:xfrm>
        </p:spPr>
        <p:txBody>
          <a:bodyPr/>
          <a:lstStyle/>
          <a:p>
            <a:pPr algn="just">
              <a:buFont typeface="Wingdings" pitchFamily="2" charset="2"/>
              <a:buNone/>
            </a:pPr>
            <a:r>
              <a:rPr lang="ru-RU" sz="1600">
                <a:latin typeface="Arial" charset="0"/>
              </a:rPr>
              <a:t>• установлении закономерностей влияния тепломассообмена на процесс теплопередачи и увеличение эффективности работы компактных ПРТ;</a:t>
            </a:r>
          </a:p>
          <a:p>
            <a:pPr algn="just">
              <a:buFont typeface="Wingdings" pitchFamily="2" charset="2"/>
              <a:buNone/>
            </a:pPr>
            <a:r>
              <a:rPr lang="ru-RU" sz="1600">
                <a:latin typeface="Arial" charset="0"/>
              </a:rPr>
              <a:t>• разработке методики и получении критериального уравнения, позволяющего использовать при расчете двухфазных теплоносителей накопленные экспериментальные данные, описывающие теплоотдачу в оребренных каналах для однофазного теплоносителя; </a:t>
            </a:r>
          </a:p>
          <a:p>
            <a:pPr algn="just">
              <a:buFont typeface="Wingdings" pitchFamily="2" charset="2"/>
              <a:buNone/>
            </a:pPr>
            <a:r>
              <a:rPr lang="ru-RU" sz="1600">
                <a:latin typeface="Arial" charset="0"/>
              </a:rPr>
              <a:t>• разработке вариантов конструкции теплообменника-конденсатора, предотвращающих обмерзание, несмотря на рабочие отрицательные температуры и наличие тепломассообмена в теплоносителях;</a:t>
            </a:r>
          </a:p>
          <a:p>
            <a:pPr algn="just">
              <a:buFont typeface="Wingdings" pitchFamily="2" charset="2"/>
              <a:buNone/>
            </a:pPr>
            <a:r>
              <a:rPr lang="ru-RU" sz="1600">
                <a:latin typeface="Arial" charset="0"/>
              </a:rPr>
              <a:t>• разработке вариантов конструкции первичного теплообменника, обеспечивающих снижение термических напряжений и увеличение ресурса его работы, несмотря на большие перепады исходных температур воздуха;</a:t>
            </a:r>
          </a:p>
          <a:p>
            <a:pPr algn="just">
              <a:buFont typeface="Wingdings" pitchFamily="2" charset="2"/>
              <a:buNone/>
            </a:pPr>
            <a:r>
              <a:rPr lang="ru-RU" sz="1600">
                <a:latin typeface="Arial" charset="0"/>
              </a:rPr>
              <a:t>• разработке пакета программ для проведения компьютеризированного проектирования ПРТ, оценки его эффективности и работоспособности, а также оптимизации параметров для широкого класса задач и эксплуатационных ограничений; </a:t>
            </a:r>
          </a:p>
          <a:p>
            <a:pPr algn="just">
              <a:buFont typeface="Wingdings" pitchFamily="2" charset="2"/>
              <a:buNone/>
            </a:pPr>
            <a:r>
              <a:rPr lang="ru-RU" sz="1600">
                <a:latin typeface="Arial" charset="0"/>
              </a:rPr>
              <a:t>• обобщении учебного материала для студентов авиационных и энергетических специальностей в курсах «Системы обеспечения жизнедеятельности ЛА», «Теплообменные устройства», «Компьютерное моделирование теплофизических процессов».</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5"/>
          <p:cNvSpPr>
            <a:spLocks noGrp="1"/>
          </p:cNvSpPr>
          <p:nvPr>
            <p:ph type="sldNum" sz="quarter" idx="12"/>
          </p:nvPr>
        </p:nvSpPr>
        <p:spPr/>
        <p:txBody>
          <a:bodyPr/>
          <a:lstStyle/>
          <a:p>
            <a:fld id="{2BEC3FAF-C280-4E26-885D-7AC9D1343850}" type="slidenum">
              <a:rPr lang="ru-RU"/>
              <a:pPr/>
              <a:t>7</a:t>
            </a:fld>
            <a:endParaRPr lang="ru-RU"/>
          </a:p>
        </p:txBody>
      </p:sp>
      <p:sp>
        <p:nvSpPr>
          <p:cNvPr id="111618" name="Rectangle 2"/>
          <p:cNvSpPr>
            <a:spLocks noGrp="1" noChangeArrowheads="1"/>
          </p:cNvSpPr>
          <p:nvPr>
            <p:ph type="title"/>
          </p:nvPr>
        </p:nvSpPr>
        <p:spPr>
          <a:xfrm>
            <a:off x="611188" y="404813"/>
            <a:ext cx="8229600" cy="547687"/>
          </a:xfrm>
        </p:spPr>
        <p:txBody>
          <a:bodyPr/>
          <a:lstStyle/>
          <a:p>
            <a:pPr algn="ctr"/>
            <a:r>
              <a:rPr lang="ru-RU" sz="2000" b="1">
                <a:solidFill>
                  <a:schemeClr val="hlink"/>
                </a:solidFill>
                <a:effectLst>
                  <a:outerShdw blurRad="38100" dist="38100" dir="2700000" algn="tl">
                    <a:srgbClr val="C0C0C0"/>
                  </a:outerShdw>
                </a:effectLst>
                <a:latin typeface="Tahoma" pitchFamily="34" charset="0"/>
              </a:rPr>
              <a:t>АПРОБАЦИЯ РАБОТЫ</a:t>
            </a:r>
          </a:p>
        </p:txBody>
      </p:sp>
      <p:sp>
        <p:nvSpPr>
          <p:cNvPr id="111619" name="Rectangle 3"/>
          <p:cNvSpPr>
            <a:spLocks noGrp="1" noChangeArrowheads="1"/>
          </p:cNvSpPr>
          <p:nvPr>
            <p:ph type="body" idx="1"/>
          </p:nvPr>
        </p:nvSpPr>
        <p:spPr>
          <a:xfrm>
            <a:off x="395288" y="1773238"/>
            <a:ext cx="8229600" cy="4679950"/>
          </a:xfrm>
        </p:spPr>
        <p:txBody>
          <a:bodyPr/>
          <a:lstStyle/>
          <a:p>
            <a:pPr algn="just">
              <a:lnSpc>
                <a:spcPct val="90000"/>
              </a:lnSpc>
            </a:pPr>
            <a:r>
              <a:rPr lang="ru-RU" sz="2100" b="1">
                <a:solidFill>
                  <a:srgbClr val="000000"/>
                </a:solidFill>
                <a:latin typeface="Times New Roman" pitchFamily="18" charset="0"/>
              </a:rPr>
              <a:t>Статьи в реферируемых журналах – 15</a:t>
            </a:r>
          </a:p>
          <a:p>
            <a:pPr algn="just">
              <a:lnSpc>
                <a:spcPct val="90000"/>
              </a:lnSpc>
            </a:pPr>
            <a:r>
              <a:rPr lang="ru-RU" sz="2100" b="1">
                <a:solidFill>
                  <a:srgbClr val="000000"/>
                </a:solidFill>
                <a:latin typeface="Times New Roman" pitchFamily="18" charset="0"/>
              </a:rPr>
              <a:t>Учебники и учебные пособия – 4</a:t>
            </a:r>
          </a:p>
          <a:p>
            <a:pPr algn="just">
              <a:lnSpc>
                <a:spcPct val="90000"/>
              </a:lnSpc>
            </a:pPr>
            <a:r>
              <a:rPr lang="ru-RU" sz="2100" b="1">
                <a:solidFill>
                  <a:srgbClr val="000000"/>
                </a:solidFill>
                <a:latin typeface="Times New Roman" pitchFamily="18" charset="0"/>
              </a:rPr>
              <a:t>Труды конференций – 19</a:t>
            </a:r>
          </a:p>
          <a:p>
            <a:pPr algn="just">
              <a:lnSpc>
                <a:spcPct val="90000"/>
              </a:lnSpc>
            </a:pPr>
            <a:r>
              <a:rPr lang="ru-RU" sz="2100" b="1">
                <a:solidFill>
                  <a:srgbClr val="000000"/>
                </a:solidFill>
                <a:latin typeface="Times New Roman" pitchFamily="18" charset="0"/>
              </a:rPr>
              <a:t>Тезисы докладов – 18</a:t>
            </a:r>
          </a:p>
          <a:p>
            <a:pPr algn="just">
              <a:lnSpc>
                <a:spcPct val="90000"/>
              </a:lnSpc>
            </a:pPr>
            <a:r>
              <a:rPr lang="ru-RU" sz="2100" b="1">
                <a:solidFill>
                  <a:srgbClr val="000000"/>
                </a:solidFill>
                <a:latin typeface="Times New Roman" pitchFamily="18" charset="0"/>
              </a:rPr>
              <a:t>Отчеты НИР – 30</a:t>
            </a:r>
          </a:p>
          <a:p>
            <a:pPr algn="just">
              <a:lnSpc>
                <a:spcPct val="90000"/>
              </a:lnSpc>
            </a:pPr>
            <a:r>
              <a:rPr lang="ru-RU" sz="2100" b="1">
                <a:solidFill>
                  <a:srgbClr val="000000"/>
                </a:solidFill>
                <a:latin typeface="Times New Roman" pitchFamily="18" charset="0"/>
              </a:rPr>
              <a:t>Гранты - 3</a:t>
            </a:r>
          </a:p>
          <a:p>
            <a:pPr algn="just">
              <a:lnSpc>
                <a:spcPct val="90000"/>
              </a:lnSpc>
            </a:pPr>
            <a:r>
              <a:rPr lang="ru-RU" sz="2100" b="1">
                <a:solidFill>
                  <a:srgbClr val="000000"/>
                </a:solidFill>
                <a:latin typeface="Times New Roman" pitchFamily="18" charset="0"/>
              </a:rPr>
              <a:t>Учебно-методические издания – 1</a:t>
            </a:r>
            <a:r>
              <a:rPr lang="en-US" sz="2100" b="1">
                <a:solidFill>
                  <a:srgbClr val="000000"/>
                </a:solidFill>
                <a:latin typeface="Times New Roman" pitchFamily="18" charset="0"/>
              </a:rPr>
              <a:t>0</a:t>
            </a:r>
            <a:endParaRPr lang="ru-RU" sz="2100" b="1">
              <a:solidFill>
                <a:srgbClr val="000000"/>
              </a:solidFill>
              <a:latin typeface="Times New Roman" pitchFamily="18" charset="0"/>
            </a:endParaRPr>
          </a:p>
          <a:p>
            <a:pPr algn="just">
              <a:lnSpc>
                <a:spcPct val="90000"/>
              </a:lnSpc>
            </a:pPr>
            <a:r>
              <a:rPr lang="ru-RU" sz="2100" b="1">
                <a:solidFill>
                  <a:srgbClr val="000000"/>
                </a:solidFill>
                <a:latin typeface="Times New Roman" pitchFamily="18" charset="0"/>
              </a:rPr>
              <a:t>Акты об использовании: </a:t>
            </a:r>
          </a:p>
          <a:p>
            <a:pPr algn="ctr">
              <a:buFont typeface="Wingdings" pitchFamily="2" charset="2"/>
              <a:buNone/>
            </a:pPr>
            <a:r>
              <a:rPr lang="ru-RU" sz="1900" b="1">
                <a:solidFill>
                  <a:srgbClr val="000000"/>
                </a:solidFill>
                <a:latin typeface="Times New Roman" pitchFamily="18" charset="0"/>
              </a:rPr>
              <a:t>НПО «Наука» (г. Москва) ; </a:t>
            </a:r>
          </a:p>
          <a:p>
            <a:pPr algn="ctr">
              <a:buFont typeface="Wingdings" pitchFamily="2" charset="2"/>
              <a:buNone/>
            </a:pPr>
            <a:r>
              <a:rPr lang="ru-RU" sz="1900" b="1">
                <a:solidFill>
                  <a:srgbClr val="000000"/>
                </a:solidFill>
                <a:latin typeface="Times New Roman" pitchFamily="18" charset="0"/>
              </a:rPr>
              <a:t>ОКБ им. Ильюшина (г. Москва) ;</a:t>
            </a:r>
          </a:p>
          <a:p>
            <a:pPr algn="ctr">
              <a:buFont typeface="Wingdings" pitchFamily="2" charset="2"/>
              <a:buNone/>
            </a:pPr>
            <a:r>
              <a:rPr lang="ru-RU" sz="1900" b="1">
                <a:solidFill>
                  <a:srgbClr val="000000"/>
                </a:solidFill>
                <a:latin typeface="Times New Roman" pitchFamily="18" charset="0"/>
              </a:rPr>
              <a:t>МАИ (г. Москва)</a:t>
            </a:r>
          </a:p>
          <a:p>
            <a:pPr algn="ctr">
              <a:buFont typeface="Wingdings" pitchFamily="2" charset="2"/>
              <a:buNone/>
            </a:pPr>
            <a:r>
              <a:rPr lang="ru-RU" sz="1900" b="1">
                <a:solidFill>
                  <a:srgbClr val="000000"/>
                </a:solidFill>
                <a:latin typeface="Times New Roman" pitchFamily="18" charset="0"/>
              </a:rPr>
              <a:t>НГТУ (г. Новосибирск)</a:t>
            </a:r>
            <a:r>
              <a:rPr lang="ru-RU" sz="2100" b="1">
                <a:solidFill>
                  <a:srgbClr val="000000"/>
                </a:solidFill>
                <a:latin typeface="Times New Roman" pitchFamily="18" charset="0"/>
              </a:rPr>
              <a:t> </a:t>
            </a:r>
          </a:p>
          <a:p>
            <a:pPr algn="just">
              <a:lnSpc>
                <a:spcPct val="90000"/>
              </a:lnSpc>
              <a:buFont typeface="Wingdings" pitchFamily="2" charset="2"/>
              <a:buNone/>
            </a:pPr>
            <a:r>
              <a:rPr lang="ru-RU" sz="1500" b="1"/>
              <a:t> </a:t>
            </a:r>
          </a:p>
          <a:p>
            <a:pPr algn="just">
              <a:lnSpc>
                <a:spcPct val="90000"/>
              </a:lnSpc>
            </a:pPr>
            <a:endParaRPr lang="ru-RU" sz="1500" b="1"/>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5"/>
          <p:cNvSpPr>
            <a:spLocks noGrp="1"/>
          </p:cNvSpPr>
          <p:nvPr>
            <p:ph type="sldNum" sz="quarter" idx="12"/>
          </p:nvPr>
        </p:nvSpPr>
        <p:spPr/>
        <p:txBody>
          <a:bodyPr/>
          <a:lstStyle/>
          <a:p>
            <a:fld id="{DBC11E3C-EBD4-45D8-BA79-9EC0A2970D0F}" type="slidenum">
              <a:rPr lang="ru-RU"/>
              <a:pPr/>
              <a:t>8</a:t>
            </a:fld>
            <a:endParaRPr lang="ru-RU"/>
          </a:p>
        </p:txBody>
      </p:sp>
      <p:sp>
        <p:nvSpPr>
          <p:cNvPr id="110594" name="Rectangle 2"/>
          <p:cNvSpPr>
            <a:spLocks noGrp="1" noChangeArrowheads="1"/>
          </p:cNvSpPr>
          <p:nvPr>
            <p:ph type="body" idx="1"/>
          </p:nvPr>
        </p:nvSpPr>
        <p:spPr>
          <a:xfrm>
            <a:off x="468313" y="1557338"/>
            <a:ext cx="8229600" cy="4608512"/>
          </a:xfrm>
        </p:spPr>
        <p:txBody>
          <a:bodyPr/>
          <a:lstStyle/>
          <a:p>
            <a:pPr algn="just"/>
            <a:r>
              <a:rPr lang="ru-RU" sz="1400">
                <a:solidFill>
                  <a:srgbClr val="000000"/>
                </a:solidFill>
                <a:latin typeface="Arial" charset="0"/>
              </a:rPr>
              <a:t>Результаты работы в виде отдельных разделов включены в 30 отчетов о НИР. Результаты исследований использовались при разработке перспективной техники на предприятиях:</a:t>
            </a:r>
            <a:endParaRPr lang="en-US" sz="1400">
              <a:solidFill>
                <a:srgbClr val="000000"/>
              </a:solidFill>
              <a:latin typeface="Arial" charset="0"/>
            </a:endParaRPr>
          </a:p>
          <a:p>
            <a:pPr algn="just">
              <a:buFont typeface="Wingdings" pitchFamily="2" charset="2"/>
              <a:buNone/>
            </a:pPr>
            <a:endParaRPr lang="ru-RU" sz="600">
              <a:solidFill>
                <a:srgbClr val="000000"/>
              </a:solidFill>
              <a:latin typeface="Arial" charset="0"/>
            </a:endParaRPr>
          </a:p>
          <a:p>
            <a:pPr algn="just">
              <a:buFont typeface="Wingdings" pitchFamily="2" charset="2"/>
              <a:buNone/>
            </a:pPr>
            <a:r>
              <a:rPr lang="ru-RU" sz="1400">
                <a:solidFill>
                  <a:srgbClr val="000000"/>
                </a:solidFill>
                <a:latin typeface="Arial" charset="0"/>
              </a:rPr>
              <a:t> 	- «Наука», ОКБ им. Туполева А.Н. (г. Москва), </a:t>
            </a:r>
          </a:p>
          <a:p>
            <a:pPr algn="just">
              <a:buFont typeface="Wingdings" pitchFamily="2" charset="2"/>
              <a:buNone/>
            </a:pPr>
            <a:r>
              <a:rPr lang="ru-RU" sz="1400">
                <a:solidFill>
                  <a:srgbClr val="000000"/>
                </a:solidFill>
                <a:latin typeface="Arial" charset="0"/>
              </a:rPr>
              <a:t> 	- ОКБ им. Ильюшина (г. Москва), </a:t>
            </a:r>
          </a:p>
          <a:p>
            <a:pPr algn="just">
              <a:buFont typeface="Wingdings" pitchFamily="2" charset="2"/>
              <a:buNone/>
            </a:pPr>
            <a:r>
              <a:rPr lang="ru-RU" sz="1400">
                <a:solidFill>
                  <a:srgbClr val="000000"/>
                </a:solidFill>
                <a:latin typeface="Arial" charset="0"/>
              </a:rPr>
              <a:t>	- Государственный Сибирский НИИ авиации им. С.А Чаплыгина,</a:t>
            </a:r>
            <a:endParaRPr lang="en-US" sz="1400">
              <a:solidFill>
                <a:srgbClr val="000000"/>
              </a:solidFill>
              <a:latin typeface="Arial" charset="0"/>
            </a:endParaRPr>
          </a:p>
          <a:p>
            <a:pPr algn="just">
              <a:buFont typeface="Wingdings" pitchFamily="2" charset="2"/>
              <a:buNone/>
            </a:pPr>
            <a:r>
              <a:rPr lang="ru-RU" sz="1400">
                <a:solidFill>
                  <a:srgbClr val="000000"/>
                </a:solidFill>
                <a:latin typeface="Arial" charset="0"/>
              </a:rPr>
              <a:t> 	- НАПО им. В.П. Чкалова (г. Новосибирск).</a:t>
            </a:r>
            <a:endParaRPr lang="en-US" sz="1400">
              <a:solidFill>
                <a:srgbClr val="000000"/>
              </a:solidFill>
              <a:latin typeface="Arial" charset="0"/>
            </a:endParaRPr>
          </a:p>
          <a:p>
            <a:pPr algn="just">
              <a:buFont typeface="Wingdings" pitchFamily="2" charset="2"/>
              <a:buNone/>
            </a:pPr>
            <a:endParaRPr lang="ru-RU" sz="600">
              <a:solidFill>
                <a:srgbClr val="000000"/>
              </a:solidFill>
              <a:latin typeface="Arial" charset="0"/>
            </a:endParaRPr>
          </a:p>
          <a:p>
            <a:pPr algn="just"/>
            <a:r>
              <a:rPr lang="ru-RU" sz="1400">
                <a:solidFill>
                  <a:srgbClr val="000000"/>
                </a:solidFill>
                <a:latin typeface="Arial" charset="0"/>
              </a:rPr>
              <a:t>Разработан пакет программ для проведения проектирования и оценки эффективности КПРТ для широкого класса задач и эксплуатационных ограничений. В настоящее время пакет программ используется для курсового и дипломного проектирования в НГТУ и МАИ.</a:t>
            </a:r>
          </a:p>
          <a:p>
            <a:pPr algn="just"/>
            <a:r>
              <a:rPr lang="ru-RU" sz="1400">
                <a:solidFill>
                  <a:srgbClr val="000000"/>
                </a:solidFill>
                <a:latin typeface="Arial" charset="0"/>
              </a:rPr>
              <a:t>Материалы диссертации использовались для создания учебных курсов по специальности 160202: «Системы жизнеобеспечения и защиты ЛА» НГТУ. Созданы два специальных учебных курса: </a:t>
            </a:r>
          </a:p>
          <a:p>
            <a:pPr algn="just"/>
            <a:endParaRPr lang="ru-RU" sz="600">
              <a:solidFill>
                <a:srgbClr val="000000"/>
              </a:solidFill>
              <a:latin typeface="Arial" charset="0"/>
            </a:endParaRPr>
          </a:p>
          <a:p>
            <a:pPr algn="just">
              <a:buFont typeface="Wingdings" pitchFamily="2" charset="2"/>
              <a:buNone/>
            </a:pPr>
            <a:r>
              <a:rPr lang="ru-RU" sz="1400">
                <a:solidFill>
                  <a:srgbClr val="000000"/>
                </a:solidFill>
                <a:latin typeface="Arial" charset="0"/>
              </a:rPr>
              <a:t>  	- «Теплообменные устройства»  </a:t>
            </a:r>
          </a:p>
          <a:p>
            <a:pPr algn="just">
              <a:buFont typeface="Wingdings" pitchFamily="2" charset="2"/>
              <a:buNone/>
            </a:pPr>
            <a:r>
              <a:rPr lang="ru-RU" sz="1400">
                <a:solidFill>
                  <a:srgbClr val="000000"/>
                </a:solidFill>
                <a:latin typeface="Arial" charset="0"/>
              </a:rPr>
              <a:t>  	- «Компьютерное моделирование теплофизических процессов», включающих по 8 лабораторных работ и курсовой проект. </a:t>
            </a:r>
          </a:p>
          <a:p>
            <a:pPr algn="just">
              <a:buFont typeface="Wingdings" pitchFamily="2" charset="2"/>
              <a:buNone/>
            </a:pPr>
            <a:endParaRPr lang="ru-RU" sz="600">
              <a:solidFill>
                <a:srgbClr val="000000"/>
              </a:solidFill>
              <a:latin typeface="Arial" charset="0"/>
            </a:endParaRPr>
          </a:p>
          <a:p>
            <a:pPr algn="just"/>
            <a:r>
              <a:rPr lang="ru-RU" sz="1400">
                <a:solidFill>
                  <a:srgbClr val="000000"/>
                </a:solidFill>
                <a:latin typeface="Arial" charset="0"/>
              </a:rPr>
              <a:t>Материалы диссертации использовались для написания трех учебников, выпущенных в серии «Учебники НГТУ», включая две монографии.</a:t>
            </a:r>
          </a:p>
        </p:txBody>
      </p:sp>
      <p:sp>
        <p:nvSpPr>
          <p:cNvPr id="110596" name="Text Box 4"/>
          <p:cNvSpPr txBox="1">
            <a:spLocks noChangeArrowheads="1"/>
          </p:cNvSpPr>
          <p:nvPr/>
        </p:nvSpPr>
        <p:spPr bwMode="auto">
          <a:xfrm>
            <a:off x="360363" y="620713"/>
            <a:ext cx="8783637" cy="336550"/>
          </a:xfrm>
          <a:prstGeom prst="rect">
            <a:avLst/>
          </a:prstGeom>
          <a:noFill/>
          <a:ln w="9525">
            <a:noFill/>
            <a:miter lim="800000"/>
            <a:headEnd/>
            <a:tailEnd/>
          </a:ln>
          <a:effectLst/>
        </p:spPr>
        <p:txBody>
          <a:bodyPr>
            <a:spAutoFit/>
          </a:bodyPr>
          <a:lstStyle/>
          <a:p>
            <a:pPr algn="ctr">
              <a:lnSpc>
                <a:spcPct val="80000"/>
              </a:lnSpc>
              <a:spcBef>
                <a:spcPct val="20000"/>
              </a:spcBef>
              <a:buClr>
                <a:schemeClr val="tx2"/>
              </a:buClr>
              <a:buSzPct val="70000"/>
              <a:buFont typeface="Wingdings" pitchFamily="2" charset="2"/>
              <a:buNone/>
            </a:pPr>
            <a:r>
              <a:rPr lang="ru-RU" sz="2000" b="1">
                <a:solidFill>
                  <a:schemeClr val="hlink"/>
                </a:solidFill>
                <a:effectLst>
                  <a:outerShdw blurRad="38100" dist="38100" dir="2700000" algn="tl">
                    <a:srgbClr val="C0C0C0"/>
                  </a:outerShdw>
                </a:effectLst>
                <a:latin typeface="Tahoma" pitchFamily="34" charset="0"/>
              </a:rPr>
              <a:t>РЕАЛИЗАЦИЯ РЕЗУЛЬТАТОВ РАБОТЫ НА ПРАКТИКЕ</a:t>
            </a:r>
            <a:r>
              <a:rPr lang="ru-RU" sz="2000" b="1">
                <a:solidFill>
                  <a:srgbClr val="000000"/>
                </a:solidFill>
                <a:latin typeface="Tahoma" pitchFamily="34" charset="0"/>
              </a:rPr>
              <a:t> </a:t>
            </a:r>
            <a:endParaRPr lang="ru-RU" sz="2000" b="1">
              <a:latin typeface="Tahoma"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Номер слайда 5"/>
          <p:cNvSpPr>
            <a:spLocks noGrp="1"/>
          </p:cNvSpPr>
          <p:nvPr>
            <p:ph type="sldNum" sz="quarter" idx="12"/>
          </p:nvPr>
        </p:nvSpPr>
        <p:spPr/>
        <p:txBody>
          <a:bodyPr/>
          <a:lstStyle/>
          <a:p>
            <a:fld id="{F2955300-96F8-471D-A980-4F41CEB9D03D}" type="slidenum">
              <a:rPr lang="ru-RU"/>
              <a:pPr/>
              <a:t>9</a:t>
            </a:fld>
            <a:endParaRPr lang="ru-RU"/>
          </a:p>
        </p:txBody>
      </p:sp>
      <p:sp>
        <p:nvSpPr>
          <p:cNvPr id="193538" name="Rectangle 2"/>
          <p:cNvSpPr>
            <a:spLocks noGrp="1" noChangeArrowheads="1"/>
          </p:cNvSpPr>
          <p:nvPr>
            <p:ph type="title"/>
          </p:nvPr>
        </p:nvSpPr>
        <p:spPr>
          <a:xfrm>
            <a:off x="827088" y="0"/>
            <a:ext cx="7315200" cy="476250"/>
          </a:xfrm>
        </p:spPr>
        <p:txBody>
          <a:bodyPr/>
          <a:lstStyle/>
          <a:p>
            <a:pPr algn="ctr"/>
            <a:r>
              <a:rPr lang="ru-RU" sz="2000" b="1">
                <a:solidFill>
                  <a:schemeClr val="hlink"/>
                </a:solidFill>
                <a:effectLst>
                  <a:outerShdw blurRad="38100" dist="38100" dir="2700000" algn="tl">
                    <a:srgbClr val="C0C0C0"/>
                  </a:outerShdw>
                </a:effectLst>
                <a:latin typeface="Tahoma" pitchFamily="34" charset="0"/>
              </a:rPr>
              <a:t>СТРУКТУРА ДИССЕРТАЦИИ</a:t>
            </a:r>
          </a:p>
        </p:txBody>
      </p:sp>
      <p:sp>
        <p:nvSpPr>
          <p:cNvPr id="193603" name="Rectangle 67"/>
          <p:cNvSpPr>
            <a:spLocks noChangeArrowheads="1"/>
          </p:cNvSpPr>
          <p:nvPr/>
        </p:nvSpPr>
        <p:spPr bwMode="auto">
          <a:xfrm>
            <a:off x="-277813" y="819150"/>
            <a:ext cx="3233738" cy="0"/>
          </a:xfrm>
          <a:prstGeom prst="rect">
            <a:avLst/>
          </a:prstGeom>
          <a:noFill/>
          <a:ln w="9525">
            <a:noFill/>
            <a:miter lim="800000"/>
            <a:headEnd/>
            <a:tailEnd/>
          </a:ln>
          <a:effectLst/>
        </p:spPr>
        <p:txBody>
          <a:bodyPr wrap="none">
            <a:spAutoFit/>
          </a:bodyPr>
          <a:lstStyle/>
          <a:p>
            <a:endParaRPr lang="ru-RU"/>
          </a:p>
        </p:txBody>
      </p:sp>
      <p:sp>
        <p:nvSpPr>
          <p:cNvPr id="193670" name="Rectangle 134"/>
          <p:cNvSpPr>
            <a:spLocks noChangeArrowheads="1"/>
          </p:cNvSpPr>
          <p:nvPr/>
        </p:nvSpPr>
        <p:spPr bwMode="auto">
          <a:xfrm>
            <a:off x="-277813" y="819150"/>
            <a:ext cx="3233738" cy="0"/>
          </a:xfrm>
          <a:prstGeom prst="rect">
            <a:avLst/>
          </a:prstGeom>
          <a:noFill/>
          <a:ln w="9525">
            <a:noFill/>
            <a:miter lim="800000"/>
            <a:headEnd/>
            <a:tailEnd/>
          </a:ln>
          <a:effectLst/>
        </p:spPr>
        <p:txBody>
          <a:bodyPr wrap="none">
            <a:spAutoFit/>
          </a:bodyPr>
          <a:lstStyle/>
          <a:p>
            <a:endParaRPr lang="ru-RU"/>
          </a:p>
        </p:txBody>
      </p:sp>
      <p:graphicFrame>
        <p:nvGraphicFramePr>
          <p:cNvPr id="194156" name="Group 620"/>
          <p:cNvGraphicFramePr>
            <a:graphicFrameLocks noGrp="1"/>
          </p:cNvGraphicFramePr>
          <p:nvPr/>
        </p:nvGraphicFramePr>
        <p:xfrm>
          <a:off x="179388" y="476250"/>
          <a:ext cx="8785225" cy="457200"/>
        </p:xfrm>
        <a:graphic>
          <a:graphicData uri="http://schemas.openxmlformats.org/drawingml/2006/table">
            <a:tbl>
              <a:tblPr/>
              <a:tblGrid>
                <a:gridCol w="8785225"/>
              </a:tblGrid>
              <a:tr h="4572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ГЛАВА 1.</a:t>
                      </a:r>
                      <a:r>
                        <a:rPr kumimoji="0" lang="ru-RU" sz="1200" b="1" i="0" u="none" strike="noStrike" cap="none" normalizeH="0" baseline="0" smtClean="0">
                          <a:ln>
                            <a:noFill/>
                          </a:ln>
                          <a:solidFill>
                            <a:srgbClr val="0000FF"/>
                          </a:solidFill>
                          <a:effectLst/>
                          <a:latin typeface="Tahoma" pitchFamily="34" charset="0"/>
                          <a:ea typeface="Times New Roman" pitchFamily="18" charset="0"/>
                          <a:cs typeface="Tahoma" pitchFamily="34" charset="0"/>
                        </a:rPr>
                        <a:t> </a:t>
                      </a:r>
                      <a:r>
                        <a:rPr kumimoji="0" lang="ru-RU" sz="1200" b="1" i="0" u="none" strike="noStrike" cap="none" normalizeH="0" baseline="0" smtClean="0">
                          <a:ln>
                            <a:noFill/>
                          </a:ln>
                          <a:solidFill>
                            <a:schemeClr val="hlink"/>
                          </a:solidFill>
                          <a:effectLst/>
                          <a:latin typeface="Tahoma" pitchFamily="34" charset="0"/>
                          <a:ea typeface="Times New Roman" pitchFamily="18" charset="0"/>
                          <a:cs typeface="Tahoma" pitchFamily="34" charset="0"/>
                        </a:rPr>
                        <a:t>ОСОБЕННОСТИ КОНСТРУКЦИИ, РАБОТЫ, РАСЧЕТА И ОПТИМИЗАЦИИ КПРТ</a:t>
                      </a:r>
                      <a:endParaRPr kumimoji="0" lang="ru-RU" sz="1000" b="0" i="0" u="none" strike="noStrike" cap="none" normalizeH="0" baseline="0" smtClean="0">
                        <a:ln>
                          <a:noFill/>
                        </a:ln>
                        <a:solidFill>
                          <a:schemeClr val="hlink"/>
                        </a:solidFill>
                        <a:effectLst/>
                        <a:latin typeface="Times New Roman" pitchFamily="18" charset="0"/>
                        <a:ea typeface="Times New Roman" pitchFamily="18" charset="0"/>
                        <a:cs typeface="Tahoma"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smtClean="0">
                          <a:ln>
                            <a:noFill/>
                          </a:ln>
                          <a:solidFill>
                            <a:schemeClr val="hlink"/>
                          </a:solidFill>
                          <a:effectLst/>
                          <a:latin typeface="Tahoma" pitchFamily="34" charset="0"/>
                          <a:ea typeface="Times New Roman" pitchFamily="18" charset="0"/>
                          <a:cs typeface="Tahoma" pitchFamily="34" charset="0"/>
                        </a:rPr>
                        <a:t>(СОВРЕМЕННОЕ СОСТОЯНИЕ ВОПРОСА)</a:t>
                      </a:r>
                      <a:endParaRPr kumimoji="0" lang="ru-RU" sz="1800" b="0" i="0" u="none" strike="noStrike" cap="none" normalizeH="0" baseline="0" smtClean="0">
                        <a:ln>
                          <a:noFill/>
                        </a:ln>
                        <a:solidFill>
                          <a:schemeClr val="hlink"/>
                        </a:solidFill>
                        <a:effectLst/>
                        <a:latin typeface="Arial" charset="0"/>
                        <a:ea typeface="Times New Roman" pitchFamily="18" charset="0"/>
                        <a:cs typeface="Tahom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E5E5"/>
                    </a:solidFill>
                  </a:tcPr>
                </a:tc>
              </a:tr>
            </a:tbl>
          </a:graphicData>
        </a:graphic>
      </p:graphicFrame>
      <p:sp>
        <p:nvSpPr>
          <p:cNvPr id="193753" name="Text Box 217"/>
          <p:cNvSpPr txBox="1">
            <a:spLocks noChangeArrowheads="1"/>
          </p:cNvSpPr>
          <p:nvPr/>
        </p:nvSpPr>
        <p:spPr bwMode="auto">
          <a:xfrm>
            <a:off x="2968625" y="3382963"/>
            <a:ext cx="2974975" cy="992187"/>
          </a:xfrm>
          <a:prstGeom prst="rect">
            <a:avLst/>
          </a:prstGeom>
          <a:solidFill>
            <a:srgbClr val="FFFFFF"/>
          </a:solidFill>
          <a:ln w="9525">
            <a:noFill/>
            <a:miter lim="800000"/>
            <a:headEnd/>
            <a:tailEnd/>
          </a:ln>
        </p:spPr>
        <p:txBody>
          <a:bodyPr/>
          <a:lstStyle/>
          <a:p>
            <a:endParaRPr lang="ru-RU"/>
          </a:p>
        </p:txBody>
      </p:sp>
      <p:sp>
        <p:nvSpPr>
          <p:cNvPr id="193763" name="Rectangle 227"/>
          <p:cNvSpPr>
            <a:spLocks noChangeArrowheads="1"/>
          </p:cNvSpPr>
          <p:nvPr/>
        </p:nvSpPr>
        <p:spPr bwMode="auto">
          <a:xfrm>
            <a:off x="-277813" y="2439988"/>
            <a:ext cx="3233738" cy="0"/>
          </a:xfrm>
          <a:prstGeom prst="rect">
            <a:avLst/>
          </a:prstGeom>
          <a:noFill/>
          <a:ln w="9525">
            <a:noFill/>
            <a:miter lim="800000"/>
            <a:headEnd/>
            <a:tailEnd/>
          </a:ln>
          <a:effectLst/>
        </p:spPr>
        <p:txBody>
          <a:bodyPr wrap="none">
            <a:spAutoFit/>
          </a:bodyPr>
          <a:lstStyle/>
          <a:p>
            <a:endParaRPr lang="ru-RU"/>
          </a:p>
        </p:txBody>
      </p:sp>
      <p:graphicFrame>
        <p:nvGraphicFramePr>
          <p:cNvPr id="194171" name="Group 635"/>
          <p:cNvGraphicFramePr>
            <a:graphicFrameLocks noGrp="1"/>
          </p:cNvGraphicFramePr>
          <p:nvPr/>
        </p:nvGraphicFramePr>
        <p:xfrm>
          <a:off x="179388" y="1052513"/>
          <a:ext cx="8785225" cy="2529840"/>
        </p:xfrm>
        <a:graphic>
          <a:graphicData uri="http://schemas.openxmlformats.org/drawingml/2006/table">
            <a:tbl>
              <a:tblPr/>
              <a:tblGrid>
                <a:gridCol w="2686050"/>
                <a:gridCol w="3049587"/>
                <a:gridCol w="3049588"/>
              </a:tblGrid>
              <a:tr h="228600">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rgbClr val="FF0000"/>
                          </a:solidFill>
                          <a:effectLst>
                            <a:outerShdw blurRad="38100" dist="38100" dir="2700000" algn="tl">
                              <a:srgbClr val="C0C0C0"/>
                            </a:outerShdw>
                          </a:effectLst>
                          <a:latin typeface="Tahoma" pitchFamily="34" charset="0"/>
                          <a:cs typeface="Times New Roman" pitchFamily="18" charset="0"/>
                        </a:rPr>
                        <a:t>РАЗДЕЛ </a:t>
                      </a:r>
                      <a:r>
                        <a:rPr kumimoji="0" lang="en-US" sz="1200" b="1" i="0" u="none" strike="noStrike" cap="none" normalizeH="0" baseline="0" smtClean="0">
                          <a:ln>
                            <a:noFill/>
                          </a:ln>
                          <a:solidFill>
                            <a:srgbClr val="FF0000"/>
                          </a:solidFill>
                          <a:effectLst>
                            <a:outerShdw blurRad="38100" dist="38100" dir="2700000" algn="tl">
                              <a:srgbClr val="C0C0C0"/>
                            </a:outerShdw>
                          </a:effectLst>
                          <a:latin typeface="Tahoma" pitchFamily="34" charset="0"/>
                          <a:cs typeface="Times New Roman" pitchFamily="18" charset="0"/>
                        </a:rPr>
                        <a:t>I </a:t>
                      </a:r>
                      <a:r>
                        <a:rPr kumimoji="0" lang="ru-RU" sz="1200" b="1" i="0" u="none" strike="noStrike" cap="none" normalizeH="0" baseline="0" smtClean="0">
                          <a:ln>
                            <a:noFill/>
                          </a:ln>
                          <a:solidFill>
                            <a:srgbClr val="FF0000"/>
                          </a:solidFill>
                          <a:effectLst>
                            <a:outerShdw blurRad="38100" dist="38100" dir="2700000" algn="tl">
                              <a:srgbClr val="C0C0C0"/>
                            </a:outerShdw>
                          </a:effectLst>
                          <a:latin typeface="Tahoma" pitchFamily="34" charset="0"/>
                          <a:cs typeface="Times New Roman" pitchFamily="18" charset="0"/>
                        </a:rPr>
                        <a:t>ЭКСПЕРИМЕНТАЛЬНЫЕ И ТЕОРЕТИЧЕСКИЕ ИССЛЕДОВАНИЯ КПРТ</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ru-RU"/>
                    </a:p>
                  </a:txBody>
                  <a:tcPr/>
                </a:tc>
                <a:tc hMerge="1">
                  <a:txBody>
                    <a:bodyPr/>
                    <a:lstStyle/>
                    <a:p>
                      <a:endParaRPr lang="ru-RU"/>
                    </a:p>
                  </a:txBody>
                  <a:tcPr/>
                </a:tc>
              </a:tr>
              <a:tr h="2746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ГЛАВА 2.</a:t>
                      </a:r>
                      <a:r>
                        <a:rPr kumimoji="0" lang="ru-RU" sz="1200" b="1" i="0" u="none" strike="noStrike" cap="none" normalizeH="0" baseline="0" smtClean="0">
                          <a:ln>
                            <a:noFill/>
                          </a:ln>
                          <a:solidFill>
                            <a:srgbClr val="0000FF"/>
                          </a:solidFill>
                          <a:effectLst/>
                          <a:latin typeface="Times New Roman" pitchFamily="18" charset="0"/>
                          <a:ea typeface="Times New Roman" pitchFamily="18" charset="0"/>
                          <a:cs typeface="Tahoma" pitchFamily="34" charset="0"/>
                        </a:rPr>
                        <a:t> </a:t>
                      </a:r>
                      <a:r>
                        <a:rPr kumimoji="0" lang="ru-RU" sz="1000" b="1" i="0" u="none" strike="noStrike" cap="none" normalizeH="0" baseline="0" smtClean="0">
                          <a:ln>
                            <a:noFill/>
                          </a:ln>
                          <a:solidFill>
                            <a:schemeClr val="hlink"/>
                          </a:solidFill>
                          <a:effectLst/>
                          <a:latin typeface="Times New Roman" pitchFamily="18" charset="0"/>
                          <a:ea typeface="Times New Roman" pitchFamily="18" charset="0"/>
                          <a:cs typeface="Tahoma" pitchFamily="34" charset="0"/>
                        </a:rPr>
                        <a:t>ЭКСПЕРИМЕНТАЛЬНОЕ ИССЛЕДОВАНИЕ ТЕПЛООТДАЧИ К ТРЕХФАЗНОМУ ПОТОКУ ВОДНОГО АЭРОЗОЛЯ</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000" b="1" i="0" u="none" strike="noStrike" cap="none" normalizeH="0" baseline="0" smtClean="0">
                        <a:ln>
                          <a:noFill/>
                        </a:ln>
                        <a:solidFill>
                          <a:schemeClr val="hlink"/>
                        </a:solidFill>
                        <a:effectLst/>
                        <a:latin typeface="Times New Roman" pitchFamily="18" charset="0"/>
                        <a:ea typeface="Times New Roman" pitchFamily="18" charset="0"/>
                        <a:cs typeface="Tahoma"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000" b="1" i="0" u="none" strike="noStrike" cap="none" normalizeH="0" baseline="0" smtClean="0">
                        <a:ln>
                          <a:noFill/>
                        </a:ln>
                        <a:solidFill>
                          <a:schemeClr val="hlink"/>
                        </a:solidFill>
                        <a:effectLst/>
                        <a:latin typeface="Times New Roman" pitchFamily="18" charset="0"/>
                        <a:ea typeface="Times New Roman" pitchFamily="18" charset="0"/>
                        <a:cs typeface="Tahoma"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000" b="1" i="0" u="none" strike="noStrike" cap="none" normalizeH="0" baseline="0" smtClean="0">
                        <a:ln>
                          <a:noFill/>
                        </a:ln>
                        <a:solidFill>
                          <a:schemeClr val="hlink"/>
                        </a:solidFill>
                        <a:effectLst/>
                        <a:latin typeface="Arial" charset="0"/>
                        <a:ea typeface="Times New Roman" pitchFamily="18"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E5E5E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ГЛАВА </a:t>
                      </a:r>
                      <a:r>
                        <a:rPr kumimoji="0" lang="en-US"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3</a:t>
                      </a: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a:t>
                      </a:r>
                      <a:r>
                        <a:rPr kumimoji="0" lang="ru-RU" sz="1200" b="1" i="0" u="none" strike="noStrike" cap="none" normalizeH="0" baseline="0" smtClean="0">
                          <a:ln>
                            <a:noFill/>
                          </a:ln>
                          <a:solidFill>
                            <a:srgbClr val="0000FF"/>
                          </a:solidFill>
                          <a:effectLst/>
                          <a:latin typeface="Times New Roman" pitchFamily="18" charset="0"/>
                          <a:ea typeface="Times New Roman" pitchFamily="18" charset="0"/>
                          <a:cs typeface="Tahoma" pitchFamily="34" charset="0"/>
                        </a:rPr>
                        <a:t> </a:t>
                      </a:r>
                      <a:r>
                        <a:rPr kumimoji="0" lang="ru-RU" sz="1000" b="1" i="0" u="none" strike="noStrike" cap="none" normalizeH="0" baseline="0" smtClean="0">
                          <a:ln>
                            <a:noFill/>
                          </a:ln>
                          <a:solidFill>
                            <a:schemeClr val="hlink"/>
                          </a:solidFill>
                          <a:effectLst/>
                          <a:latin typeface="Times New Roman" pitchFamily="18" charset="0"/>
                          <a:ea typeface="Times New Roman" pitchFamily="18" charset="0"/>
                          <a:cs typeface="Tahoma" pitchFamily="34" charset="0"/>
                        </a:rPr>
                        <a:t>МОДЕЛИРОВАНИЕ ТЕПЛОПЕРЕДАЧИ В КОМПАКТНОМ ТЕПЛООБМЕННИКЕ С УЧЕТОМ ФАЗОВЫХ ПРЕВРАЩЕНИЙ ВЛАЖНОГО ВОЗДУХА</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E5E5E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ГЛАВА </a:t>
                      </a:r>
                      <a:r>
                        <a:rPr kumimoji="0" lang="en-US"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4</a:t>
                      </a: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a:t>
                      </a:r>
                      <a:r>
                        <a:rPr kumimoji="0" lang="ru-RU" sz="1200" b="1" i="0" u="none" strike="noStrike" cap="none" normalizeH="0" baseline="0" smtClean="0">
                          <a:ln>
                            <a:noFill/>
                          </a:ln>
                          <a:solidFill>
                            <a:srgbClr val="0000FF"/>
                          </a:solidFill>
                          <a:effectLst/>
                          <a:latin typeface="Times New Roman" pitchFamily="18" charset="0"/>
                          <a:ea typeface="Times New Roman" pitchFamily="18" charset="0"/>
                          <a:cs typeface="Tahoma" pitchFamily="34" charset="0"/>
                        </a:rPr>
                        <a:t> </a:t>
                      </a:r>
                      <a:r>
                        <a:rPr kumimoji="0" lang="ru-RU" sz="1000" b="1" i="0" u="none" strike="noStrike" cap="none" normalizeH="0" baseline="0" smtClean="0">
                          <a:ln>
                            <a:noFill/>
                          </a:ln>
                          <a:solidFill>
                            <a:schemeClr val="hlink"/>
                          </a:solidFill>
                          <a:effectLst/>
                          <a:latin typeface="Times New Roman" pitchFamily="18" charset="0"/>
                          <a:ea typeface="Times New Roman" pitchFamily="18" charset="0"/>
                          <a:cs typeface="Tahoma" pitchFamily="34" charset="0"/>
                        </a:rPr>
                        <a:t>МЕТОД ЗАЩИТЫ ТЕПЛОПЕРЕДАЮЩЕЙ ПОВЕРХНОСТИ КОМПАКТНОГО ТЕПЛООБМЕННИКА И МЕТОДИКА ОЦЕНКИ ЕГО ЭФФЕКТИВНОСТИ НА ЭКСПЛУАТАЦИОННЫХ РЕЖИМНЫХ ПАРАМЕТРАХ</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E5E5E5"/>
                    </a:solidFill>
                  </a:tcPr>
                </a:tc>
              </a:tr>
              <a:tr h="0">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ru-RU" sz="25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ru-RU" sz="25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ru-RU" sz="25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r>
              <a:tr h="260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smtClean="0">
                          <a:ln>
                            <a:noFill/>
                          </a:ln>
                          <a:solidFill>
                            <a:schemeClr val="hlink"/>
                          </a:solidFill>
                          <a:effectLst/>
                          <a:latin typeface="Tahoma" pitchFamily="34" charset="0"/>
                          <a:ea typeface="Times New Roman" pitchFamily="18" charset="0"/>
                          <a:cs typeface="Tahoma" pitchFamily="34" charset="0"/>
                        </a:rPr>
                        <a:t>Цель:</a:t>
                      </a:r>
                      <a:r>
                        <a:rPr kumimoji="0" lang="ru-RU" sz="1100" b="1" i="0" u="none" strike="noStrike" cap="none" normalizeH="0" baseline="0" smtClean="0">
                          <a:ln>
                            <a:noFill/>
                          </a:ln>
                          <a:solidFill>
                            <a:srgbClr val="800000"/>
                          </a:solidFill>
                          <a:effectLst/>
                          <a:latin typeface="Times New Roman" pitchFamily="18" charset="0"/>
                          <a:ea typeface="Times New Roman" pitchFamily="18" charset="0"/>
                          <a:cs typeface="Tahoma" pitchFamily="34" charset="0"/>
                        </a:rPr>
                        <a:t> установить закономерности ТМО при испарении аэрозоля.</a:t>
                      </a:r>
                      <a:endParaRPr kumimoji="0" lang="ru-RU" sz="1800" b="0" i="0" u="none" strike="noStrike" cap="none" normalizeH="0" baseline="0" smtClean="0">
                        <a:ln>
                          <a:noFill/>
                        </a:ln>
                        <a:solidFill>
                          <a:schemeClr val="tx1"/>
                        </a:solidFill>
                        <a:effectLst/>
                        <a:latin typeface="Arial" charset="0"/>
                        <a:ea typeface="Times New Roman" pitchFamily="18"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smtClean="0">
                          <a:ln>
                            <a:noFill/>
                          </a:ln>
                          <a:solidFill>
                            <a:schemeClr val="hlink"/>
                          </a:solidFill>
                          <a:effectLst/>
                          <a:latin typeface="Tahoma" pitchFamily="34" charset="0"/>
                          <a:ea typeface="Times New Roman" pitchFamily="18" charset="0"/>
                          <a:cs typeface="Tahoma" pitchFamily="34" charset="0"/>
                        </a:rPr>
                        <a:t>Цель:</a:t>
                      </a:r>
                      <a:r>
                        <a:rPr kumimoji="0" lang="ru-RU" sz="1100" b="1" i="0" u="none" strike="noStrike" cap="none" normalizeH="0" baseline="0" smtClean="0">
                          <a:ln>
                            <a:noFill/>
                          </a:ln>
                          <a:solidFill>
                            <a:srgbClr val="800000"/>
                          </a:solidFill>
                          <a:effectLst/>
                          <a:latin typeface="Times New Roman" pitchFamily="18" charset="0"/>
                          <a:ea typeface="Times New Roman" pitchFamily="18" charset="0"/>
                          <a:cs typeface="Tahoma" pitchFamily="34" charset="0"/>
                        </a:rPr>
                        <a:t> установить закономерности теплопередачи в ПРТ при работе на двухфазных теплоносителях.</a:t>
                      </a:r>
                      <a:endParaRPr kumimoji="0" lang="ru-RU" sz="1800" b="0" i="0" u="none" strike="noStrike" cap="none" normalizeH="0" baseline="0" smtClean="0">
                        <a:ln>
                          <a:noFill/>
                        </a:ln>
                        <a:solidFill>
                          <a:schemeClr val="tx1"/>
                        </a:solidFill>
                        <a:effectLst/>
                        <a:latin typeface="Arial" charset="0"/>
                        <a:ea typeface="Times New Roman" pitchFamily="18"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smtClean="0">
                          <a:ln>
                            <a:noFill/>
                          </a:ln>
                          <a:solidFill>
                            <a:schemeClr val="hlink"/>
                          </a:solidFill>
                          <a:effectLst/>
                          <a:latin typeface="Tahoma" pitchFamily="34" charset="0"/>
                          <a:ea typeface="Times New Roman" pitchFamily="18" charset="0"/>
                          <a:cs typeface="Tahoma" pitchFamily="34" charset="0"/>
                        </a:rPr>
                        <a:t>Цель:</a:t>
                      </a:r>
                      <a:r>
                        <a:rPr kumimoji="0" lang="ru-RU" sz="1100" b="1" i="0" u="none" strike="noStrike" cap="none" normalizeH="0" baseline="0" smtClean="0">
                          <a:ln>
                            <a:noFill/>
                          </a:ln>
                          <a:solidFill>
                            <a:srgbClr val="800000"/>
                          </a:solidFill>
                          <a:effectLst/>
                          <a:latin typeface="Times New Roman" pitchFamily="18" charset="0"/>
                          <a:ea typeface="Times New Roman" pitchFamily="18" charset="0"/>
                          <a:cs typeface="Tahoma" pitchFamily="34" charset="0"/>
                        </a:rPr>
                        <a:t> разработать методику по оценке и получению ПРТ с любыми заданными эксплуатационными свойствами.</a:t>
                      </a:r>
                      <a:endParaRPr kumimoji="0" lang="ru-RU" sz="1800" b="0" i="0" u="none" strike="noStrike" cap="none" normalizeH="0" baseline="0" smtClean="0">
                        <a:ln>
                          <a:noFill/>
                        </a:ln>
                        <a:solidFill>
                          <a:schemeClr val="tx1"/>
                        </a:solidFill>
                        <a:effectLst/>
                        <a:latin typeface="Arial" charset="0"/>
                        <a:ea typeface="Times New Roman" pitchFamily="18"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r>
            </a:tbl>
          </a:graphicData>
        </a:graphic>
      </p:graphicFrame>
      <p:pic>
        <p:nvPicPr>
          <p:cNvPr id="193828" name="Picture 292" descr="Схема расчета1"/>
          <p:cNvPicPr>
            <a:picLocks noChangeAspect="1" noChangeArrowheads="1"/>
          </p:cNvPicPr>
          <p:nvPr/>
        </p:nvPicPr>
        <p:blipFill>
          <a:blip r:embed="rId3" cstate="print"/>
          <a:srcRect/>
          <a:stretch>
            <a:fillRect/>
          </a:stretch>
        </p:blipFill>
        <p:spPr bwMode="auto">
          <a:xfrm>
            <a:off x="2916238" y="2060575"/>
            <a:ext cx="1368425" cy="838200"/>
          </a:xfrm>
          <a:prstGeom prst="rect">
            <a:avLst/>
          </a:prstGeom>
          <a:noFill/>
        </p:spPr>
      </p:pic>
      <p:graphicFrame>
        <p:nvGraphicFramePr>
          <p:cNvPr id="193829" name="Object 293"/>
          <p:cNvGraphicFramePr>
            <a:graphicFrameLocks noChangeAspect="1"/>
          </p:cNvGraphicFramePr>
          <p:nvPr/>
        </p:nvGraphicFramePr>
        <p:xfrm>
          <a:off x="6156325" y="2420938"/>
          <a:ext cx="792163" cy="641350"/>
        </p:xfrm>
        <a:graphic>
          <a:graphicData uri="http://schemas.openxmlformats.org/presentationml/2006/ole">
            <p:oleObj spid="_x0000_s193829" name="Рисунок" r:id="rId4" imgW="2391156" imgH="1933956" progId="Word.Picture.8">
              <p:embed/>
            </p:oleObj>
          </a:graphicData>
        </a:graphic>
      </p:graphicFrame>
      <p:graphicFrame>
        <p:nvGraphicFramePr>
          <p:cNvPr id="193830" name="Object 294"/>
          <p:cNvGraphicFramePr>
            <a:graphicFrameLocks noChangeAspect="1"/>
          </p:cNvGraphicFramePr>
          <p:nvPr/>
        </p:nvGraphicFramePr>
        <p:xfrm>
          <a:off x="7524750" y="2205038"/>
          <a:ext cx="936625" cy="730250"/>
        </p:xfrm>
        <a:graphic>
          <a:graphicData uri="http://schemas.openxmlformats.org/presentationml/2006/ole">
            <p:oleObj spid="_x0000_s193830" name="Рисунок" r:id="rId5" imgW="2727960" imgH="2116836" progId="Word.Picture.8">
              <p:embed/>
            </p:oleObj>
          </a:graphicData>
        </a:graphic>
      </p:graphicFrame>
      <p:pic>
        <p:nvPicPr>
          <p:cNvPr id="193908" name="Picture 372" descr="Схема расчета2"/>
          <p:cNvPicPr>
            <a:picLocks noChangeAspect="1" noChangeArrowheads="1"/>
          </p:cNvPicPr>
          <p:nvPr/>
        </p:nvPicPr>
        <p:blipFill>
          <a:blip r:embed="rId6" cstate="print"/>
          <a:srcRect/>
          <a:stretch>
            <a:fillRect/>
          </a:stretch>
        </p:blipFill>
        <p:spPr bwMode="auto">
          <a:xfrm>
            <a:off x="4716463" y="2133600"/>
            <a:ext cx="792162" cy="741363"/>
          </a:xfrm>
          <a:prstGeom prst="rect">
            <a:avLst/>
          </a:prstGeom>
          <a:noFill/>
        </p:spPr>
      </p:pic>
      <p:graphicFrame>
        <p:nvGraphicFramePr>
          <p:cNvPr id="194189" name="Group 653"/>
          <p:cNvGraphicFramePr>
            <a:graphicFrameLocks noGrp="1"/>
          </p:cNvGraphicFramePr>
          <p:nvPr/>
        </p:nvGraphicFramePr>
        <p:xfrm>
          <a:off x="179388" y="3644900"/>
          <a:ext cx="8785225" cy="3154998"/>
        </p:xfrm>
        <a:graphic>
          <a:graphicData uri="http://schemas.openxmlformats.org/drawingml/2006/table">
            <a:tbl>
              <a:tblPr/>
              <a:tblGrid>
                <a:gridCol w="2663825"/>
                <a:gridCol w="3097212"/>
                <a:gridCol w="3024188"/>
              </a:tblGrid>
              <a:tr h="274638">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rgbClr val="FF0000"/>
                          </a:solidFill>
                          <a:effectLst>
                            <a:outerShdw blurRad="38100" dist="38100" dir="2700000" algn="tl">
                              <a:srgbClr val="C0C0C0"/>
                            </a:outerShdw>
                          </a:effectLst>
                          <a:latin typeface="Tahoma" pitchFamily="34" charset="0"/>
                          <a:cs typeface="Times New Roman" pitchFamily="18" charset="0"/>
                        </a:rPr>
                        <a:t>РАЗДЕЛ </a:t>
                      </a:r>
                      <a:r>
                        <a:rPr kumimoji="0" lang="en-US" sz="1200" b="1" i="0" u="none" strike="noStrike" cap="none" normalizeH="0" baseline="0" smtClean="0">
                          <a:ln>
                            <a:noFill/>
                          </a:ln>
                          <a:solidFill>
                            <a:srgbClr val="FF0000"/>
                          </a:solidFill>
                          <a:effectLst>
                            <a:outerShdw blurRad="38100" dist="38100" dir="2700000" algn="tl">
                              <a:srgbClr val="C0C0C0"/>
                            </a:outerShdw>
                          </a:effectLst>
                          <a:latin typeface="Tahoma" pitchFamily="34" charset="0"/>
                          <a:ea typeface="Times New Roman" pitchFamily="18" charset="0"/>
                          <a:cs typeface="Tahoma" pitchFamily="34" charset="0"/>
                        </a:rPr>
                        <a:t>II </a:t>
                      </a:r>
                      <a:r>
                        <a:rPr kumimoji="0" lang="ru-RU" sz="1200" b="1" i="0" u="none" strike="noStrike" cap="none" normalizeH="0" baseline="0" smtClean="0">
                          <a:ln>
                            <a:noFill/>
                          </a:ln>
                          <a:solidFill>
                            <a:srgbClr val="FF0000"/>
                          </a:solidFill>
                          <a:effectLst>
                            <a:outerShdw blurRad="38100" dist="38100" dir="2700000" algn="tl">
                              <a:srgbClr val="C0C0C0"/>
                            </a:outerShdw>
                          </a:effectLst>
                          <a:latin typeface="Tahoma" pitchFamily="34" charset="0"/>
                          <a:ea typeface="Times New Roman" pitchFamily="18" charset="0"/>
                          <a:cs typeface="Tahoma" pitchFamily="34" charset="0"/>
                        </a:rPr>
                        <a:t>РЕШЕНИЕ АКТУАЛЬНЫХ ПРИКЛАДНЫХ НАУЧНО-ТЕХНИЧЕСКИХ ЗАДАЧ</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hMerge="1">
                  <a:txBody>
                    <a:bodyPr/>
                    <a:lstStyle/>
                    <a:p>
                      <a:endParaRPr lang="ru-RU"/>
                    </a:p>
                  </a:txBody>
                  <a:tcPr/>
                </a:tc>
                <a:tc hMerge="1">
                  <a:txBody>
                    <a:bodyPr/>
                    <a:lstStyle/>
                    <a:p>
                      <a:endParaRPr lang="ru-RU"/>
                    </a:p>
                  </a:txBody>
                  <a:tcPr/>
                </a:tc>
              </a:tr>
              <a:tr h="2746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ГЛАВА </a:t>
                      </a:r>
                      <a:r>
                        <a:rPr kumimoji="0" lang="en-US"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5</a:t>
                      </a: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a:t>
                      </a:r>
                      <a:r>
                        <a:rPr kumimoji="0" lang="ru-RU" sz="1200" b="1" i="0" u="none" strike="noStrike" cap="none" normalizeH="0" baseline="0" smtClean="0">
                          <a:ln>
                            <a:noFill/>
                          </a:ln>
                          <a:solidFill>
                            <a:srgbClr val="0000FF"/>
                          </a:solidFill>
                          <a:effectLst/>
                          <a:latin typeface="Times New Roman" pitchFamily="18" charset="0"/>
                          <a:ea typeface="Times New Roman" pitchFamily="18" charset="0"/>
                          <a:cs typeface="Tahoma" pitchFamily="34" charset="0"/>
                        </a:rPr>
                        <a:t> </a:t>
                      </a:r>
                      <a:r>
                        <a:rPr kumimoji="0" lang="ru-RU" sz="1000" b="1" i="0" u="none" strike="noStrike" cap="none" normalizeH="0" baseline="0" smtClean="0">
                          <a:ln>
                            <a:noFill/>
                          </a:ln>
                          <a:solidFill>
                            <a:schemeClr val="hlink"/>
                          </a:solidFill>
                          <a:effectLst/>
                          <a:latin typeface="Times New Roman" pitchFamily="18" charset="0"/>
                          <a:ea typeface="Times New Roman" pitchFamily="18" charset="0"/>
                          <a:cs typeface="Tahoma" pitchFamily="34" charset="0"/>
                        </a:rPr>
                        <a:t>ТЕПЛОМАССООБМЕН ВЛАЖНОГО ВОЗДУХА В ТЕПЛООБМЕННИКЕ-КОНДЕНСАТОРЕ. ОБОСНОВАНИЕ И ПРОВЕРКА МЕТОДА ЗАЩИТЫ ТЕПЛОПЕРЕДАЮЩЕЙ ПОВЕРХНОСТИ ОТ ОБМЕРЗАНИЯ</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E5E5E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ГЛАВА </a:t>
                      </a:r>
                      <a:r>
                        <a:rPr kumimoji="0" lang="en-US"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6</a:t>
                      </a: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a:t>
                      </a:r>
                      <a:r>
                        <a:rPr kumimoji="0" lang="ru-RU" sz="1200" b="1" i="0" u="none" strike="noStrike" cap="none" normalizeH="0" baseline="0" smtClean="0">
                          <a:ln>
                            <a:noFill/>
                          </a:ln>
                          <a:solidFill>
                            <a:srgbClr val="0000FF"/>
                          </a:solidFill>
                          <a:effectLst/>
                          <a:latin typeface="Times New Roman" pitchFamily="18" charset="0"/>
                          <a:ea typeface="Times New Roman" pitchFamily="18" charset="0"/>
                          <a:cs typeface="Tahoma" pitchFamily="34" charset="0"/>
                        </a:rPr>
                        <a:t> </a:t>
                      </a:r>
                      <a:r>
                        <a:rPr kumimoji="0" lang="ru-RU" sz="1000" b="1" i="0" u="none" strike="noStrike" cap="none" normalizeH="0" baseline="0" smtClean="0">
                          <a:ln>
                            <a:noFill/>
                          </a:ln>
                          <a:solidFill>
                            <a:schemeClr val="hlink"/>
                          </a:solidFill>
                          <a:effectLst/>
                          <a:latin typeface="Times New Roman" pitchFamily="18" charset="0"/>
                          <a:ea typeface="Times New Roman" pitchFamily="18" charset="0"/>
                          <a:cs typeface="Tahoma" pitchFamily="34" charset="0"/>
                        </a:rPr>
                        <a:t>ОБОСНОВАНИЕ И ПРОВЕРКА МЕТОДА ЗАЩИТЫ ПЕРВИЧНОГО ТЕПЛООБМЕННИКА ОТ ТЕРМИЧЕСКИХ НАПРЯЖЕНИЙ В ТЕПЛОПЕРЕДАЮЩЕЙ ПОВЕРХНОСТИ</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E5E5E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ГЛАВА </a:t>
                      </a:r>
                      <a:r>
                        <a:rPr kumimoji="0" lang="en-US"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7</a:t>
                      </a: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a:t>
                      </a:r>
                      <a:r>
                        <a:rPr kumimoji="0" lang="ru-RU" sz="1200" b="1" i="0" u="none" strike="noStrike" cap="none" normalizeH="0" baseline="0" smtClean="0">
                          <a:ln>
                            <a:noFill/>
                          </a:ln>
                          <a:solidFill>
                            <a:srgbClr val="0000FF"/>
                          </a:solidFill>
                          <a:effectLst/>
                          <a:latin typeface="Times New Roman" pitchFamily="18" charset="0"/>
                          <a:ea typeface="Times New Roman" pitchFamily="18" charset="0"/>
                          <a:cs typeface="Tahoma" pitchFamily="34" charset="0"/>
                        </a:rPr>
                        <a:t> </a:t>
                      </a:r>
                      <a:r>
                        <a:rPr kumimoji="0" lang="ru-RU" sz="1000" b="1" i="0" u="none" strike="noStrike" cap="none" normalizeH="0" baseline="0" smtClean="0">
                          <a:ln>
                            <a:noFill/>
                          </a:ln>
                          <a:solidFill>
                            <a:schemeClr val="hlink"/>
                          </a:solidFill>
                          <a:effectLst/>
                          <a:latin typeface="Times New Roman" pitchFamily="18" charset="0"/>
                          <a:ea typeface="Times New Roman" pitchFamily="18" charset="0"/>
                          <a:cs typeface="Tahoma" pitchFamily="34" charset="0"/>
                        </a:rPr>
                        <a:t>ИССЛЕДОВАНИЕ ИНТЕНСИФИКАЦИИ ПРОЦЕССОВ ТЕПЛО- И МАССООБМЕНА И ТЕПЛОПЕРЕДАЧИ В КОМПАКТНОМ ТЕПЛООБМЕННИКЕ ПРИ ВОЗДУШНО-ИСПАРИТЕЛЬНОМ ОХЛАЖДЕНИИ</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E5E5E5"/>
                    </a:solidFill>
                  </a:tcPr>
                </a:tc>
              </a:tr>
              <a:tr h="0">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ru-RU" sz="2500" b="0" i="0" u="none" strike="noStrike" cap="none" normalizeH="0" baseline="0" smtClean="0">
                        <a:ln>
                          <a:noFill/>
                        </a:ln>
                        <a:solidFill>
                          <a:schemeClr val="tx1"/>
                        </a:solidFill>
                        <a:effectLst/>
                        <a:latin typeface="Verdana" pitchFamily="34" charset="0"/>
                      </a:endParaRPr>
                    </a:p>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ru-RU" sz="25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ru-RU" sz="25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ru-RU" sz="25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r>
              <a:tr h="260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smtClean="0">
                          <a:ln>
                            <a:noFill/>
                          </a:ln>
                          <a:solidFill>
                            <a:schemeClr val="hlink"/>
                          </a:solidFill>
                          <a:effectLst/>
                          <a:latin typeface="Tahoma" pitchFamily="34" charset="0"/>
                          <a:ea typeface="Times New Roman" pitchFamily="18" charset="0"/>
                          <a:cs typeface="Tahoma" pitchFamily="34" charset="0"/>
                        </a:rPr>
                        <a:t>Цель:</a:t>
                      </a:r>
                      <a:r>
                        <a:rPr kumimoji="0" lang="ru-RU" sz="1100" b="1" i="0" u="none" strike="noStrike" cap="none" normalizeH="0" baseline="0" smtClean="0">
                          <a:ln>
                            <a:noFill/>
                          </a:ln>
                          <a:solidFill>
                            <a:srgbClr val="800000"/>
                          </a:solidFill>
                          <a:effectLst/>
                          <a:latin typeface="Times New Roman" pitchFamily="18" charset="0"/>
                          <a:ea typeface="Times New Roman" pitchFamily="18" charset="0"/>
                          <a:cs typeface="Tahoma" pitchFamily="34" charset="0"/>
                        </a:rPr>
                        <a:t> обеспечить незамерзающую конструкцию теплообменника конденсатора для работы при отрицательных температурах.</a:t>
                      </a:r>
                      <a:endParaRPr kumimoji="0" lang="ru-RU" sz="1800" b="0" i="0" u="none" strike="noStrike" cap="none" normalizeH="0" baseline="0" smtClean="0">
                        <a:ln>
                          <a:noFill/>
                        </a:ln>
                        <a:solidFill>
                          <a:schemeClr val="tx1"/>
                        </a:solidFill>
                        <a:effectLst/>
                        <a:latin typeface="Arial" charset="0"/>
                        <a:ea typeface="Times New Roman" pitchFamily="18"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smtClean="0">
                          <a:ln>
                            <a:noFill/>
                          </a:ln>
                          <a:solidFill>
                            <a:schemeClr val="hlink"/>
                          </a:solidFill>
                          <a:effectLst/>
                          <a:latin typeface="Tahoma" pitchFamily="34" charset="0"/>
                          <a:ea typeface="Times New Roman" pitchFamily="18" charset="0"/>
                          <a:cs typeface="Tahoma" pitchFamily="34" charset="0"/>
                        </a:rPr>
                        <a:t>Цель:</a:t>
                      </a:r>
                      <a:r>
                        <a:rPr kumimoji="0" lang="ru-RU" sz="1100" b="1" i="0" u="none" strike="noStrike" cap="none" normalizeH="0" baseline="0" smtClean="0">
                          <a:ln>
                            <a:noFill/>
                          </a:ln>
                          <a:solidFill>
                            <a:srgbClr val="800000"/>
                          </a:solidFill>
                          <a:effectLst/>
                          <a:latin typeface="Times New Roman" pitchFamily="18" charset="0"/>
                          <a:ea typeface="Times New Roman" pitchFamily="18" charset="0"/>
                          <a:cs typeface="Tahoma" pitchFamily="34" charset="0"/>
                        </a:rPr>
                        <a:t> снизить термические напряжения и повысить ресурс работы первичного теплообменника при работе на высоких температурах.</a:t>
                      </a:r>
                      <a:endParaRPr kumimoji="0" lang="ru-RU" sz="1800" b="0" i="0" u="none" strike="noStrike" cap="none" normalizeH="0" baseline="0" smtClean="0">
                        <a:ln>
                          <a:noFill/>
                        </a:ln>
                        <a:solidFill>
                          <a:schemeClr val="tx1"/>
                        </a:solidFill>
                        <a:effectLst/>
                        <a:latin typeface="Arial" charset="0"/>
                        <a:ea typeface="Times New Roman" pitchFamily="18"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smtClean="0">
                          <a:ln>
                            <a:noFill/>
                          </a:ln>
                          <a:solidFill>
                            <a:schemeClr val="hlink"/>
                          </a:solidFill>
                          <a:effectLst/>
                          <a:latin typeface="Tahoma" pitchFamily="34" charset="0"/>
                          <a:ea typeface="Times New Roman" pitchFamily="18" charset="0"/>
                          <a:cs typeface="Tahoma" pitchFamily="34" charset="0"/>
                        </a:rPr>
                        <a:t>Цель:</a:t>
                      </a:r>
                      <a:r>
                        <a:rPr kumimoji="0" lang="ru-RU" sz="1100" b="1" i="0" u="none" strike="noStrike" cap="none" normalizeH="0" baseline="0" smtClean="0">
                          <a:ln>
                            <a:noFill/>
                          </a:ln>
                          <a:solidFill>
                            <a:srgbClr val="800000"/>
                          </a:solidFill>
                          <a:effectLst/>
                          <a:latin typeface="Times New Roman" pitchFamily="18" charset="0"/>
                          <a:ea typeface="Times New Roman" pitchFamily="18" charset="0"/>
                          <a:cs typeface="Tahoma" pitchFamily="34" charset="0"/>
                        </a:rPr>
                        <a:t> установить диапазоны эффективной работы воздушно-испарительных теплообменников.</a:t>
                      </a:r>
                      <a:endParaRPr kumimoji="0" lang="ru-RU" sz="1800" b="0" i="0" u="none" strike="noStrike" cap="none" normalizeH="0" baseline="0" smtClean="0">
                        <a:ln>
                          <a:noFill/>
                        </a:ln>
                        <a:solidFill>
                          <a:schemeClr val="tx1"/>
                        </a:solidFill>
                        <a:effectLst/>
                        <a:latin typeface="Arial" charset="0"/>
                        <a:ea typeface="Times New Roman" pitchFamily="18"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r>
            </a:tbl>
          </a:graphicData>
        </a:graphic>
      </p:graphicFrame>
      <p:pic>
        <p:nvPicPr>
          <p:cNvPr id="193983" name="Picture 447" descr="стр"/>
          <p:cNvPicPr>
            <a:picLocks noChangeAspect="1" noChangeArrowheads="1"/>
          </p:cNvPicPr>
          <p:nvPr/>
        </p:nvPicPr>
        <p:blipFill>
          <a:blip r:embed="rId7" cstate="print"/>
          <a:srcRect/>
          <a:stretch>
            <a:fillRect/>
          </a:stretch>
        </p:blipFill>
        <p:spPr bwMode="auto">
          <a:xfrm>
            <a:off x="3708400" y="4868863"/>
            <a:ext cx="1296988" cy="896937"/>
          </a:xfrm>
          <a:prstGeom prst="rect">
            <a:avLst/>
          </a:prstGeom>
          <a:noFill/>
        </p:spPr>
      </p:pic>
      <p:pic>
        <p:nvPicPr>
          <p:cNvPr id="193984" name="Picture 448" descr="1-4"/>
          <p:cNvPicPr>
            <a:picLocks noChangeAspect="1" noChangeArrowheads="1"/>
          </p:cNvPicPr>
          <p:nvPr/>
        </p:nvPicPr>
        <p:blipFill>
          <a:blip r:embed="rId8" cstate="print"/>
          <a:srcRect/>
          <a:stretch>
            <a:fillRect/>
          </a:stretch>
        </p:blipFill>
        <p:spPr bwMode="auto">
          <a:xfrm>
            <a:off x="827088" y="5084763"/>
            <a:ext cx="1008062" cy="788987"/>
          </a:xfrm>
          <a:prstGeom prst="rect">
            <a:avLst/>
          </a:prstGeom>
          <a:noFill/>
        </p:spPr>
      </p:pic>
      <p:pic>
        <p:nvPicPr>
          <p:cNvPr id="193985" name="Picture 449" descr="стр"/>
          <p:cNvPicPr>
            <a:picLocks noChangeAspect="1" noChangeArrowheads="1"/>
          </p:cNvPicPr>
          <p:nvPr/>
        </p:nvPicPr>
        <p:blipFill>
          <a:blip r:embed="rId9" cstate="print"/>
          <a:srcRect/>
          <a:stretch>
            <a:fillRect/>
          </a:stretch>
        </p:blipFill>
        <p:spPr bwMode="auto">
          <a:xfrm>
            <a:off x="6948488" y="4797425"/>
            <a:ext cx="930275" cy="990600"/>
          </a:xfrm>
          <a:prstGeom prst="rect">
            <a:avLst/>
          </a:prstGeom>
          <a:noFill/>
        </p:spPr>
      </p:pic>
      <p:pic>
        <p:nvPicPr>
          <p:cNvPr id="194172" name="Picture 636"/>
          <p:cNvPicPr>
            <a:picLocks noChangeAspect="1" noChangeArrowheads="1"/>
          </p:cNvPicPr>
          <p:nvPr/>
        </p:nvPicPr>
        <p:blipFill>
          <a:blip r:embed="rId10" cstate="print"/>
          <a:srcRect/>
          <a:stretch>
            <a:fillRect/>
          </a:stretch>
        </p:blipFill>
        <p:spPr bwMode="auto">
          <a:xfrm>
            <a:off x="323850" y="2133600"/>
            <a:ext cx="2447925" cy="825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Номер слайда 5"/>
          <p:cNvSpPr>
            <a:spLocks noGrp="1"/>
          </p:cNvSpPr>
          <p:nvPr>
            <p:ph type="sldNum" sz="quarter" idx="12"/>
          </p:nvPr>
        </p:nvSpPr>
        <p:spPr/>
        <p:txBody>
          <a:bodyPr/>
          <a:lstStyle/>
          <a:p>
            <a:fld id="{088AB054-2380-4927-883B-9DC6930A3B42}" type="slidenum">
              <a:rPr lang="ru-RU"/>
              <a:pPr/>
              <a:t>10</a:t>
            </a:fld>
            <a:endParaRPr lang="ru-RU"/>
          </a:p>
        </p:txBody>
      </p:sp>
      <p:sp>
        <p:nvSpPr>
          <p:cNvPr id="265218" name="Rectangle 2"/>
          <p:cNvSpPr>
            <a:spLocks noChangeArrowheads="1"/>
          </p:cNvSpPr>
          <p:nvPr/>
        </p:nvSpPr>
        <p:spPr bwMode="auto">
          <a:xfrm>
            <a:off x="0" y="209550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265242" name="Group 26"/>
          <p:cNvGraphicFramePr>
            <a:graphicFrameLocks noGrp="1"/>
          </p:cNvGraphicFramePr>
          <p:nvPr/>
        </p:nvGraphicFramePr>
        <p:xfrm>
          <a:off x="179388" y="188913"/>
          <a:ext cx="8713787" cy="2243328"/>
        </p:xfrm>
        <a:graphic>
          <a:graphicData uri="http://schemas.openxmlformats.org/drawingml/2006/table">
            <a:tbl>
              <a:tblPr/>
              <a:tblGrid>
                <a:gridCol w="1512887"/>
                <a:gridCol w="1973263"/>
                <a:gridCol w="1741487"/>
                <a:gridCol w="1743075"/>
                <a:gridCol w="1743075"/>
              </a:tblGrid>
              <a:tr h="457200">
                <a:tc gridSpan="5">
                  <a:txBody>
                    <a:bodyPr/>
                    <a:lstStyle/>
                    <a:p>
                      <a:pPr marL="0" marR="0" lvl="0" indent="0" algn="ctr" defTabSz="914400" rtl="0" eaLnBrk="1" fontAlgn="base" latinLnBrk="0" hangingPunct="1">
                        <a:lnSpc>
                          <a:spcPct val="100000"/>
                        </a:lnSpc>
                        <a:spcBef>
                          <a:spcPct val="20000"/>
                        </a:spcBef>
                        <a:spcAft>
                          <a:spcPct val="0"/>
                        </a:spcAft>
                        <a:buClrTx/>
                        <a:buSzPct val="70000"/>
                        <a:buFont typeface="Arial" charset="0"/>
                        <a:buNone/>
                        <a:tabLst/>
                      </a:pPr>
                      <a:r>
                        <a:rPr kumimoji="0" lang="ru-RU" sz="1600" b="1" i="0" u="none" strike="noStrike" cap="none" normalizeH="0" baseline="0" smtClean="0">
                          <a:ln>
                            <a:noFill/>
                          </a:ln>
                          <a:solidFill>
                            <a:srgbClr val="CC0000"/>
                          </a:solidFill>
                          <a:effectLst>
                            <a:outerShdw blurRad="38100" dist="38100" dir="2700000" algn="tl">
                              <a:srgbClr val="000000"/>
                            </a:outerShdw>
                          </a:effectLst>
                          <a:latin typeface="Tahoma" pitchFamily="34" charset="0"/>
                        </a:rPr>
                        <a:t>ГЛАВА 1.</a:t>
                      </a:r>
                      <a:r>
                        <a:rPr kumimoji="0" lang="ru-RU" sz="1600" b="1" i="0" u="none" strike="noStrike" cap="none" normalizeH="0" baseline="0" smtClean="0">
                          <a:ln>
                            <a:noFill/>
                          </a:ln>
                          <a:solidFill>
                            <a:srgbClr val="000000"/>
                          </a:solidFill>
                          <a:effectLst>
                            <a:outerShdw blurRad="38100" dist="38100" dir="2700000" algn="tl">
                              <a:srgbClr val="FFFFFF"/>
                            </a:outerShdw>
                          </a:effectLst>
                          <a:latin typeface="Tahoma" pitchFamily="34" charset="0"/>
                        </a:rPr>
                        <a:t> </a:t>
                      </a:r>
                      <a:r>
                        <a:rPr kumimoji="0" lang="ru-RU" sz="1600" b="1" i="0" u="none" strike="noStrike" cap="none" normalizeH="0" baseline="0" smtClean="0">
                          <a:ln>
                            <a:noFill/>
                          </a:ln>
                          <a:solidFill>
                            <a:schemeClr val="hlink"/>
                          </a:solidFill>
                          <a:effectLst>
                            <a:outerShdw blurRad="38100" dist="38100" dir="2700000" algn="tl">
                              <a:srgbClr val="000000"/>
                            </a:outerShdw>
                          </a:effectLst>
                          <a:latin typeface="Tahoma" pitchFamily="34" charset="0"/>
                        </a:rPr>
                        <a:t>ОСОБЕННОСТИ КОНСТРУКЦИИ, РАБОТЫ,</a:t>
                      </a:r>
                      <a:br>
                        <a:rPr kumimoji="0" lang="ru-RU" sz="1600" b="1" i="0" u="none" strike="noStrike" cap="none" normalizeH="0" baseline="0" smtClean="0">
                          <a:ln>
                            <a:noFill/>
                          </a:ln>
                          <a:solidFill>
                            <a:schemeClr val="hlink"/>
                          </a:solidFill>
                          <a:effectLst>
                            <a:outerShdw blurRad="38100" dist="38100" dir="2700000" algn="tl">
                              <a:srgbClr val="000000"/>
                            </a:outerShdw>
                          </a:effectLst>
                          <a:latin typeface="Tahoma" pitchFamily="34" charset="0"/>
                        </a:rPr>
                      </a:br>
                      <a:r>
                        <a:rPr kumimoji="0" lang="ru-RU" sz="1600" b="1" i="0" u="none" strike="noStrike" cap="none" normalizeH="0" baseline="0" smtClean="0">
                          <a:ln>
                            <a:noFill/>
                          </a:ln>
                          <a:solidFill>
                            <a:schemeClr val="hlink"/>
                          </a:solidFill>
                          <a:effectLst>
                            <a:outerShdw blurRad="38100" dist="38100" dir="2700000" algn="tl">
                              <a:srgbClr val="000000"/>
                            </a:outerShdw>
                          </a:effectLst>
                          <a:latin typeface="Tahoma" pitchFamily="34" charset="0"/>
                        </a:rPr>
                        <a:t>РАСЧЕТА И ОПТИМИЗАЦИИ КПРТ</a:t>
                      </a:r>
                    </a:p>
                    <a:p>
                      <a:pPr marL="0" marR="0" lvl="0" indent="0" algn="ctr" defTabSz="914400" rtl="0" eaLnBrk="1" fontAlgn="base" latinLnBrk="0" hangingPunct="1">
                        <a:lnSpc>
                          <a:spcPct val="100000"/>
                        </a:lnSpc>
                        <a:spcBef>
                          <a:spcPct val="20000"/>
                        </a:spcBef>
                        <a:spcAft>
                          <a:spcPct val="0"/>
                        </a:spcAft>
                        <a:buClrTx/>
                        <a:buSzPct val="70000"/>
                        <a:buFont typeface="Arial" charset="0"/>
                        <a:buNone/>
                        <a:tabLst/>
                      </a:pPr>
                      <a:r>
                        <a:rPr kumimoji="0" lang="en-US" sz="1600" b="1" i="0" u="none" strike="noStrike" cap="none" normalizeH="0" baseline="0" smtClean="0">
                          <a:ln>
                            <a:noFill/>
                          </a:ln>
                          <a:solidFill>
                            <a:schemeClr val="hlink"/>
                          </a:solidFill>
                          <a:effectLst>
                            <a:outerShdw blurRad="38100" dist="38100" dir="2700000" algn="tl">
                              <a:srgbClr val="000000"/>
                            </a:outerShdw>
                          </a:effectLst>
                          <a:latin typeface="Tahoma" pitchFamily="34" charset="0"/>
                        </a:rPr>
                        <a:t> (</a:t>
                      </a:r>
                      <a:r>
                        <a:rPr kumimoji="0" lang="ru-RU" sz="1600" b="1" i="0" u="none" strike="noStrike" cap="none" normalizeH="0" baseline="0" smtClean="0">
                          <a:ln>
                            <a:noFill/>
                          </a:ln>
                          <a:solidFill>
                            <a:schemeClr val="hlink"/>
                          </a:solidFill>
                          <a:effectLst>
                            <a:outerShdw blurRad="38100" dist="38100" dir="2700000" algn="tl">
                              <a:srgbClr val="000000"/>
                            </a:outerShdw>
                          </a:effectLst>
                          <a:latin typeface="Tahoma" pitchFamily="34" charset="0"/>
                        </a:rPr>
                        <a:t>СОВРЕМЕННОЕ СОСТОЯНИЕ ВОПРОСА</a:t>
                      </a:r>
                      <a:r>
                        <a:rPr kumimoji="0" lang="en-US" sz="1600" b="1" i="0" u="none" strike="noStrike" cap="none" normalizeH="0" baseline="0" smtClean="0">
                          <a:ln>
                            <a:noFill/>
                          </a:ln>
                          <a:solidFill>
                            <a:schemeClr val="hlink"/>
                          </a:solidFill>
                          <a:effectLst>
                            <a:outerShdw blurRad="38100" dist="38100" dir="2700000" algn="tl">
                              <a:srgbClr val="000000"/>
                            </a:outerShdw>
                          </a:effectLst>
                          <a:latin typeface="Tahoma" pitchFamily="34" charset="0"/>
                        </a:rPr>
                        <a:t>)</a:t>
                      </a:r>
                      <a:endParaRPr kumimoji="0" lang="en-US" sz="1600" b="1" i="0" u="none" strike="noStrike" cap="none" normalizeH="0" baseline="0" smtClean="0">
                        <a:ln>
                          <a:noFill/>
                        </a:ln>
                        <a:solidFill>
                          <a:schemeClr val="hlink"/>
                        </a:solidFill>
                        <a:effectLst>
                          <a:outerShdw blurRad="38100" dist="38100" dir="2700000" algn="tl">
                            <a:srgbClr val="000000"/>
                          </a:outerShdw>
                        </a:effectLst>
                        <a:latin typeface="Tahoma" pitchFamily="34" charset="0"/>
                        <a:ea typeface="Times New Roman" pitchFamily="18"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E5E5"/>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746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FF0000"/>
                          </a:solidFill>
                          <a:effectLst>
                            <a:outerShdw blurRad="38100" dist="38100" dir="2700000" algn="tl">
                              <a:srgbClr val="C0C0C0"/>
                            </a:outerShdw>
                          </a:effectLst>
                          <a:latin typeface="Times New Roman" pitchFamily="18" charset="0"/>
                          <a:cs typeface="Times New Roman" pitchFamily="18" charset="0"/>
                        </a:rPr>
                        <a:t>1.1.</a:t>
                      </a:r>
                      <a:r>
                        <a:rPr kumimoji="0" lang="ru-RU" sz="1800" b="1" i="0" u="none" strike="noStrike" cap="none" normalizeH="0" baseline="0" smtClean="0">
                          <a:ln>
                            <a:noFill/>
                          </a:ln>
                          <a:solidFill>
                            <a:schemeClr val="tx1"/>
                          </a:solidFill>
                          <a:effectLst/>
                          <a:latin typeface="Times New Roman" pitchFamily="18"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cs typeface="Times New Roman" pitchFamily="18" charset="0"/>
                        </a:rPr>
                        <a:t>Назначение, устройство и классификация ТА</a:t>
                      </a:r>
                      <a:endParaRPr kumimoji="0" lang="ru-RU" sz="1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FF0000"/>
                          </a:solidFill>
                          <a:effectLst>
                            <a:outerShdw blurRad="38100" dist="38100" dir="2700000" algn="tl">
                              <a:srgbClr val="C0C0C0"/>
                            </a:outerShdw>
                          </a:effectLst>
                          <a:latin typeface="Times New Roman" pitchFamily="18" charset="0"/>
                          <a:cs typeface="Times New Roman" pitchFamily="18" charset="0"/>
                        </a:rPr>
                        <a:t>1.2.</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cs typeface="Times New Roman" pitchFamily="18" charset="0"/>
                        </a:rPr>
                        <a:t>Основы расчета, проектирования и оптимизации ТА</a:t>
                      </a:r>
                      <a:endParaRPr kumimoji="0" lang="ru-RU" sz="1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FF0000"/>
                          </a:solidFill>
                          <a:effectLst>
                            <a:outerShdw blurRad="38100" dist="38100" dir="2700000" algn="tl">
                              <a:srgbClr val="C0C0C0"/>
                            </a:outerShdw>
                          </a:effectLst>
                          <a:latin typeface="Times New Roman" pitchFamily="18" charset="0"/>
                          <a:cs typeface="Times New Roman" pitchFamily="18" charset="0"/>
                        </a:rPr>
                        <a:t>1.3.</a:t>
                      </a:r>
                      <a:endParaRPr kumimoji="0" lang="ru-RU" sz="14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cs typeface="Times New Roman" pitchFamily="18" charset="0"/>
                        </a:rPr>
                        <a:t>Особенности конструкции, работы и расчёта оребрённых поверхностей</a:t>
                      </a:r>
                      <a:endParaRPr kumimoji="0" lang="ru-RU" sz="1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FF0000"/>
                          </a:solidFill>
                          <a:effectLst>
                            <a:outerShdw blurRad="38100" dist="38100" dir="2700000" algn="tl">
                              <a:srgbClr val="C0C0C0"/>
                            </a:outerShdw>
                          </a:effectLst>
                          <a:latin typeface="Times New Roman" pitchFamily="18" charset="0"/>
                          <a:cs typeface="Times New Roman" pitchFamily="18" charset="0"/>
                        </a:rPr>
                        <a:t>1.4.</a:t>
                      </a:r>
                      <a:r>
                        <a:rPr kumimoji="0" lang="ru-RU" sz="1400" b="1" i="0" u="none" strike="noStrike" cap="none" normalizeH="0" baseline="0" smtClean="0">
                          <a:ln>
                            <a:noFill/>
                          </a:ln>
                          <a:solidFill>
                            <a:schemeClr val="tx1"/>
                          </a:solidFill>
                          <a:effectLst/>
                          <a:latin typeface="Times New Roman" pitchFamily="18"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cs typeface="Times New Roman" pitchFamily="18" charset="0"/>
                        </a:rPr>
                        <a:t>Особенности тепломассообмена в двухфазных потоках</a:t>
                      </a:r>
                      <a:endParaRPr kumimoji="0" lang="ru-RU" sz="1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FF0000"/>
                          </a:solidFill>
                          <a:effectLst>
                            <a:outerShdw blurRad="38100" dist="38100" dir="2700000" algn="tl">
                              <a:srgbClr val="C0C0C0"/>
                            </a:outerShdw>
                          </a:effectLst>
                          <a:latin typeface="Times New Roman" pitchFamily="18" charset="0"/>
                          <a:cs typeface="Times New Roman" pitchFamily="18" charset="0"/>
                        </a:rPr>
                        <a:t>1.5.</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chemeClr val="tx1"/>
                          </a:solidFill>
                          <a:effectLst/>
                          <a:latin typeface="Times New Roman" pitchFamily="18" charset="0"/>
                          <a:cs typeface="Times New Roman" pitchFamily="18" charset="0"/>
                        </a:rPr>
                        <a:t>Краткое изложение разрабатываемой модели</a:t>
                      </a:r>
                      <a:endParaRPr kumimoji="0" lang="ru-RU" sz="1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pic>
        <p:nvPicPr>
          <p:cNvPr id="265243" name="Picture 27"/>
          <p:cNvPicPr>
            <a:picLocks noChangeAspect="1" noChangeArrowheads="1"/>
          </p:cNvPicPr>
          <p:nvPr/>
        </p:nvPicPr>
        <p:blipFill>
          <a:blip r:embed="rId2" cstate="print"/>
          <a:srcRect/>
          <a:stretch>
            <a:fillRect/>
          </a:stretch>
        </p:blipFill>
        <p:spPr bwMode="auto">
          <a:xfrm>
            <a:off x="1042988" y="2984500"/>
            <a:ext cx="6913562" cy="3770313"/>
          </a:xfrm>
          <a:prstGeom prst="rect">
            <a:avLst/>
          </a:prstGeom>
          <a:noFill/>
          <a:ln w="9525">
            <a:noFill/>
            <a:miter lim="800000"/>
            <a:headEnd/>
            <a:tailEnd/>
          </a:ln>
          <a:effectLst/>
        </p:spPr>
      </p:pic>
      <p:sp>
        <p:nvSpPr>
          <p:cNvPr id="265244" name="Text Box 28"/>
          <p:cNvSpPr txBox="1">
            <a:spLocks noChangeArrowheads="1"/>
          </p:cNvSpPr>
          <p:nvPr/>
        </p:nvSpPr>
        <p:spPr bwMode="auto">
          <a:xfrm>
            <a:off x="2484438" y="2636838"/>
            <a:ext cx="3956050" cy="336550"/>
          </a:xfrm>
          <a:prstGeom prst="rect">
            <a:avLst/>
          </a:prstGeom>
          <a:noFill/>
          <a:ln w="9525">
            <a:noFill/>
            <a:miter lim="800000"/>
            <a:headEnd/>
            <a:tailEnd/>
          </a:ln>
          <a:effectLst/>
        </p:spPr>
        <p:txBody>
          <a:bodyPr wrap="none">
            <a:spAutoFit/>
          </a:bodyPr>
          <a:lstStyle/>
          <a:p>
            <a:r>
              <a:rPr lang="ru-RU" sz="1600" b="1">
                <a:solidFill>
                  <a:schemeClr val="hlink"/>
                </a:solidFill>
                <a:effectLst>
                  <a:outerShdw blurRad="38100" dist="38100" dir="2700000" algn="tl">
                    <a:srgbClr val="C0C0C0"/>
                  </a:outerShdw>
                </a:effectLst>
                <a:latin typeface="Tahoma" pitchFamily="34" charset="0"/>
              </a:rPr>
              <a:t>Принципиальная схема СКВ Ту-204</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Номер слайда 5"/>
          <p:cNvSpPr>
            <a:spLocks noGrp="1"/>
          </p:cNvSpPr>
          <p:nvPr>
            <p:ph type="sldNum" sz="quarter" idx="12"/>
          </p:nvPr>
        </p:nvSpPr>
        <p:spPr/>
        <p:txBody>
          <a:bodyPr/>
          <a:lstStyle/>
          <a:p>
            <a:fld id="{108AA0E8-2CBD-4618-A732-20CD7B8C5F36}" type="slidenum">
              <a:rPr lang="ru-RU"/>
              <a:pPr/>
              <a:t>11</a:t>
            </a:fld>
            <a:endParaRPr lang="ru-RU"/>
          </a:p>
        </p:txBody>
      </p:sp>
      <p:sp>
        <p:nvSpPr>
          <p:cNvPr id="245762" name="Text Box 2"/>
          <p:cNvSpPr txBox="1">
            <a:spLocks noChangeArrowheads="1"/>
          </p:cNvSpPr>
          <p:nvPr/>
        </p:nvSpPr>
        <p:spPr bwMode="auto">
          <a:xfrm>
            <a:off x="0" y="188913"/>
            <a:ext cx="8915400" cy="1328737"/>
          </a:xfrm>
          <a:prstGeom prst="rect">
            <a:avLst/>
          </a:prstGeom>
          <a:noFill/>
          <a:ln w="9525">
            <a:noFill/>
            <a:miter lim="800000"/>
            <a:headEnd/>
            <a:tailEnd/>
          </a:ln>
          <a:effectLst/>
        </p:spPr>
        <p:txBody>
          <a:bodyPr>
            <a:spAutoFit/>
          </a:bodyPr>
          <a:lstStyle/>
          <a:p>
            <a:pPr algn="ctr"/>
            <a:r>
              <a:rPr lang="ru-RU" b="1">
                <a:solidFill>
                  <a:schemeClr val="hlink"/>
                </a:solidFill>
                <a:latin typeface="Tahoma" pitchFamily="34" charset="0"/>
              </a:rPr>
              <a:t>       ПОСТАНОВКА ПРОБЛЕМЫ ОЦЕНКИ ЭФФЕКТИВНОСТИ ЗАЩИТЫ ТЕПЛООБМЕННИКА-КОНДЕНСАТОРА</a:t>
            </a:r>
            <a:r>
              <a:rPr lang="ru-RU">
                <a:solidFill>
                  <a:srgbClr val="000000"/>
                </a:solidFill>
                <a:latin typeface="Tahoma" pitchFamily="34" charset="0"/>
              </a:rPr>
              <a:t> </a:t>
            </a:r>
          </a:p>
          <a:p>
            <a:pPr>
              <a:spcBef>
                <a:spcPct val="50000"/>
              </a:spcBef>
            </a:pPr>
            <a:r>
              <a:rPr lang="ru-RU" b="1">
                <a:solidFill>
                  <a:srgbClr val="CC0000"/>
                </a:solidFill>
                <a:effectLst>
                  <a:outerShdw blurRad="38100" dist="38100" dir="2700000" algn="tl">
                    <a:srgbClr val="C0C0C0"/>
                  </a:outerShdw>
                </a:effectLst>
                <a:latin typeface="Tahoma" pitchFamily="34" charset="0"/>
              </a:rPr>
              <a:t>Цель:</a:t>
            </a:r>
            <a:r>
              <a:rPr lang="ru-RU" b="1">
                <a:solidFill>
                  <a:srgbClr val="000000"/>
                </a:solidFill>
                <a:latin typeface="Tahoma" pitchFamily="34" charset="0"/>
              </a:rPr>
              <a:t> обеспечить незамерзающую конструкцию теплообменника конденсатора для работы при отрицательных температурах</a:t>
            </a:r>
            <a:r>
              <a:rPr lang="ru-RU">
                <a:solidFill>
                  <a:srgbClr val="000000"/>
                </a:solidFill>
                <a:latin typeface="Tahoma" pitchFamily="34" charset="0"/>
              </a:rPr>
              <a:t> </a:t>
            </a:r>
          </a:p>
        </p:txBody>
      </p:sp>
      <p:sp>
        <p:nvSpPr>
          <p:cNvPr id="245763" name="Rectangle 3"/>
          <p:cNvSpPr>
            <a:spLocks noChangeArrowheads="1"/>
          </p:cNvSpPr>
          <p:nvPr/>
        </p:nvSpPr>
        <p:spPr bwMode="auto">
          <a:xfrm>
            <a:off x="0" y="2565400"/>
            <a:ext cx="9144000" cy="0"/>
          </a:xfrm>
          <a:prstGeom prst="rect">
            <a:avLst/>
          </a:prstGeom>
          <a:noFill/>
          <a:ln w="9525">
            <a:noFill/>
            <a:miter lim="800000"/>
            <a:headEnd/>
            <a:tailEnd/>
          </a:ln>
          <a:effectLst/>
        </p:spPr>
        <p:txBody>
          <a:bodyPr wrap="none" anchor="ctr">
            <a:spAutoFit/>
          </a:bodyPr>
          <a:lstStyle/>
          <a:p>
            <a:endParaRPr lang="ru-RU"/>
          </a:p>
        </p:txBody>
      </p:sp>
      <p:sp>
        <p:nvSpPr>
          <p:cNvPr id="245764" name="Text Box 4"/>
          <p:cNvSpPr txBox="1">
            <a:spLocks noChangeArrowheads="1"/>
          </p:cNvSpPr>
          <p:nvPr/>
        </p:nvSpPr>
        <p:spPr bwMode="auto">
          <a:xfrm>
            <a:off x="4716463" y="2133600"/>
            <a:ext cx="4248150" cy="1439863"/>
          </a:xfrm>
          <a:prstGeom prst="rect">
            <a:avLst/>
          </a:prstGeom>
          <a:noFill/>
          <a:ln w="9525">
            <a:noFill/>
            <a:miter lim="800000"/>
            <a:headEnd/>
            <a:tailEnd/>
          </a:ln>
          <a:effectLst/>
        </p:spPr>
        <p:txBody>
          <a:bodyPr/>
          <a:lstStyle/>
          <a:p>
            <a:pPr algn="ctr"/>
            <a:r>
              <a:rPr lang="ru-RU" sz="1200" b="1">
                <a:solidFill>
                  <a:schemeClr val="hlink"/>
                </a:solidFill>
                <a:latin typeface="Tahoma" pitchFamily="34" charset="0"/>
              </a:rPr>
              <a:t>Параметры теплоносителей конденсатора</a:t>
            </a:r>
          </a:p>
          <a:p>
            <a:r>
              <a:rPr lang="ru-RU" sz="1200" b="1">
                <a:latin typeface="Tahoma" pitchFamily="34" charset="0"/>
              </a:rPr>
              <a:t>Параметр	                    </a:t>
            </a:r>
            <a:r>
              <a:rPr lang="en-US" sz="1200" b="1">
                <a:latin typeface="Tahoma" pitchFamily="34" charset="0"/>
              </a:rPr>
              <a:t> </a:t>
            </a:r>
            <a:r>
              <a:rPr lang="ru-RU" sz="1200" b="1">
                <a:latin typeface="Tahoma" pitchFamily="34" charset="0"/>
              </a:rPr>
              <a:t> Теплоносители</a:t>
            </a:r>
            <a:r>
              <a:rPr lang="ru-RU" sz="1200">
                <a:solidFill>
                  <a:srgbClr val="000000"/>
                </a:solidFill>
                <a:latin typeface="Tahoma" pitchFamily="34" charset="0"/>
              </a:rPr>
              <a:t>	</a:t>
            </a:r>
          </a:p>
          <a:p>
            <a:r>
              <a:rPr lang="ru-RU" sz="1200">
                <a:solidFill>
                  <a:srgbClr val="000000"/>
                </a:solidFill>
                <a:latin typeface="Tahoma" pitchFamily="34" charset="0"/>
              </a:rPr>
              <a:t>	         горячий	      холодный</a:t>
            </a:r>
          </a:p>
          <a:p>
            <a:r>
              <a:rPr lang="ru-RU" sz="1200">
                <a:solidFill>
                  <a:srgbClr val="000000"/>
                </a:solidFill>
                <a:latin typeface="Tahoma" pitchFamily="34" charset="0"/>
              </a:rPr>
              <a:t>Температура        40…60 </a:t>
            </a:r>
            <a:r>
              <a:rPr lang="ru-RU" sz="1200">
                <a:solidFill>
                  <a:srgbClr val="000000"/>
                </a:solidFill>
                <a:latin typeface="Tahoma" pitchFamily="34" charset="0"/>
                <a:sym typeface="Symbol" pitchFamily="18" charset="2"/>
              </a:rPr>
              <a:t></a:t>
            </a:r>
            <a:r>
              <a:rPr lang="ru-RU" sz="1200">
                <a:solidFill>
                  <a:srgbClr val="000000"/>
                </a:solidFill>
                <a:latin typeface="Tahoma" pitchFamily="34" charset="0"/>
              </a:rPr>
              <a:t>С	    – 60... – 30 </a:t>
            </a:r>
            <a:r>
              <a:rPr lang="ru-RU" sz="1200">
                <a:solidFill>
                  <a:srgbClr val="000000"/>
                </a:solidFill>
                <a:latin typeface="Tahoma" pitchFamily="34" charset="0"/>
                <a:sym typeface="Symbol" pitchFamily="18" charset="2"/>
              </a:rPr>
              <a:t></a:t>
            </a:r>
            <a:r>
              <a:rPr lang="ru-RU" sz="1200">
                <a:solidFill>
                  <a:srgbClr val="000000"/>
                </a:solidFill>
                <a:latin typeface="Tahoma" pitchFamily="34" charset="0"/>
              </a:rPr>
              <a:t>С</a:t>
            </a:r>
          </a:p>
          <a:p>
            <a:r>
              <a:rPr lang="ru-RU" sz="1200">
                <a:solidFill>
                  <a:srgbClr val="000000"/>
                </a:solidFill>
                <a:latin typeface="Tahoma" pitchFamily="34" charset="0"/>
              </a:rPr>
              <a:t>Давление 	    200...400 кПа	    100…120 кПа</a:t>
            </a:r>
          </a:p>
          <a:p>
            <a:r>
              <a:rPr lang="ru-RU" sz="1200">
                <a:solidFill>
                  <a:srgbClr val="000000"/>
                </a:solidFill>
                <a:latin typeface="Tahoma" pitchFamily="34" charset="0"/>
              </a:rPr>
              <a:t>Расход 	     0.5…1.0 кг/с	    0.5…1.0 кг/с </a:t>
            </a:r>
          </a:p>
          <a:p>
            <a:r>
              <a:rPr lang="ru-RU" sz="1200">
                <a:solidFill>
                  <a:srgbClr val="000000"/>
                </a:solidFill>
                <a:latin typeface="Tahoma" pitchFamily="34" charset="0"/>
              </a:rPr>
              <a:t>Влажность	     0...50 г/кг с.в.	    0...10 г/кг с.в.</a:t>
            </a:r>
            <a:endParaRPr lang="ru-RU">
              <a:solidFill>
                <a:srgbClr val="000000"/>
              </a:solidFill>
              <a:latin typeface="Tahoma" pitchFamily="34" charset="0"/>
            </a:endParaRPr>
          </a:p>
        </p:txBody>
      </p:sp>
      <p:sp>
        <p:nvSpPr>
          <p:cNvPr id="245765" name="Rectangle 5"/>
          <p:cNvSpPr>
            <a:spLocks noChangeArrowheads="1"/>
          </p:cNvSpPr>
          <p:nvPr/>
        </p:nvSpPr>
        <p:spPr bwMode="auto">
          <a:xfrm>
            <a:off x="179388" y="3716338"/>
            <a:ext cx="8856662" cy="430212"/>
          </a:xfrm>
          <a:prstGeom prst="rect">
            <a:avLst/>
          </a:prstGeom>
          <a:noFill/>
          <a:ln w="9525">
            <a:noFill/>
            <a:miter lim="800000"/>
            <a:headEnd/>
            <a:tailEnd/>
          </a:ln>
          <a:effectLst/>
        </p:spPr>
        <p:txBody>
          <a:bodyPr anchor="ctr"/>
          <a:lstStyle/>
          <a:p>
            <a:r>
              <a:rPr lang="ru-RU" sz="1200" b="1">
                <a:solidFill>
                  <a:schemeClr val="hlink"/>
                </a:solidFill>
                <a:effectLst>
                  <a:outerShdw blurRad="38100" dist="38100" dir="2700000" algn="tl">
                    <a:srgbClr val="C0C0C0"/>
                  </a:outerShdw>
                </a:effectLst>
                <a:latin typeface="Arial" charset="0"/>
              </a:rPr>
              <a:t>	ОСОБЕННОСТИ ТЕПЛОФИЗИЧЕСКИХ ПАРАМЕТРОВ В ТЕПЛООБМЕННИКЕ-КОНДЕНСАТОРЕ </a:t>
            </a:r>
            <a:r>
              <a:rPr lang="en-US" sz="1200" b="1">
                <a:solidFill>
                  <a:schemeClr val="hlink"/>
                </a:solidFill>
                <a:effectLst>
                  <a:outerShdw blurRad="38100" dist="38100" dir="2700000" algn="tl">
                    <a:srgbClr val="C0C0C0"/>
                  </a:outerShdw>
                </a:effectLst>
                <a:latin typeface="Arial" charset="0"/>
              </a:rPr>
              <a:t/>
            </a:r>
            <a:br>
              <a:rPr lang="en-US" sz="1200" b="1">
                <a:solidFill>
                  <a:schemeClr val="hlink"/>
                </a:solidFill>
                <a:effectLst>
                  <a:outerShdw blurRad="38100" dist="38100" dir="2700000" algn="tl">
                    <a:srgbClr val="C0C0C0"/>
                  </a:outerShdw>
                </a:effectLst>
                <a:latin typeface="Arial" charset="0"/>
              </a:rPr>
            </a:br>
            <a:r>
              <a:rPr lang="ru-RU" sz="600" b="1">
                <a:solidFill>
                  <a:srgbClr val="000000"/>
                </a:solidFill>
                <a:latin typeface="Arial" charset="0"/>
              </a:rPr>
              <a:t>   </a:t>
            </a:r>
            <a:br>
              <a:rPr lang="ru-RU" sz="600" b="1">
                <a:solidFill>
                  <a:srgbClr val="000000"/>
                </a:solidFill>
                <a:latin typeface="Arial" charset="0"/>
              </a:rPr>
            </a:br>
            <a:r>
              <a:rPr lang="ru-RU" sz="1200" b="1">
                <a:solidFill>
                  <a:srgbClr val="000000"/>
                </a:solidFill>
                <a:latin typeface="Arial" charset="0"/>
              </a:rPr>
              <a:t>          поля температур   </a:t>
            </a:r>
            <a:r>
              <a:rPr lang="en-US" sz="1200" b="1">
                <a:solidFill>
                  <a:srgbClr val="000000"/>
                </a:solidFill>
                <a:latin typeface="Arial" charset="0"/>
              </a:rPr>
              <a:t>             </a:t>
            </a:r>
            <a:r>
              <a:rPr lang="ru-RU" sz="1200" b="1">
                <a:solidFill>
                  <a:srgbClr val="000000"/>
                </a:solidFill>
                <a:latin typeface="Arial" charset="0"/>
              </a:rPr>
              <a:t>      параметры аэрозоля</a:t>
            </a:r>
            <a:r>
              <a:rPr lang="en-US" sz="1200" b="1">
                <a:solidFill>
                  <a:srgbClr val="000000"/>
                </a:solidFill>
                <a:latin typeface="Arial" charset="0"/>
              </a:rPr>
              <a:t>    </a:t>
            </a:r>
            <a:r>
              <a:rPr lang="ru-RU" sz="1200" b="1">
                <a:solidFill>
                  <a:srgbClr val="000000"/>
                </a:solidFill>
                <a:latin typeface="Arial" charset="0"/>
              </a:rPr>
              <a:t>    </a:t>
            </a:r>
            <a:r>
              <a:rPr lang="en-US" sz="1200" b="1">
                <a:solidFill>
                  <a:srgbClr val="000000"/>
                </a:solidFill>
                <a:latin typeface="Arial" charset="0"/>
              </a:rPr>
              <a:t>            </a:t>
            </a:r>
            <a:r>
              <a:rPr lang="ru-RU" sz="1200" b="1">
                <a:solidFill>
                  <a:srgbClr val="000000"/>
                </a:solidFill>
                <a:latin typeface="Arial" charset="0"/>
              </a:rPr>
              <a:t>    основные научные проблемы</a:t>
            </a:r>
          </a:p>
        </p:txBody>
      </p:sp>
      <p:sp>
        <p:nvSpPr>
          <p:cNvPr id="245766" name="Rectangle 6"/>
          <p:cNvSpPr>
            <a:spLocks noChangeArrowheads="1"/>
          </p:cNvSpPr>
          <p:nvPr/>
        </p:nvSpPr>
        <p:spPr bwMode="auto">
          <a:xfrm>
            <a:off x="0" y="1628775"/>
            <a:ext cx="8856663" cy="430213"/>
          </a:xfrm>
          <a:prstGeom prst="rect">
            <a:avLst/>
          </a:prstGeom>
          <a:noFill/>
          <a:ln w="9525">
            <a:noFill/>
            <a:miter lim="800000"/>
            <a:headEnd/>
            <a:tailEnd/>
          </a:ln>
          <a:effectLst/>
        </p:spPr>
        <p:txBody>
          <a:bodyPr anchor="ctr"/>
          <a:lstStyle/>
          <a:p>
            <a:pPr algn="ctr"/>
            <a:r>
              <a:rPr lang="ru-RU" sz="1200" b="1">
                <a:solidFill>
                  <a:schemeClr val="hlink"/>
                </a:solidFill>
                <a:effectLst>
                  <a:outerShdw blurRad="38100" dist="38100" dir="2700000" algn="tl">
                    <a:srgbClr val="C0C0C0"/>
                  </a:outerShdw>
                </a:effectLst>
                <a:latin typeface="Arial" charset="0"/>
              </a:rPr>
              <a:t>ЭКСПЛУАТАЦИОННЫЙ РЕЖИМ И ПРОБЛЕМЫ ОБМЕРЗАНИЯ КОНДЕНСАТОРА</a:t>
            </a:r>
            <a:r>
              <a:rPr lang="ru-RU" sz="1000" b="1">
                <a:solidFill>
                  <a:srgbClr val="000000"/>
                </a:solidFill>
                <a:latin typeface="Arial" charset="0"/>
              </a:rPr>
              <a:t>   </a:t>
            </a:r>
            <a:r>
              <a:rPr lang="en-US" sz="1000" b="1">
                <a:solidFill>
                  <a:srgbClr val="000000"/>
                </a:solidFill>
                <a:latin typeface="Arial" charset="0"/>
              </a:rPr>
              <a:t/>
            </a:r>
            <a:br>
              <a:rPr lang="en-US" sz="1000" b="1">
                <a:solidFill>
                  <a:srgbClr val="000000"/>
                </a:solidFill>
                <a:latin typeface="Arial" charset="0"/>
              </a:rPr>
            </a:br>
            <a:r>
              <a:rPr lang="ru-RU" sz="600" b="1">
                <a:solidFill>
                  <a:srgbClr val="000000"/>
                </a:solidFill>
                <a:latin typeface="Arial" charset="0"/>
              </a:rPr>
              <a:t> </a:t>
            </a:r>
            <a:br>
              <a:rPr lang="ru-RU" sz="600" b="1">
                <a:solidFill>
                  <a:srgbClr val="000000"/>
                </a:solidFill>
                <a:latin typeface="Arial" charset="0"/>
              </a:rPr>
            </a:br>
            <a:r>
              <a:rPr lang="ru-RU" sz="1000" b="1">
                <a:solidFill>
                  <a:srgbClr val="000000"/>
                </a:solidFill>
                <a:latin typeface="Arial" charset="0"/>
              </a:rPr>
              <a:t>    </a:t>
            </a:r>
            <a:r>
              <a:rPr lang="ru-RU" sz="1200" b="1">
                <a:solidFill>
                  <a:srgbClr val="000000"/>
                </a:solidFill>
                <a:latin typeface="Arial" charset="0"/>
              </a:rPr>
              <a:t>схема работы конденсатора СКВ Ту-204          </a:t>
            </a:r>
            <a:r>
              <a:rPr lang="en-US" sz="1200" b="1">
                <a:solidFill>
                  <a:srgbClr val="000000"/>
                </a:solidFill>
                <a:latin typeface="Arial" charset="0"/>
              </a:rPr>
              <a:t>                       </a:t>
            </a:r>
            <a:r>
              <a:rPr lang="ru-RU" sz="1200" b="1">
                <a:solidFill>
                  <a:srgbClr val="000000"/>
                </a:solidFill>
                <a:latin typeface="Arial" charset="0"/>
              </a:rPr>
              <a:t>         эксплуатационные  температуры</a:t>
            </a:r>
          </a:p>
        </p:txBody>
      </p:sp>
      <p:pic>
        <p:nvPicPr>
          <p:cNvPr id="245767" name="Picture 7"/>
          <p:cNvPicPr>
            <a:picLocks noChangeAspect="1" noChangeArrowheads="1"/>
          </p:cNvPicPr>
          <p:nvPr/>
        </p:nvPicPr>
        <p:blipFill>
          <a:blip r:embed="rId2" cstate="print"/>
          <a:srcRect/>
          <a:stretch>
            <a:fillRect/>
          </a:stretch>
        </p:blipFill>
        <p:spPr bwMode="auto">
          <a:xfrm>
            <a:off x="1116013" y="2133600"/>
            <a:ext cx="1944687" cy="1514475"/>
          </a:xfrm>
          <a:prstGeom prst="rect">
            <a:avLst/>
          </a:prstGeom>
          <a:noFill/>
          <a:ln w="9525">
            <a:noFill/>
            <a:miter lim="800000"/>
            <a:headEnd/>
            <a:tailEnd/>
          </a:ln>
        </p:spPr>
      </p:pic>
      <p:sp>
        <p:nvSpPr>
          <p:cNvPr id="245768" name="Text Box 8"/>
          <p:cNvSpPr txBox="1">
            <a:spLocks noChangeArrowheads="1"/>
          </p:cNvSpPr>
          <p:nvPr/>
        </p:nvSpPr>
        <p:spPr bwMode="auto">
          <a:xfrm>
            <a:off x="5219700" y="4365625"/>
            <a:ext cx="3816350" cy="2016125"/>
          </a:xfrm>
          <a:prstGeom prst="rect">
            <a:avLst/>
          </a:prstGeom>
          <a:noFill/>
          <a:ln w="9525">
            <a:noFill/>
            <a:miter lim="800000"/>
            <a:headEnd/>
            <a:tailEnd/>
          </a:ln>
          <a:effectLst/>
        </p:spPr>
        <p:txBody>
          <a:bodyPr/>
          <a:lstStyle/>
          <a:p>
            <a:pPr algn="just"/>
            <a:r>
              <a:rPr lang="ru-RU" sz="1200" b="1">
                <a:solidFill>
                  <a:schemeClr val="hlink"/>
                </a:solidFill>
                <a:latin typeface="Tahoma" pitchFamily="34" charset="0"/>
              </a:rPr>
              <a:t>1. Тепломассообмен влажного воздуха в области отрицательных температур.</a:t>
            </a:r>
          </a:p>
          <a:p>
            <a:pPr algn="just"/>
            <a:r>
              <a:rPr lang="ru-RU" sz="1200" b="1">
                <a:solidFill>
                  <a:schemeClr val="hlink"/>
                </a:solidFill>
                <a:latin typeface="Tahoma" pitchFamily="34" charset="0"/>
              </a:rPr>
              <a:t>2. Совместный тепломассообмен влажного воздуха в горячем и холодном трактах.</a:t>
            </a:r>
          </a:p>
          <a:p>
            <a:pPr algn="just"/>
            <a:endParaRPr lang="ru-RU" sz="1200" b="1">
              <a:solidFill>
                <a:schemeClr val="hlink"/>
              </a:solidFill>
              <a:latin typeface="Tahoma" pitchFamily="34" charset="0"/>
            </a:endParaRPr>
          </a:p>
          <a:p>
            <a:pPr algn="just"/>
            <a:r>
              <a:rPr lang="ru-RU" sz="1200" b="1">
                <a:solidFill>
                  <a:schemeClr val="hlink"/>
                </a:solidFill>
                <a:latin typeface="Tahoma" pitchFamily="34" charset="0"/>
              </a:rPr>
              <a:t>3. Способы защиты конденсатора от обмерзания теплообменной поверхности. </a:t>
            </a:r>
          </a:p>
          <a:p>
            <a:pPr algn="just"/>
            <a:r>
              <a:rPr lang="ru-RU" sz="1200" b="1">
                <a:solidFill>
                  <a:schemeClr val="hlink"/>
                </a:solidFill>
                <a:latin typeface="Tahoma" pitchFamily="34" charset="0"/>
              </a:rPr>
              <a:t>4. Методика оптимизации конструкции КПРТ для получения требуемых</a:t>
            </a:r>
          </a:p>
          <a:p>
            <a:pPr algn="just"/>
            <a:r>
              <a:rPr lang="ru-RU" sz="1200" b="1">
                <a:solidFill>
                  <a:schemeClr val="hlink"/>
                </a:solidFill>
                <a:latin typeface="Tahoma" pitchFamily="34" charset="0"/>
              </a:rPr>
              <a:t>эксплуатационных параметров</a:t>
            </a:r>
          </a:p>
          <a:p>
            <a:endParaRPr lang="ru-RU" sz="1200" b="1">
              <a:solidFill>
                <a:schemeClr val="hlink"/>
              </a:solidFill>
              <a:latin typeface="Tahoma" pitchFamily="34" charset="0"/>
            </a:endParaRPr>
          </a:p>
        </p:txBody>
      </p:sp>
      <p:pic>
        <p:nvPicPr>
          <p:cNvPr id="245769" name="Picture 9"/>
          <p:cNvPicPr>
            <a:picLocks noChangeAspect="1" noChangeArrowheads="1"/>
          </p:cNvPicPr>
          <p:nvPr/>
        </p:nvPicPr>
        <p:blipFill>
          <a:blip r:embed="rId3" cstate="print"/>
          <a:srcRect/>
          <a:stretch>
            <a:fillRect/>
          </a:stretch>
        </p:blipFill>
        <p:spPr bwMode="auto">
          <a:xfrm>
            <a:off x="1908175" y="4292600"/>
            <a:ext cx="3240088" cy="2411413"/>
          </a:xfrm>
          <a:prstGeom prst="rect">
            <a:avLst/>
          </a:prstGeom>
          <a:noFill/>
          <a:ln w="9525">
            <a:noFill/>
            <a:miter lim="800000"/>
            <a:headEnd/>
            <a:tailEnd/>
          </a:ln>
          <a:effectLst/>
        </p:spPr>
      </p:pic>
      <p:pic>
        <p:nvPicPr>
          <p:cNvPr id="245770" name="Picture 10"/>
          <p:cNvPicPr>
            <a:picLocks noChangeAspect="1" noChangeArrowheads="1"/>
          </p:cNvPicPr>
          <p:nvPr/>
        </p:nvPicPr>
        <p:blipFill>
          <a:blip r:embed="rId4" cstate="print"/>
          <a:srcRect/>
          <a:stretch>
            <a:fillRect/>
          </a:stretch>
        </p:blipFill>
        <p:spPr bwMode="auto">
          <a:xfrm>
            <a:off x="179388" y="4149725"/>
            <a:ext cx="1563687" cy="270827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5"/>
          <p:cNvSpPr>
            <a:spLocks noGrp="1"/>
          </p:cNvSpPr>
          <p:nvPr>
            <p:ph type="sldNum" sz="quarter" idx="12"/>
          </p:nvPr>
        </p:nvSpPr>
        <p:spPr/>
        <p:txBody>
          <a:bodyPr/>
          <a:lstStyle/>
          <a:p>
            <a:fld id="{0AB8567E-B804-4A6E-952F-E7EE11EDE652}" type="slidenum">
              <a:rPr lang="ru-RU"/>
              <a:pPr/>
              <a:t>12</a:t>
            </a:fld>
            <a:endParaRPr lang="ru-RU"/>
          </a:p>
        </p:txBody>
      </p:sp>
      <p:sp>
        <p:nvSpPr>
          <p:cNvPr id="64065" name="Rectangle 577"/>
          <p:cNvSpPr>
            <a:spLocks noChangeArrowheads="1"/>
          </p:cNvSpPr>
          <p:nvPr/>
        </p:nvSpPr>
        <p:spPr bwMode="auto">
          <a:xfrm>
            <a:off x="539750" y="476250"/>
            <a:ext cx="8280400" cy="5761038"/>
          </a:xfrm>
          <a:prstGeom prst="rect">
            <a:avLst/>
          </a:prstGeom>
          <a:noFill/>
          <a:ln w="9525">
            <a:noFill/>
            <a:miter lim="800000"/>
            <a:headEnd/>
            <a:tailEnd/>
          </a:ln>
          <a:effectLst/>
        </p:spPr>
        <p:txBody>
          <a:bodyPr anchor="ctr"/>
          <a:lstStyle/>
          <a:p>
            <a:r>
              <a:rPr lang="ru-RU" sz="1300" b="1">
                <a:solidFill>
                  <a:srgbClr val="000000"/>
                </a:solidFill>
                <a:latin typeface="Arial" charset="0"/>
              </a:rPr>
              <a:t/>
            </a:r>
            <a:br>
              <a:rPr lang="ru-RU" sz="1300" b="1">
                <a:solidFill>
                  <a:srgbClr val="000000"/>
                </a:solidFill>
                <a:latin typeface="Arial" charset="0"/>
              </a:rPr>
            </a:br>
            <a:r>
              <a:rPr lang="ru-RU" b="1">
                <a:solidFill>
                  <a:schemeClr val="hlink"/>
                </a:solidFill>
                <a:effectLst>
                  <a:outerShdw blurRad="38100" dist="38100" dir="2700000" algn="tl">
                    <a:srgbClr val="C0C0C0"/>
                  </a:outerShdw>
                </a:effectLst>
                <a:latin typeface="Tahoma" pitchFamily="34" charset="0"/>
              </a:rPr>
              <a:t>ОСНОВНЫЕ ВЫВОДЫ ПО ОБЗОРУ</a:t>
            </a:r>
            <a:r>
              <a:rPr lang="en-US" b="1">
                <a:solidFill>
                  <a:schemeClr val="hlink"/>
                </a:solidFill>
                <a:effectLst>
                  <a:outerShdw blurRad="38100" dist="38100" dir="2700000" algn="tl">
                    <a:srgbClr val="C0C0C0"/>
                  </a:outerShdw>
                </a:effectLst>
                <a:latin typeface="Tahoma" pitchFamily="34" charset="0"/>
              </a:rPr>
              <a:t/>
            </a:r>
            <a:br>
              <a:rPr lang="en-US" b="1">
                <a:solidFill>
                  <a:schemeClr val="hlink"/>
                </a:solidFill>
                <a:effectLst>
                  <a:outerShdw blurRad="38100" dist="38100" dir="2700000" algn="tl">
                    <a:srgbClr val="C0C0C0"/>
                  </a:outerShdw>
                </a:effectLst>
                <a:latin typeface="Tahoma" pitchFamily="34" charset="0"/>
              </a:rPr>
            </a:br>
            <a:r>
              <a:rPr lang="ru-RU" b="1">
                <a:solidFill>
                  <a:schemeClr val="hlink"/>
                </a:solidFill>
                <a:effectLst>
                  <a:outerShdw blurRad="38100" dist="38100" dir="2700000" algn="tl">
                    <a:srgbClr val="C0C0C0"/>
                  </a:outerShdw>
                </a:effectLst>
                <a:latin typeface="Tahoma" pitchFamily="34" charset="0"/>
              </a:rPr>
              <a:t/>
            </a:r>
            <a:br>
              <a:rPr lang="ru-RU" b="1">
                <a:solidFill>
                  <a:schemeClr val="hlink"/>
                </a:solidFill>
                <a:effectLst>
                  <a:outerShdw blurRad="38100" dist="38100" dir="2700000" algn="tl">
                    <a:srgbClr val="C0C0C0"/>
                  </a:outerShdw>
                </a:effectLst>
                <a:latin typeface="Tahoma" pitchFamily="34" charset="0"/>
              </a:rPr>
            </a:br>
            <a:r>
              <a:rPr lang="en-US" b="1">
                <a:solidFill>
                  <a:schemeClr val="hlink"/>
                </a:solidFill>
                <a:effectLst>
                  <a:outerShdw blurRad="38100" dist="38100" dir="2700000" algn="tl">
                    <a:srgbClr val="C0C0C0"/>
                  </a:outerShdw>
                </a:effectLst>
                <a:latin typeface="Tahoma" pitchFamily="34" charset="0"/>
              </a:rPr>
              <a:t/>
            </a:r>
            <a:br>
              <a:rPr lang="en-US" b="1">
                <a:solidFill>
                  <a:schemeClr val="hlink"/>
                </a:solidFill>
                <a:effectLst>
                  <a:outerShdw blurRad="38100" dist="38100" dir="2700000" algn="tl">
                    <a:srgbClr val="C0C0C0"/>
                  </a:outerShdw>
                </a:effectLst>
                <a:latin typeface="Tahoma" pitchFamily="34" charset="0"/>
              </a:rPr>
            </a:br>
            <a:r>
              <a:rPr lang="ru-RU" sz="1300" b="1">
                <a:solidFill>
                  <a:srgbClr val="000000"/>
                </a:solidFill>
                <a:latin typeface="Arial" charset="0"/>
              </a:rPr>
              <a:t/>
            </a:r>
            <a:br>
              <a:rPr lang="ru-RU" sz="1300" b="1">
                <a:solidFill>
                  <a:srgbClr val="000000"/>
                </a:solidFill>
                <a:latin typeface="Arial" charset="0"/>
              </a:rPr>
            </a:br>
            <a:r>
              <a:rPr lang="ru-RU" sz="1300" b="1">
                <a:latin typeface="Arial" charset="0"/>
              </a:rPr>
              <a:t>+ актуальным направлением повышения эффективности компактных ПРТ служит учет эксплуатационных особенностей работы: двухфазные теплоносители, низкие отрицательные или высокие положительные температуры;</a:t>
            </a:r>
            <a:br>
              <a:rPr lang="ru-RU" sz="1300" b="1">
                <a:latin typeface="Arial" charset="0"/>
              </a:rPr>
            </a:br>
            <a:r>
              <a:rPr lang="ru-RU" sz="1300" b="1">
                <a:latin typeface="Arial" charset="0"/>
              </a:rPr>
              <a:t/>
            </a:r>
            <a:br>
              <a:rPr lang="ru-RU" sz="1300" b="1">
                <a:latin typeface="Arial" charset="0"/>
              </a:rPr>
            </a:br>
            <a:r>
              <a:rPr lang="ru-RU" sz="1300" b="1">
                <a:solidFill>
                  <a:schemeClr val="hlink"/>
                </a:solidFill>
                <a:latin typeface="Arial" charset="0"/>
              </a:rPr>
              <a:t>вместе с тем:</a:t>
            </a:r>
            <a:br>
              <a:rPr lang="ru-RU" sz="1300" b="1">
                <a:solidFill>
                  <a:schemeClr val="hlink"/>
                </a:solidFill>
                <a:latin typeface="Arial" charset="0"/>
              </a:rPr>
            </a:br>
            <a:r>
              <a:rPr lang="ru-RU" sz="1300" b="1">
                <a:solidFill>
                  <a:srgbClr val="000000"/>
                </a:solidFill>
                <a:latin typeface="Arial" charset="0"/>
              </a:rPr>
              <a:t>+ в литературе приводятся интегральные методики расчета и проектирования компактных ПРТ применительно к однофазным теплоносителям;</a:t>
            </a:r>
            <a:br>
              <a:rPr lang="ru-RU" sz="1300" b="1">
                <a:solidFill>
                  <a:srgbClr val="000000"/>
                </a:solidFill>
                <a:latin typeface="Arial" charset="0"/>
              </a:rPr>
            </a:br>
            <a:r>
              <a:rPr lang="ru-RU" sz="1300" b="1">
                <a:solidFill>
                  <a:srgbClr val="000000"/>
                </a:solidFill>
                <a:latin typeface="Arial" charset="0"/>
              </a:rPr>
              <a:t>+ в области оребренных поверхностей накоплен большой объем экспериментальных данных  теплогидравлических характеристик оребрений, полученных для однофазного теплоносителя,  отсутствую данные для двухфазных теплоносителей и, в частности, для отрицательных температур;</a:t>
            </a:r>
            <a:br>
              <a:rPr lang="ru-RU" sz="1300" b="1">
                <a:solidFill>
                  <a:srgbClr val="000000"/>
                </a:solidFill>
                <a:latin typeface="Arial" charset="0"/>
              </a:rPr>
            </a:br>
            <a:r>
              <a:rPr lang="ru-RU" sz="1300" b="1">
                <a:solidFill>
                  <a:srgbClr val="000000"/>
                </a:solidFill>
                <a:latin typeface="Arial" charset="0"/>
              </a:rPr>
              <a:t>+ отсутствуют методики оценки эффективности и работоспособности компактных ПРТ применительно к сложным эксплуатационным условиям: обмерзанию теплообменника-конденсатора, усталостного термического разрушения первичного теплообменника в авиационных систем кондиционирования воздуха (СКВ);</a:t>
            </a:r>
            <a:br>
              <a:rPr lang="ru-RU" sz="1300" b="1">
                <a:solidFill>
                  <a:srgbClr val="000000"/>
                </a:solidFill>
                <a:latin typeface="Arial" charset="0"/>
              </a:rPr>
            </a:br>
            <a:r>
              <a:rPr lang="ru-RU" sz="1300" b="1">
                <a:solidFill>
                  <a:srgbClr val="000000"/>
                </a:solidFill>
                <a:latin typeface="Arial" charset="0"/>
              </a:rPr>
              <a:t>+ отсутствуют методики расчета процессов теплопередачи в  компактных ПРТ при наличии  двухфазных теплоносителей в обоих трактах с процессами испарения и конденсации;</a:t>
            </a:r>
            <a:br>
              <a:rPr lang="ru-RU" sz="1300" b="1">
                <a:solidFill>
                  <a:srgbClr val="000000"/>
                </a:solidFill>
                <a:latin typeface="Arial" charset="0"/>
              </a:rPr>
            </a:br>
            <a:r>
              <a:rPr lang="ru-RU" sz="1300" b="1">
                <a:solidFill>
                  <a:srgbClr val="000000"/>
                </a:solidFill>
                <a:latin typeface="Arial" charset="0"/>
              </a:rPr>
              <a:t/>
            </a:r>
            <a:br>
              <a:rPr lang="ru-RU" sz="1300" b="1">
                <a:solidFill>
                  <a:srgbClr val="000000"/>
                </a:solidFill>
                <a:latin typeface="Arial" charset="0"/>
              </a:rPr>
            </a:br>
            <a:r>
              <a:rPr lang="ru-RU" sz="1300" b="1">
                <a:solidFill>
                  <a:schemeClr val="hlink"/>
                </a:solidFill>
                <a:latin typeface="Arial" charset="0"/>
              </a:rPr>
              <a:t>в результате:</a:t>
            </a:r>
            <a:r>
              <a:rPr lang="ru-RU" sz="1300" b="1">
                <a:solidFill>
                  <a:srgbClr val="000000"/>
                </a:solidFill>
                <a:latin typeface="Arial" charset="0"/>
              </a:rPr>
              <a:t/>
            </a:r>
            <a:br>
              <a:rPr lang="ru-RU" sz="1300" b="1">
                <a:solidFill>
                  <a:srgbClr val="000000"/>
                </a:solidFill>
                <a:latin typeface="Arial" charset="0"/>
              </a:rPr>
            </a:br>
            <a:r>
              <a:rPr lang="ru-RU" sz="1300" b="1">
                <a:latin typeface="Arial" charset="0"/>
              </a:rPr>
              <a:t>+ совокупность указанных причин приводит к возникновению серьезных эксплуатационных проблем </a:t>
            </a:r>
            <a:r>
              <a:rPr lang="ru-RU" sz="1300" b="1">
                <a:solidFill>
                  <a:srgbClr val="000000"/>
                </a:solidFill>
                <a:latin typeface="Arial" charset="0"/>
              </a:rPr>
              <a:t> компактных </a:t>
            </a:r>
            <a:r>
              <a:rPr lang="ru-RU" sz="1300" b="1">
                <a:latin typeface="Arial" charset="0"/>
              </a:rPr>
              <a:t>ПРТ: нарушению режимом работы СКВ, снижению эффективности работы, понижению надежности и ресурса работы как </a:t>
            </a:r>
            <a:r>
              <a:rPr lang="ru-RU" sz="1300" b="1">
                <a:solidFill>
                  <a:srgbClr val="000000"/>
                </a:solidFill>
                <a:latin typeface="Arial" charset="0"/>
              </a:rPr>
              <a:t> компактных </a:t>
            </a:r>
            <a:r>
              <a:rPr lang="ru-RU" sz="1300" b="1">
                <a:latin typeface="Arial" charset="0"/>
              </a:rPr>
              <a:t>ПРТ, так и всей СКВ в целом</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Номер слайда 7"/>
          <p:cNvSpPr>
            <a:spLocks noGrp="1"/>
          </p:cNvSpPr>
          <p:nvPr>
            <p:ph type="sldNum" sz="quarter" idx="12"/>
          </p:nvPr>
        </p:nvSpPr>
        <p:spPr/>
        <p:txBody>
          <a:bodyPr/>
          <a:lstStyle/>
          <a:p>
            <a:fld id="{5F9891C3-ED82-402E-B550-7F2C1B75EA6B}" type="slidenum">
              <a:rPr lang="ru-RU"/>
              <a:pPr/>
              <a:t>13</a:t>
            </a:fld>
            <a:endParaRPr lang="ru-RU"/>
          </a:p>
        </p:txBody>
      </p:sp>
      <p:sp>
        <p:nvSpPr>
          <p:cNvPr id="195587" name="Rectangle 3"/>
          <p:cNvSpPr>
            <a:spLocks noChangeArrowheads="1"/>
          </p:cNvSpPr>
          <p:nvPr/>
        </p:nvSpPr>
        <p:spPr bwMode="auto">
          <a:xfrm>
            <a:off x="-277813" y="819150"/>
            <a:ext cx="3233738" cy="0"/>
          </a:xfrm>
          <a:prstGeom prst="rect">
            <a:avLst/>
          </a:prstGeom>
          <a:noFill/>
          <a:ln w="9525">
            <a:noFill/>
            <a:miter lim="800000"/>
            <a:headEnd/>
            <a:tailEnd/>
          </a:ln>
          <a:effectLst/>
        </p:spPr>
        <p:txBody>
          <a:bodyPr wrap="none">
            <a:spAutoFit/>
          </a:bodyPr>
          <a:lstStyle/>
          <a:p>
            <a:endParaRPr lang="ru-RU"/>
          </a:p>
        </p:txBody>
      </p:sp>
      <p:sp>
        <p:nvSpPr>
          <p:cNvPr id="195588" name="Rectangle 4"/>
          <p:cNvSpPr>
            <a:spLocks noChangeArrowheads="1"/>
          </p:cNvSpPr>
          <p:nvPr/>
        </p:nvSpPr>
        <p:spPr bwMode="auto">
          <a:xfrm>
            <a:off x="-277813" y="819150"/>
            <a:ext cx="3233738" cy="0"/>
          </a:xfrm>
          <a:prstGeom prst="rect">
            <a:avLst/>
          </a:prstGeom>
          <a:noFill/>
          <a:ln w="9525">
            <a:noFill/>
            <a:miter lim="800000"/>
            <a:headEnd/>
            <a:tailEnd/>
          </a:ln>
          <a:effectLst/>
        </p:spPr>
        <p:txBody>
          <a:bodyPr wrap="none">
            <a:spAutoFit/>
          </a:bodyPr>
          <a:lstStyle/>
          <a:p>
            <a:endParaRPr lang="ru-RU"/>
          </a:p>
        </p:txBody>
      </p:sp>
      <p:sp>
        <p:nvSpPr>
          <p:cNvPr id="195608" name="Text Box 24"/>
          <p:cNvSpPr txBox="1">
            <a:spLocks noChangeArrowheads="1"/>
          </p:cNvSpPr>
          <p:nvPr/>
        </p:nvSpPr>
        <p:spPr bwMode="auto">
          <a:xfrm>
            <a:off x="2968625" y="3382963"/>
            <a:ext cx="2974975" cy="992187"/>
          </a:xfrm>
          <a:prstGeom prst="rect">
            <a:avLst/>
          </a:prstGeom>
          <a:solidFill>
            <a:srgbClr val="FFFFFF"/>
          </a:solidFill>
          <a:ln w="9525">
            <a:noFill/>
            <a:miter lim="800000"/>
            <a:headEnd/>
            <a:tailEnd/>
          </a:ln>
        </p:spPr>
        <p:txBody>
          <a:bodyPr/>
          <a:lstStyle/>
          <a:p>
            <a:endParaRPr lang="ru-RU"/>
          </a:p>
        </p:txBody>
      </p:sp>
      <p:sp>
        <p:nvSpPr>
          <p:cNvPr id="195610" name="Rectangle 26"/>
          <p:cNvSpPr>
            <a:spLocks noChangeArrowheads="1"/>
          </p:cNvSpPr>
          <p:nvPr/>
        </p:nvSpPr>
        <p:spPr bwMode="auto">
          <a:xfrm>
            <a:off x="-277813" y="2439988"/>
            <a:ext cx="3233738" cy="0"/>
          </a:xfrm>
          <a:prstGeom prst="rect">
            <a:avLst/>
          </a:prstGeom>
          <a:noFill/>
          <a:ln w="9525">
            <a:noFill/>
            <a:miter lim="800000"/>
            <a:headEnd/>
            <a:tailEnd/>
          </a:ln>
          <a:effectLst/>
        </p:spPr>
        <p:txBody>
          <a:bodyPr wrap="none">
            <a:spAutoFit/>
          </a:bodyPr>
          <a:lstStyle/>
          <a:p>
            <a:endParaRPr lang="ru-RU"/>
          </a:p>
        </p:txBody>
      </p:sp>
      <p:sp>
        <p:nvSpPr>
          <p:cNvPr id="195703" name="Rectangle 119"/>
          <p:cNvSpPr>
            <a:spLocks noGrp="1" noChangeArrowheads="1"/>
          </p:cNvSpPr>
          <p:nvPr>
            <p:ph type="title"/>
          </p:nvPr>
        </p:nvSpPr>
        <p:spPr>
          <a:xfrm>
            <a:off x="971550" y="333375"/>
            <a:ext cx="7315200" cy="679450"/>
          </a:xfrm>
          <a:noFill/>
          <a:ln/>
        </p:spPr>
        <p:txBody>
          <a:bodyPr/>
          <a:lstStyle/>
          <a:p>
            <a:pPr algn="ctr">
              <a:lnSpc>
                <a:spcPts val="2200"/>
              </a:lnSpc>
            </a:pPr>
            <a:r>
              <a:rPr lang="ru-RU" sz="1800" b="1">
                <a:solidFill>
                  <a:srgbClr val="FF0000"/>
                </a:solidFill>
                <a:effectLst>
                  <a:outerShdw blurRad="38100" dist="38100" dir="2700000" algn="tl">
                    <a:srgbClr val="C0C0C0"/>
                  </a:outerShdw>
                </a:effectLst>
                <a:latin typeface="Tahoma" pitchFamily="34" charset="0"/>
              </a:rPr>
              <a:t>РАЗДЕЛ </a:t>
            </a:r>
            <a:r>
              <a:rPr lang="en-US" sz="1800" b="1">
                <a:solidFill>
                  <a:srgbClr val="FF0000"/>
                </a:solidFill>
                <a:effectLst>
                  <a:outerShdw blurRad="38100" dist="38100" dir="2700000" algn="tl">
                    <a:srgbClr val="C0C0C0"/>
                  </a:outerShdw>
                </a:effectLst>
                <a:latin typeface="Tahoma" pitchFamily="34" charset="0"/>
              </a:rPr>
              <a:t>I</a:t>
            </a:r>
            <a:r>
              <a:rPr lang="ru-RU" sz="1800" b="1">
                <a:solidFill>
                  <a:srgbClr val="FF0000"/>
                </a:solidFill>
                <a:effectLst>
                  <a:outerShdw blurRad="38100" dist="38100" dir="2700000" algn="tl">
                    <a:srgbClr val="C0C0C0"/>
                  </a:outerShdw>
                </a:effectLst>
                <a:latin typeface="Tahoma" pitchFamily="34" charset="0"/>
              </a:rPr>
              <a:t>. </a:t>
            </a:r>
            <a:r>
              <a:rPr lang="ru-RU" sz="1800" b="1">
                <a:solidFill>
                  <a:schemeClr val="hlink"/>
                </a:solidFill>
                <a:effectLst>
                  <a:outerShdw blurRad="38100" dist="38100" dir="2700000" algn="tl">
                    <a:srgbClr val="C0C0C0"/>
                  </a:outerShdw>
                </a:effectLst>
                <a:latin typeface="Tahoma" pitchFamily="34" charset="0"/>
              </a:rPr>
              <a:t>ЭКСПЕРИМЕНТАЛЬНЫЕ И ТЕОРЕТИЧЕСКИЕ ИССЛЕДОВАНИЯ КОМПАКТНЫХ ПРТ</a:t>
            </a:r>
            <a:r>
              <a:rPr lang="ru-RU" sz="4000"/>
              <a:t> </a:t>
            </a:r>
          </a:p>
        </p:txBody>
      </p:sp>
      <p:graphicFrame>
        <p:nvGraphicFramePr>
          <p:cNvPr id="195756" name="Group 172"/>
          <p:cNvGraphicFramePr>
            <a:graphicFrameLocks noGrp="1"/>
          </p:cNvGraphicFramePr>
          <p:nvPr>
            <p:ph sz="half" idx="1"/>
          </p:nvPr>
        </p:nvGraphicFramePr>
        <p:xfrm>
          <a:off x="179388" y="3213100"/>
          <a:ext cx="8713787" cy="3455988"/>
        </p:xfrm>
        <a:graphic>
          <a:graphicData uri="http://schemas.openxmlformats.org/drawingml/2006/table">
            <a:tbl>
              <a:tblPr/>
              <a:tblGrid>
                <a:gridCol w="2952750"/>
                <a:gridCol w="3017837"/>
                <a:gridCol w="2743200"/>
              </a:tblGrid>
              <a:tr h="327025">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rgbClr val="FF0000"/>
                          </a:solidFill>
                          <a:effectLst>
                            <a:outerShdw blurRad="38100" dist="38100" dir="2700000" algn="tl">
                              <a:srgbClr val="C0C0C0"/>
                            </a:outerShdw>
                          </a:effectLst>
                          <a:latin typeface="Tahoma" pitchFamily="34" charset="0"/>
                          <a:cs typeface="Times New Roman" pitchFamily="18" charset="0"/>
                        </a:rPr>
                        <a:t>РАЗДЕЛ </a:t>
                      </a:r>
                      <a:r>
                        <a:rPr kumimoji="0" lang="en-US" sz="1200" b="1" i="0" u="none" strike="noStrike" cap="none" normalizeH="0" baseline="0" smtClean="0">
                          <a:ln>
                            <a:noFill/>
                          </a:ln>
                          <a:solidFill>
                            <a:srgbClr val="FF0000"/>
                          </a:solidFill>
                          <a:effectLst>
                            <a:outerShdw blurRad="38100" dist="38100" dir="2700000" algn="tl">
                              <a:srgbClr val="C0C0C0"/>
                            </a:outerShdw>
                          </a:effectLst>
                          <a:latin typeface="Tahoma" pitchFamily="34" charset="0"/>
                          <a:cs typeface="Times New Roman" pitchFamily="18" charset="0"/>
                        </a:rPr>
                        <a:t>I </a:t>
                      </a:r>
                      <a:r>
                        <a:rPr kumimoji="0" lang="ru-RU" sz="1200" b="1" i="0" u="none" strike="noStrike" cap="none" normalizeH="0" baseline="0" smtClean="0">
                          <a:ln>
                            <a:noFill/>
                          </a:ln>
                          <a:solidFill>
                            <a:srgbClr val="FF0000"/>
                          </a:solidFill>
                          <a:effectLst>
                            <a:outerShdw blurRad="38100" dist="38100" dir="2700000" algn="tl">
                              <a:srgbClr val="C0C0C0"/>
                            </a:outerShdw>
                          </a:effectLst>
                          <a:latin typeface="Tahoma" pitchFamily="34" charset="0"/>
                          <a:cs typeface="Times New Roman" pitchFamily="18" charset="0"/>
                        </a:rPr>
                        <a:t>ЭКСПЕРИМЕНТАЛЬНЫЕ И ТЕОРЕТИЧЕСКИЕ ИССЛЕДОВАНИЯ КПРТ</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ru-RU"/>
                    </a:p>
                  </a:txBody>
                  <a:tcPr/>
                </a:tc>
                <a:tc hMerge="1">
                  <a:txBody>
                    <a:bodyPr/>
                    <a:lstStyle/>
                    <a:p>
                      <a:endParaRPr lang="ru-RU"/>
                    </a:p>
                  </a:txBody>
                  <a:tcPr/>
                </a:tc>
              </a:tr>
              <a:tr h="16129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ГЛАВА 2.</a:t>
                      </a:r>
                      <a:r>
                        <a:rPr kumimoji="0" lang="ru-RU" sz="1200" b="1" i="0" u="none" strike="noStrike" cap="none" normalizeH="0" baseline="0" smtClean="0">
                          <a:ln>
                            <a:noFill/>
                          </a:ln>
                          <a:solidFill>
                            <a:srgbClr val="0000FF"/>
                          </a:solidFill>
                          <a:effectLst/>
                          <a:latin typeface="Times New Roman" pitchFamily="18" charset="0"/>
                          <a:ea typeface="Times New Roman" pitchFamily="18" charset="0"/>
                          <a:cs typeface="Tahoma" pitchFamily="34" charset="0"/>
                        </a:rPr>
                        <a:t> </a:t>
                      </a:r>
                      <a:r>
                        <a:rPr kumimoji="0" lang="ru-RU" sz="1000" b="1" i="0" u="none" strike="noStrike" cap="none" normalizeH="0" baseline="0" smtClean="0">
                          <a:ln>
                            <a:noFill/>
                          </a:ln>
                          <a:solidFill>
                            <a:schemeClr val="hlink"/>
                          </a:solidFill>
                          <a:effectLst/>
                          <a:latin typeface="Times New Roman" pitchFamily="18" charset="0"/>
                          <a:ea typeface="Times New Roman" pitchFamily="18" charset="0"/>
                          <a:cs typeface="Tahoma" pitchFamily="34" charset="0"/>
                        </a:rPr>
                        <a:t>ЭКСПЕРИМЕНТАЛЬНОЕ ИССЛЕДОВАНИЕ ТЕПЛООТДАЧИ К ТРЕХФАЗНОМУ ПОТОКУ ВОДНОГО АЭРОЗОЛЯ</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000" b="1" i="0" u="none" strike="noStrike" cap="none" normalizeH="0" baseline="0" smtClean="0">
                        <a:ln>
                          <a:noFill/>
                        </a:ln>
                        <a:solidFill>
                          <a:schemeClr val="hlink"/>
                        </a:solidFill>
                        <a:effectLst/>
                        <a:latin typeface="Times New Roman" pitchFamily="18" charset="0"/>
                        <a:ea typeface="Times New Roman" pitchFamily="18" charset="0"/>
                        <a:cs typeface="Tahoma"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000" b="1" i="0" u="none" strike="noStrike" cap="none" normalizeH="0" baseline="0" smtClean="0">
                        <a:ln>
                          <a:noFill/>
                        </a:ln>
                        <a:solidFill>
                          <a:schemeClr val="hlink"/>
                        </a:solidFill>
                        <a:effectLst/>
                        <a:latin typeface="Times New Roman" pitchFamily="18" charset="0"/>
                        <a:ea typeface="Times New Roman" pitchFamily="18" charset="0"/>
                        <a:cs typeface="Tahoma"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000" b="1" i="0" u="none" strike="noStrike" cap="none" normalizeH="0" baseline="0" smtClean="0">
                        <a:ln>
                          <a:noFill/>
                        </a:ln>
                        <a:solidFill>
                          <a:schemeClr val="hlink"/>
                        </a:solidFill>
                        <a:effectLst/>
                        <a:latin typeface="Arial" charset="0"/>
                        <a:ea typeface="Times New Roman" pitchFamily="18"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E5E5E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ГЛАВА </a:t>
                      </a:r>
                      <a:r>
                        <a:rPr kumimoji="0" lang="en-US"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3</a:t>
                      </a: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a:t>
                      </a:r>
                      <a:r>
                        <a:rPr kumimoji="0" lang="ru-RU" sz="1200" b="1" i="0" u="none" strike="noStrike" cap="none" normalizeH="0" baseline="0" smtClean="0">
                          <a:ln>
                            <a:noFill/>
                          </a:ln>
                          <a:solidFill>
                            <a:srgbClr val="0000FF"/>
                          </a:solidFill>
                          <a:effectLst/>
                          <a:latin typeface="Times New Roman" pitchFamily="18" charset="0"/>
                          <a:ea typeface="Times New Roman" pitchFamily="18" charset="0"/>
                          <a:cs typeface="Tahoma" pitchFamily="34" charset="0"/>
                        </a:rPr>
                        <a:t> </a:t>
                      </a:r>
                      <a:r>
                        <a:rPr kumimoji="0" lang="ru-RU" sz="1000" b="1" i="0" u="none" strike="noStrike" cap="none" normalizeH="0" baseline="0" smtClean="0">
                          <a:ln>
                            <a:noFill/>
                          </a:ln>
                          <a:solidFill>
                            <a:schemeClr val="hlink"/>
                          </a:solidFill>
                          <a:effectLst/>
                          <a:latin typeface="Times New Roman" pitchFamily="18" charset="0"/>
                          <a:ea typeface="Times New Roman" pitchFamily="18" charset="0"/>
                          <a:cs typeface="Tahoma" pitchFamily="34" charset="0"/>
                        </a:rPr>
                        <a:t>МОДЕЛИРОВАНИЕ ТЕПЛОПЕРЕДАЧИ В КОМПАКТНОМ ТЕПЛООБМЕННИКЕ С УЧЕТОМ ФАЗОВЫХ ПРЕВРАЩЕНИЙ ВЛАЖНОГО ВОЗДУХА</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E5E5E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ГЛАВА </a:t>
                      </a:r>
                      <a:r>
                        <a:rPr kumimoji="0" lang="en-US"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4</a:t>
                      </a: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a:t>
                      </a:r>
                      <a:r>
                        <a:rPr kumimoji="0" lang="ru-RU" sz="1200" b="1" i="0" u="none" strike="noStrike" cap="none" normalizeH="0" baseline="0" smtClean="0">
                          <a:ln>
                            <a:noFill/>
                          </a:ln>
                          <a:solidFill>
                            <a:srgbClr val="0000FF"/>
                          </a:solidFill>
                          <a:effectLst/>
                          <a:latin typeface="Times New Roman" pitchFamily="18" charset="0"/>
                          <a:ea typeface="Times New Roman" pitchFamily="18" charset="0"/>
                          <a:cs typeface="Tahoma" pitchFamily="34" charset="0"/>
                        </a:rPr>
                        <a:t> </a:t>
                      </a:r>
                      <a:r>
                        <a:rPr kumimoji="0" lang="ru-RU" sz="1000" b="1" i="0" u="none" strike="noStrike" cap="none" normalizeH="0" baseline="0" smtClean="0">
                          <a:ln>
                            <a:noFill/>
                          </a:ln>
                          <a:solidFill>
                            <a:schemeClr val="hlink"/>
                          </a:solidFill>
                          <a:effectLst/>
                          <a:latin typeface="Times New Roman" pitchFamily="18" charset="0"/>
                          <a:ea typeface="Times New Roman" pitchFamily="18" charset="0"/>
                          <a:cs typeface="Tahoma" pitchFamily="34" charset="0"/>
                        </a:rPr>
                        <a:t>МЕТОД ЗАЩИТЫ ТЕПЛОПЕРЕДАЮЩЕЙ ПОВЕРХНОСТИ КОМПАКТНОГО ТЕПЛООБМЕННИКА И МЕТОДИКА ОЦЕНКИ ЕГО ЭФФЕКТИВНОСТИ НА ЭКСПЛУАТАЦИОННЫХ РЕЖИМНЫХ ПАРАМЕТРАХ</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E5E5E5"/>
                    </a:solidFill>
                  </a:tcPr>
                </a:tc>
              </a:tr>
              <a:tr h="563563">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ru-RU" sz="25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ru-RU" sz="25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ru-RU" sz="25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r>
              <a:tr h="9525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smtClean="0">
                          <a:ln>
                            <a:noFill/>
                          </a:ln>
                          <a:solidFill>
                            <a:schemeClr val="hlink"/>
                          </a:solidFill>
                          <a:effectLst/>
                          <a:latin typeface="Tahoma" pitchFamily="34" charset="0"/>
                          <a:ea typeface="Times New Roman" pitchFamily="18" charset="0"/>
                          <a:cs typeface="Tahoma" pitchFamily="34" charset="0"/>
                        </a:rPr>
                        <a:t>Цель:</a:t>
                      </a:r>
                      <a:r>
                        <a:rPr kumimoji="0" lang="ru-RU" sz="1100" b="1" i="0" u="none" strike="noStrike" cap="none" normalizeH="0" baseline="0" smtClean="0">
                          <a:ln>
                            <a:noFill/>
                          </a:ln>
                          <a:solidFill>
                            <a:srgbClr val="800000"/>
                          </a:solidFill>
                          <a:effectLst/>
                          <a:latin typeface="Times New Roman" pitchFamily="18" charset="0"/>
                          <a:ea typeface="Times New Roman" pitchFamily="18" charset="0"/>
                          <a:cs typeface="Tahoma" pitchFamily="34" charset="0"/>
                        </a:rPr>
                        <a:t> установить закономерности ТМО при испарении аэрозоля.</a:t>
                      </a:r>
                      <a:endParaRPr kumimoji="0" lang="ru-RU" sz="1800" b="0" i="0" u="none" strike="noStrike" cap="none" normalizeH="0" baseline="0" smtClean="0">
                        <a:ln>
                          <a:noFill/>
                        </a:ln>
                        <a:solidFill>
                          <a:schemeClr val="tx1"/>
                        </a:solidFill>
                        <a:effectLst/>
                        <a:latin typeface="Arial" charset="0"/>
                        <a:ea typeface="Times New Roman" pitchFamily="18"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smtClean="0">
                          <a:ln>
                            <a:noFill/>
                          </a:ln>
                          <a:solidFill>
                            <a:schemeClr val="hlink"/>
                          </a:solidFill>
                          <a:effectLst/>
                          <a:latin typeface="Tahoma" pitchFamily="34" charset="0"/>
                          <a:ea typeface="Times New Roman" pitchFamily="18" charset="0"/>
                          <a:cs typeface="Tahoma" pitchFamily="34" charset="0"/>
                        </a:rPr>
                        <a:t>Цель:</a:t>
                      </a:r>
                      <a:r>
                        <a:rPr kumimoji="0" lang="ru-RU" sz="1100" b="1" i="0" u="none" strike="noStrike" cap="none" normalizeH="0" baseline="0" smtClean="0">
                          <a:ln>
                            <a:noFill/>
                          </a:ln>
                          <a:solidFill>
                            <a:srgbClr val="800000"/>
                          </a:solidFill>
                          <a:effectLst/>
                          <a:latin typeface="Times New Roman" pitchFamily="18" charset="0"/>
                          <a:ea typeface="Times New Roman" pitchFamily="18" charset="0"/>
                          <a:cs typeface="Tahoma" pitchFamily="34" charset="0"/>
                        </a:rPr>
                        <a:t> установить закономерности теплопередачи в ПРТ при работе на двухфазных теплоносителях.</a:t>
                      </a:r>
                      <a:endParaRPr kumimoji="0" lang="ru-RU" sz="1800" b="0" i="0" u="none" strike="noStrike" cap="none" normalizeH="0" baseline="0" smtClean="0">
                        <a:ln>
                          <a:noFill/>
                        </a:ln>
                        <a:solidFill>
                          <a:schemeClr val="tx1"/>
                        </a:solidFill>
                        <a:effectLst/>
                        <a:latin typeface="Arial" charset="0"/>
                        <a:ea typeface="Times New Roman" pitchFamily="18"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smtClean="0">
                          <a:ln>
                            <a:noFill/>
                          </a:ln>
                          <a:solidFill>
                            <a:schemeClr val="hlink"/>
                          </a:solidFill>
                          <a:effectLst/>
                          <a:latin typeface="Tahoma" pitchFamily="34" charset="0"/>
                          <a:ea typeface="Times New Roman" pitchFamily="18" charset="0"/>
                          <a:cs typeface="Tahoma" pitchFamily="34" charset="0"/>
                        </a:rPr>
                        <a:t>Цель:</a:t>
                      </a:r>
                      <a:r>
                        <a:rPr kumimoji="0" lang="ru-RU" sz="1100" b="1" i="0" u="none" strike="noStrike" cap="none" normalizeH="0" baseline="0" smtClean="0">
                          <a:ln>
                            <a:noFill/>
                          </a:ln>
                          <a:solidFill>
                            <a:srgbClr val="800000"/>
                          </a:solidFill>
                          <a:effectLst/>
                          <a:latin typeface="Times New Roman" pitchFamily="18" charset="0"/>
                          <a:ea typeface="Times New Roman" pitchFamily="18" charset="0"/>
                          <a:cs typeface="Tahoma" pitchFamily="34" charset="0"/>
                        </a:rPr>
                        <a:t> разработать методику по оценке и получению ПРТ с любыми заданными эксплуатационными свойствами.</a:t>
                      </a:r>
                      <a:endParaRPr kumimoji="0" lang="ru-RU" sz="1800" b="0" i="0" u="none" strike="noStrike" cap="none" normalizeH="0" baseline="0" smtClean="0">
                        <a:ln>
                          <a:noFill/>
                        </a:ln>
                        <a:solidFill>
                          <a:schemeClr val="tx1"/>
                        </a:solidFill>
                        <a:effectLst/>
                        <a:latin typeface="Arial" charset="0"/>
                        <a:ea typeface="Times New Roman" pitchFamily="18"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r>
            </a:tbl>
          </a:graphicData>
        </a:graphic>
      </p:graphicFrame>
      <p:graphicFrame>
        <p:nvGraphicFramePr>
          <p:cNvPr id="195748" name="Object 164"/>
          <p:cNvGraphicFramePr>
            <a:graphicFrameLocks noChangeAspect="1"/>
          </p:cNvGraphicFramePr>
          <p:nvPr>
            <p:ph sz="quarter" idx="2"/>
          </p:nvPr>
        </p:nvGraphicFramePr>
        <p:xfrm>
          <a:off x="6227763" y="4724400"/>
          <a:ext cx="1152525" cy="931863"/>
        </p:xfrm>
        <a:graphic>
          <a:graphicData uri="http://schemas.openxmlformats.org/presentationml/2006/ole">
            <p:oleObj spid="_x0000_s195748" name="Рисунок" r:id="rId3" imgW="2391156" imgH="1933956" progId="Word.Picture.8">
              <p:embed/>
            </p:oleObj>
          </a:graphicData>
        </a:graphic>
      </p:graphicFrame>
      <p:sp>
        <p:nvSpPr>
          <p:cNvPr id="195704" name="Text Box 120"/>
          <p:cNvSpPr txBox="1">
            <a:spLocks noChangeArrowheads="1"/>
          </p:cNvSpPr>
          <p:nvPr/>
        </p:nvSpPr>
        <p:spPr bwMode="auto">
          <a:xfrm>
            <a:off x="395288" y="1196975"/>
            <a:ext cx="8424862" cy="1920875"/>
          </a:xfrm>
          <a:prstGeom prst="rect">
            <a:avLst/>
          </a:prstGeom>
          <a:noFill/>
          <a:ln w="9525">
            <a:noFill/>
            <a:miter lim="800000"/>
            <a:headEnd/>
            <a:tailEnd/>
          </a:ln>
          <a:effectLst/>
        </p:spPr>
        <p:txBody>
          <a:bodyPr>
            <a:spAutoFit/>
          </a:bodyPr>
          <a:lstStyle/>
          <a:p>
            <a:pPr algn="just">
              <a:spcBef>
                <a:spcPct val="20000"/>
              </a:spcBef>
              <a:buClr>
                <a:schemeClr val="tx2"/>
              </a:buClr>
              <a:buSzPct val="70000"/>
              <a:buFont typeface="Wingdings" pitchFamily="2" charset="2"/>
              <a:buNone/>
            </a:pPr>
            <a:r>
              <a:rPr lang="ru-RU" sz="2000" b="1">
                <a:solidFill>
                  <a:srgbClr val="CC0000"/>
                </a:solidFill>
                <a:effectLst>
                  <a:outerShdw blurRad="38100" dist="38100" dir="2700000" algn="tl">
                    <a:srgbClr val="C0C0C0"/>
                  </a:outerShdw>
                </a:effectLst>
                <a:latin typeface="Arial" charset="0"/>
              </a:rPr>
              <a:t>Цель :</a:t>
            </a:r>
            <a:r>
              <a:rPr lang="ru-RU" sz="2000" b="1">
                <a:effectLst>
                  <a:outerShdw blurRad="38100" dist="38100" dir="2700000" algn="tl">
                    <a:srgbClr val="C0C0C0"/>
                  </a:outerShdw>
                </a:effectLst>
                <a:latin typeface="Arial" charset="0"/>
              </a:rPr>
              <a:t> 	</a:t>
            </a:r>
            <a:r>
              <a:rPr lang="ru-RU" sz="2000" b="1">
                <a:latin typeface="Arial" charset="0"/>
              </a:rPr>
              <a:t> </a:t>
            </a:r>
            <a:r>
              <a:rPr lang="ru-RU" sz="2000" b="1">
                <a:solidFill>
                  <a:srgbClr val="000000"/>
                </a:solidFill>
                <a:latin typeface="Arial" charset="0"/>
              </a:rPr>
              <a:t>разработка прикладного пакета программ для автоматизированного проектирования и оценки эффективности компактных пластинчато-ребристых теплообменников на основе исследования особенностей теплопередачи в ПРТ при наличии двухфазных теплоносителей или сложных температурных условий</a:t>
            </a:r>
          </a:p>
        </p:txBody>
      </p:sp>
      <p:pic>
        <p:nvPicPr>
          <p:cNvPr id="195727" name="Picture 143" descr="Рис 2_3_исправл"/>
          <p:cNvPicPr>
            <a:picLocks noChangeAspect="1" noChangeArrowheads="1"/>
          </p:cNvPicPr>
          <p:nvPr/>
        </p:nvPicPr>
        <p:blipFill>
          <a:blip r:embed="rId4" cstate="print"/>
          <a:srcRect/>
          <a:stretch>
            <a:fillRect/>
          </a:stretch>
        </p:blipFill>
        <p:spPr bwMode="auto">
          <a:xfrm>
            <a:off x="395288" y="4724400"/>
            <a:ext cx="2682875" cy="906463"/>
          </a:xfrm>
          <a:prstGeom prst="rect">
            <a:avLst/>
          </a:prstGeom>
          <a:noFill/>
        </p:spPr>
      </p:pic>
      <p:pic>
        <p:nvPicPr>
          <p:cNvPr id="195728" name="Picture 144" descr="Схема расчета1"/>
          <p:cNvPicPr>
            <a:picLocks noChangeAspect="1" noChangeArrowheads="1"/>
          </p:cNvPicPr>
          <p:nvPr/>
        </p:nvPicPr>
        <p:blipFill>
          <a:blip r:embed="rId5" cstate="print"/>
          <a:srcRect/>
          <a:stretch>
            <a:fillRect/>
          </a:stretch>
        </p:blipFill>
        <p:spPr bwMode="auto">
          <a:xfrm>
            <a:off x="3203575" y="4605338"/>
            <a:ext cx="1655763" cy="1014412"/>
          </a:xfrm>
          <a:prstGeom prst="rect">
            <a:avLst/>
          </a:prstGeom>
          <a:noFill/>
        </p:spPr>
      </p:pic>
      <p:pic>
        <p:nvPicPr>
          <p:cNvPr id="195729" name="Picture 145" descr="Схема расчета2"/>
          <p:cNvPicPr>
            <a:picLocks noChangeAspect="1" noChangeArrowheads="1"/>
          </p:cNvPicPr>
          <p:nvPr/>
        </p:nvPicPr>
        <p:blipFill>
          <a:blip r:embed="rId6" cstate="print"/>
          <a:srcRect/>
          <a:stretch>
            <a:fillRect/>
          </a:stretch>
        </p:blipFill>
        <p:spPr bwMode="auto">
          <a:xfrm>
            <a:off x="5003800" y="4652963"/>
            <a:ext cx="1008063" cy="942975"/>
          </a:xfrm>
          <a:prstGeom prst="rect">
            <a:avLst/>
          </a:prstGeom>
          <a:noFill/>
        </p:spPr>
      </p:pic>
      <p:graphicFrame>
        <p:nvGraphicFramePr>
          <p:cNvPr id="195751" name="Object 167"/>
          <p:cNvGraphicFramePr>
            <a:graphicFrameLocks noChangeAspect="1"/>
          </p:cNvGraphicFramePr>
          <p:nvPr>
            <p:ph sz="quarter" idx="3"/>
          </p:nvPr>
        </p:nvGraphicFramePr>
        <p:xfrm>
          <a:off x="7524750" y="4581525"/>
          <a:ext cx="1330325" cy="1031875"/>
        </p:xfrm>
        <a:graphic>
          <a:graphicData uri="http://schemas.openxmlformats.org/presentationml/2006/ole">
            <p:oleObj spid="_x0000_s195751" name="Рисунок" r:id="rId7" imgW="2727960" imgH="2116836" progId="Word.Picture.8">
              <p:embed/>
            </p:oleObj>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Номер слайда 3"/>
          <p:cNvSpPr>
            <a:spLocks noGrp="1"/>
          </p:cNvSpPr>
          <p:nvPr>
            <p:ph type="sldNum" sz="quarter" idx="12"/>
          </p:nvPr>
        </p:nvSpPr>
        <p:spPr/>
        <p:txBody>
          <a:bodyPr/>
          <a:lstStyle/>
          <a:p>
            <a:fld id="{715FAAF4-DA71-4760-B78C-45622A710158}" type="slidenum">
              <a:rPr lang="ru-RU"/>
              <a:pPr/>
              <a:t>14</a:t>
            </a:fld>
            <a:endParaRPr lang="ru-RU"/>
          </a:p>
        </p:txBody>
      </p:sp>
      <p:sp>
        <p:nvSpPr>
          <p:cNvPr id="59394" name="Text Box 2"/>
          <p:cNvSpPr txBox="1">
            <a:spLocks noChangeArrowheads="1"/>
          </p:cNvSpPr>
          <p:nvPr/>
        </p:nvSpPr>
        <p:spPr bwMode="auto">
          <a:xfrm>
            <a:off x="539750" y="0"/>
            <a:ext cx="8375650" cy="1603375"/>
          </a:xfrm>
          <a:prstGeom prst="rect">
            <a:avLst/>
          </a:prstGeom>
          <a:noFill/>
          <a:ln w="9525">
            <a:noFill/>
            <a:miter lim="800000"/>
            <a:headEnd/>
            <a:tailEnd/>
          </a:ln>
          <a:effectLst/>
        </p:spPr>
        <p:txBody>
          <a:bodyPr>
            <a:spAutoFit/>
          </a:bodyPr>
          <a:lstStyle/>
          <a:p>
            <a:pPr algn="ctr"/>
            <a:endParaRPr lang="ru-RU">
              <a:latin typeface="Arial" charset="0"/>
            </a:endParaRPr>
          </a:p>
          <a:p>
            <a:pPr lvl="1" algn="ctr">
              <a:buFont typeface="Wingdings" pitchFamily="2" charset="2"/>
              <a:buNone/>
            </a:pPr>
            <a:r>
              <a:rPr lang="ru-RU" b="1">
                <a:solidFill>
                  <a:srgbClr val="CC0000"/>
                </a:solidFill>
                <a:effectLst>
                  <a:outerShdw blurRad="38100" dist="38100" dir="2700000" algn="tl">
                    <a:srgbClr val="C0C0C0"/>
                  </a:outerShdw>
                </a:effectLst>
                <a:latin typeface="Tahoma" pitchFamily="34" charset="0"/>
              </a:rPr>
              <a:t>ГЛАВА 2. </a:t>
            </a:r>
            <a:r>
              <a:rPr lang="ru-RU" b="1">
                <a:solidFill>
                  <a:schemeClr val="hlink"/>
                </a:solidFill>
                <a:effectLst>
                  <a:outerShdw blurRad="38100" dist="38100" dir="2700000" algn="tl">
                    <a:srgbClr val="C0C0C0"/>
                  </a:outerShdw>
                </a:effectLst>
                <a:latin typeface="Tahoma" pitchFamily="34" charset="0"/>
              </a:rPr>
              <a:t>ЭКСПЕРИМЕНТАЛЬНОЕ ИССЛЕДОВАНИЕ ТЕПЛООТДАЧИ К ТРЕХФАЗНОМУ ПОТОКУ ВОДНОГО АЭРОЗОЛЯ</a:t>
            </a:r>
          </a:p>
          <a:p>
            <a:pPr>
              <a:spcBef>
                <a:spcPct val="50000"/>
              </a:spcBef>
            </a:pPr>
            <a:r>
              <a:rPr lang="ru-RU" b="1">
                <a:solidFill>
                  <a:srgbClr val="CC0000"/>
                </a:solidFill>
                <a:effectLst>
                  <a:outerShdw blurRad="38100" dist="38100" dir="2700000" algn="tl">
                    <a:srgbClr val="C0C0C0"/>
                  </a:outerShdw>
                </a:effectLst>
                <a:latin typeface="Tahoma" pitchFamily="34" charset="0"/>
              </a:rPr>
              <a:t>Цель:</a:t>
            </a:r>
            <a:r>
              <a:rPr lang="ru-RU" b="1">
                <a:latin typeface="Tahoma" pitchFamily="34" charset="0"/>
              </a:rPr>
              <a:t> установить закономерности ТМО при испарении аэрозоля в      каналах компактного теплообменника</a:t>
            </a:r>
            <a:r>
              <a:rPr lang="ru-RU">
                <a:latin typeface="Tahoma" pitchFamily="34" charset="0"/>
              </a:rPr>
              <a:t> </a:t>
            </a:r>
          </a:p>
        </p:txBody>
      </p:sp>
      <p:sp>
        <p:nvSpPr>
          <p:cNvPr id="59396" name="Rectangle 4"/>
          <p:cNvSpPr>
            <a:spLocks noChangeArrowheads="1"/>
          </p:cNvSpPr>
          <p:nvPr/>
        </p:nvSpPr>
        <p:spPr bwMode="auto">
          <a:xfrm>
            <a:off x="1331913" y="2420938"/>
            <a:ext cx="9144000" cy="0"/>
          </a:xfrm>
          <a:prstGeom prst="rect">
            <a:avLst/>
          </a:prstGeom>
          <a:noFill/>
          <a:ln w="9525">
            <a:noFill/>
            <a:miter lim="800000"/>
            <a:headEnd/>
            <a:tailEnd/>
          </a:ln>
          <a:effectLst/>
        </p:spPr>
        <p:txBody>
          <a:bodyPr wrap="none" anchor="ctr">
            <a:spAutoFit/>
          </a:bodyPr>
          <a:lstStyle/>
          <a:p>
            <a:endParaRPr lang="ru-RU"/>
          </a:p>
        </p:txBody>
      </p:sp>
      <p:sp>
        <p:nvSpPr>
          <p:cNvPr id="59397" name="Rectangle 5"/>
          <p:cNvSpPr>
            <a:spLocks noChangeArrowheads="1"/>
          </p:cNvSpPr>
          <p:nvPr/>
        </p:nvSpPr>
        <p:spPr bwMode="auto">
          <a:xfrm>
            <a:off x="0" y="1654175"/>
            <a:ext cx="9144000" cy="0"/>
          </a:xfrm>
          <a:prstGeom prst="rect">
            <a:avLst/>
          </a:prstGeom>
          <a:noFill/>
          <a:ln w="9525">
            <a:noFill/>
            <a:miter lim="800000"/>
            <a:headEnd/>
            <a:tailEnd/>
          </a:ln>
          <a:effectLst/>
        </p:spPr>
        <p:txBody>
          <a:bodyPr wrap="none" anchor="ctr">
            <a:spAutoFit/>
          </a:bodyPr>
          <a:lstStyle/>
          <a:p>
            <a:endParaRPr lang="ru-RU"/>
          </a:p>
        </p:txBody>
      </p:sp>
      <p:sp>
        <p:nvSpPr>
          <p:cNvPr id="59403" name="Rectangle 11"/>
          <p:cNvSpPr>
            <a:spLocks noChangeArrowheads="1"/>
          </p:cNvSpPr>
          <p:nvPr/>
        </p:nvSpPr>
        <p:spPr bwMode="auto">
          <a:xfrm>
            <a:off x="468313" y="1628775"/>
            <a:ext cx="8229600" cy="431800"/>
          </a:xfrm>
          <a:prstGeom prst="rect">
            <a:avLst/>
          </a:prstGeom>
          <a:noFill/>
          <a:ln w="9525">
            <a:noFill/>
            <a:miter lim="800000"/>
            <a:headEnd/>
            <a:tailEnd/>
          </a:ln>
          <a:effectLst/>
        </p:spPr>
        <p:txBody>
          <a:bodyPr anchor="ctr"/>
          <a:lstStyle/>
          <a:p>
            <a:pPr algn="ctr"/>
            <a:r>
              <a:rPr lang="ru-RU" sz="1200" b="1">
                <a:solidFill>
                  <a:schemeClr val="hlink"/>
                </a:solidFill>
                <a:effectLst>
                  <a:outerShdw blurRad="38100" dist="38100" dir="2700000" algn="tl">
                    <a:srgbClr val="C0C0C0"/>
                  </a:outerShdw>
                </a:effectLst>
                <a:latin typeface="Arial" charset="0"/>
              </a:rPr>
              <a:t>ОПИСАНИЕ ЭКСПЕРИМЕНТАЛЬНОЙ УСТАНОВКИ</a:t>
            </a:r>
          </a:p>
        </p:txBody>
      </p:sp>
      <p:sp>
        <p:nvSpPr>
          <p:cNvPr id="59408" name="Rectangle 16"/>
          <p:cNvSpPr>
            <a:spLocks noChangeArrowheads="1"/>
          </p:cNvSpPr>
          <p:nvPr/>
        </p:nvSpPr>
        <p:spPr bwMode="auto">
          <a:xfrm>
            <a:off x="0" y="2133600"/>
            <a:ext cx="9144000" cy="0"/>
          </a:xfrm>
          <a:prstGeom prst="rect">
            <a:avLst/>
          </a:prstGeom>
          <a:noFill/>
          <a:ln w="9525">
            <a:noFill/>
            <a:miter lim="800000"/>
            <a:headEnd/>
            <a:tailEnd/>
          </a:ln>
          <a:effectLst/>
        </p:spPr>
        <p:txBody>
          <a:bodyPr wrap="none" anchor="ctr">
            <a:spAutoFit/>
          </a:bodyPr>
          <a:lstStyle/>
          <a:p>
            <a:endParaRPr lang="ru-RU"/>
          </a:p>
        </p:txBody>
      </p:sp>
      <p:sp>
        <p:nvSpPr>
          <p:cNvPr id="59410" name="Rectangle 18"/>
          <p:cNvSpPr>
            <a:spLocks noChangeArrowheads="1"/>
          </p:cNvSpPr>
          <p:nvPr/>
        </p:nvSpPr>
        <p:spPr bwMode="auto">
          <a:xfrm>
            <a:off x="0" y="1306513"/>
            <a:ext cx="9144000" cy="0"/>
          </a:xfrm>
          <a:prstGeom prst="rect">
            <a:avLst/>
          </a:prstGeom>
          <a:noFill/>
          <a:ln w="9525">
            <a:noFill/>
            <a:miter lim="800000"/>
            <a:headEnd/>
            <a:tailEnd/>
          </a:ln>
          <a:effectLst/>
        </p:spPr>
        <p:txBody>
          <a:bodyPr wrap="none" anchor="ctr">
            <a:spAutoFit/>
          </a:bodyPr>
          <a:lstStyle/>
          <a:p>
            <a:endParaRPr lang="ru-RU"/>
          </a:p>
        </p:txBody>
      </p:sp>
      <p:sp>
        <p:nvSpPr>
          <p:cNvPr id="59411" name="Rectangle 19"/>
          <p:cNvSpPr>
            <a:spLocks noChangeArrowheads="1"/>
          </p:cNvSpPr>
          <p:nvPr/>
        </p:nvSpPr>
        <p:spPr bwMode="auto">
          <a:xfrm>
            <a:off x="827088" y="3573463"/>
            <a:ext cx="5111750" cy="215900"/>
          </a:xfrm>
          <a:prstGeom prst="rect">
            <a:avLst/>
          </a:prstGeom>
          <a:noFill/>
          <a:ln w="9525">
            <a:noFill/>
            <a:miter lim="800000"/>
            <a:headEnd/>
            <a:tailEnd/>
          </a:ln>
          <a:effectLst/>
        </p:spPr>
        <p:txBody>
          <a:bodyPr anchor="ctr"/>
          <a:lstStyle/>
          <a:p>
            <a:r>
              <a:rPr lang="ru-RU" sz="1000" b="1">
                <a:latin typeface="Arial" charset="0"/>
              </a:rPr>
              <a:t>           система подготовки воздуха	                         рабочий участок	</a:t>
            </a:r>
          </a:p>
        </p:txBody>
      </p:sp>
      <p:sp>
        <p:nvSpPr>
          <p:cNvPr id="59412" name="Rectangle 20"/>
          <p:cNvSpPr>
            <a:spLocks noChangeArrowheads="1"/>
          </p:cNvSpPr>
          <p:nvPr/>
        </p:nvSpPr>
        <p:spPr bwMode="auto">
          <a:xfrm>
            <a:off x="611188" y="6381750"/>
            <a:ext cx="6264275" cy="360363"/>
          </a:xfrm>
          <a:prstGeom prst="rect">
            <a:avLst/>
          </a:prstGeom>
          <a:noFill/>
          <a:ln w="9525">
            <a:noFill/>
            <a:miter lim="800000"/>
            <a:headEnd/>
            <a:tailEnd/>
          </a:ln>
          <a:effectLst/>
        </p:spPr>
        <p:txBody>
          <a:bodyPr anchor="ctr"/>
          <a:lstStyle/>
          <a:p>
            <a:r>
              <a:rPr lang="ru-RU" sz="1000" b="1">
                <a:latin typeface="Arial" charset="0"/>
              </a:rPr>
              <a:t>  геометрия исследуемого элемента                                                                         система измерения	</a:t>
            </a:r>
          </a:p>
        </p:txBody>
      </p:sp>
      <p:sp>
        <p:nvSpPr>
          <p:cNvPr id="59413" name="Rectangle 21"/>
          <p:cNvSpPr>
            <a:spLocks noChangeArrowheads="1"/>
          </p:cNvSpPr>
          <p:nvPr/>
        </p:nvSpPr>
        <p:spPr bwMode="auto">
          <a:xfrm>
            <a:off x="7308850" y="1989138"/>
            <a:ext cx="1439863" cy="1871662"/>
          </a:xfrm>
          <a:prstGeom prst="rect">
            <a:avLst/>
          </a:prstGeom>
          <a:noFill/>
          <a:ln w="9525">
            <a:noFill/>
            <a:miter lim="800000"/>
            <a:headEnd/>
            <a:tailEnd/>
          </a:ln>
          <a:effectLst/>
        </p:spPr>
        <p:txBody>
          <a:bodyPr anchor="ctr"/>
          <a:lstStyle/>
          <a:p>
            <a:r>
              <a:rPr lang="ru-RU" sz="1200" b="1">
                <a:latin typeface="Arial" charset="0"/>
              </a:rPr>
              <a:t>параметры воздуха:  </a:t>
            </a:r>
            <a:br>
              <a:rPr lang="ru-RU" sz="1200" b="1">
                <a:latin typeface="Arial" charset="0"/>
              </a:rPr>
            </a:br>
            <a:r>
              <a:rPr lang="ru-RU" sz="1200" b="1">
                <a:latin typeface="Arial" charset="0"/>
              </a:rPr>
              <a:t/>
            </a:r>
            <a:br>
              <a:rPr lang="ru-RU" sz="1200" b="1">
                <a:latin typeface="Arial" charset="0"/>
              </a:rPr>
            </a:br>
            <a:r>
              <a:rPr lang="en-US" sz="1200" b="1">
                <a:latin typeface="Arial" charset="0"/>
              </a:rPr>
              <a:t>t = -30…+20 C;</a:t>
            </a:r>
            <a:r>
              <a:rPr lang="ru-RU" sz="1200" b="1">
                <a:latin typeface="Arial" charset="0"/>
              </a:rPr>
              <a:t/>
            </a:r>
            <a:br>
              <a:rPr lang="ru-RU" sz="1200" b="1">
                <a:latin typeface="Arial" charset="0"/>
              </a:rPr>
            </a:br>
            <a:r>
              <a:rPr lang="en-US" sz="1200" b="1">
                <a:latin typeface="Arial" charset="0"/>
              </a:rPr>
              <a:t>G</a:t>
            </a:r>
            <a:r>
              <a:rPr lang="ru-RU" sz="1200" b="1">
                <a:latin typeface="Arial" charset="0"/>
              </a:rPr>
              <a:t> </a:t>
            </a:r>
            <a:r>
              <a:rPr lang="en-US" sz="1200" b="1">
                <a:latin typeface="Arial" charset="0"/>
              </a:rPr>
              <a:t>= 0…0,01 </a:t>
            </a:r>
            <a:r>
              <a:rPr lang="ru-RU" sz="1200" b="1">
                <a:latin typeface="Arial" charset="0"/>
              </a:rPr>
              <a:t>кг/с; </a:t>
            </a:r>
            <a:br>
              <a:rPr lang="ru-RU" sz="1200" b="1">
                <a:latin typeface="Arial" charset="0"/>
              </a:rPr>
            </a:br>
            <a:r>
              <a:rPr lang="en-US" sz="1200" b="1">
                <a:latin typeface="Arial" charset="0"/>
              </a:rPr>
              <a:t>m</a:t>
            </a:r>
            <a:r>
              <a:rPr lang="ru-RU" sz="1200" b="1">
                <a:latin typeface="Arial" charset="0"/>
              </a:rPr>
              <a:t> </a:t>
            </a:r>
            <a:r>
              <a:rPr lang="en-US" sz="1200" b="1">
                <a:latin typeface="Arial" charset="0"/>
              </a:rPr>
              <a:t>=</a:t>
            </a:r>
            <a:r>
              <a:rPr lang="ru-RU" sz="1200" b="1">
                <a:latin typeface="Arial" charset="0"/>
              </a:rPr>
              <a:t> </a:t>
            </a:r>
            <a:r>
              <a:rPr lang="en-US" sz="1200" b="1">
                <a:latin typeface="Arial" charset="0"/>
              </a:rPr>
              <a:t>5…20 </a:t>
            </a:r>
            <a:r>
              <a:rPr lang="ru-RU" sz="1200" b="1">
                <a:latin typeface="Arial" charset="0"/>
              </a:rPr>
              <a:t>г/кг с.в;</a:t>
            </a:r>
            <a:br>
              <a:rPr lang="ru-RU" sz="1200" b="1">
                <a:latin typeface="Arial" charset="0"/>
              </a:rPr>
            </a:br>
            <a:r>
              <a:rPr lang="en-US" sz="1200" b="1">
                <a:latin typeface="Arial" charset="0"/>
              </a:rPr>
              <a:t>d = 0,5…15 </a:t>
            </a:r>
            <a:r>
              <a:rPr lang="ru-RU" sz="1200" b="1">
                <a:latin typeface="Arial" charset="0"/>
              </a:rPr>
              <a:t>мкм</a:t>
            </a:r>
          </a:p>
        </p:txBody>
      </p:sp>
      <p:graphicFrame>
        <p:nvGraphicFramePr>
          <p:cNvPr id="59414" name="Object 22"/>
          <p:cNvGraphicFramePr>
            <a:graphicFrameLocks noChangeAspect="1"/>
          </p:cNvGraphicFramePr>
          <p:nvPr/>
        </p:nvGraphicFramePr>
        <p:xfrm>
          <a:off x="4789488" y="3716338"/>
          <a:ext cx="2665412" cy="2619375"/>
        </p:xfrm>
        <a:graphic>
          <a:graphicData uri="http://schemas.openxmlformats.org/presentationml/2006/ole">
            <p:oleObj spid="_x0000_s59414" name="Image" r:id="rId3" imgW="4457143" imgH="4380952" progId="Photoshop.Image.8">
              <p:embed/>
            </p:oleObj>
          </a:graphicData>
        </a:graphic>
      </p:graphicFrame>
      <p:graphicFrame>
        <p:nvGraphicFramePr>
          <p:cNvPr id="59415" name="Object 23"/>
          <p:cNvGraphicFramePr>
            <a:graphicFrameLocks noChangeAspect="1"/>
          </p:cNvGraphicFramePr>
          <p:nvPr/>
        </p:nvGraphicFramePr>
        <p:xfrm>
          <a:off x="828675" y="5013325"/>
          <a:ext cx="2233613" cy="1320800"/>
        </p:xfrm>
        <a:graphic>
          <a:graphicData uri="http://schemas.openxmlformats.org/presentationml/2006/ole">
            <p:oleObj spid="_x0000_s59415" name="Image" r:id="rId4" imgW="3885714" imgH="2298413" progId="Photoshop.Image.8">
              <p:embed/>
            </p:oleObj>
          </a:graphicData>
        </a:graphic>
      </p:graphicFrame>
      <p:pic>
        <p:nvPicPr>
          <p:cNvPr id="59417" name="Picture 25"/>
          <p:cNvPicPr>
            <a:picLocks noChangeAspect="1" noChangeArrowheads="1"/>
          </p:cNvPicPr>
          <p:nvPr/>
        </p:nvPicPr>
        <p:blipFill>
          <a:blip r:embed="rId5" cstate="print"/>
          <a:srcRect/>
          <a:stretch>
            <a:fillRect/>
          </a:stretch>
        </p:blipFill>
        <p:spPr bwMode="auto">
          <a:xfrm>
            <a:off x="323850" y="3860800"/>
            <a:ext cx="3384550" cy="1131888"/>
          </a:xfrm>
          <a:prstGeom prst="rect">
            <a:avLst/>
          </a:prstGeom>
          <a:noFill/>
          <a:ln w="9525">
            <a:noFill/>
            <a:miter lim="800000"/>
            <a:headEnd/>
            <a:tailEnd/>
          </a:ln>
        </p:spPr>
      </p:pic>
      <p:pic>
        <p:nvPicPr>
          <p:cNvPr id="59418" name="Picture 26"/>
          <p:cNvPicPr>
            <a:picLocks noChangeAspect="1" noChangeArrowheads="1"/>
          </p:cNvPicPr>
          <p:nvPr/>
        </p:nvPicPr>
        <p:blipFill>
          <a:blip r:embed="rId6" cstate="print"/>
          <a:srcRect/>
          <a:stretch>
            <a:fillRect/>
          </a:stretch>
        </p:blipFill>
        <p:spPr bwMode="auto">
          <a:xfrm>
            <a:off x="468313" y="1989138"/>
            <a:ext cx="2951162" cy="1425575"/>
          </a:xfrm>
          <a:prstGeom prst="rect">
            <a:avLst/>
          </a:prstGeom>
          <a:noFill/>
          <a:ln w="9525">
            <a:noFill/>
            <a:miter lim="800000"/>
            <a:headEnd/>
            <a:tailEnd/>
          </a:ln>
          <a:effectLst/>
        </p:spPr>
      </p:pic>
      <p:pic>
        <p:nvPicPr>
          <p:cNvPr id="59419" name="Picture 27"/>
          <p:cNvPicPr>
            <a:picLocks noChangeAspect="1" noChangeArrowheads="1"/>
          </p:cNvPicPr>
          <p:nvPr/>
        </p:nvPicPr>
        <p:blipFill>
          <a:blip r:embed="rId7" cstate="print"/>
          <a:srcRect/>
          <a:stretch>
            <a:fillRect/>
          </a:stretch>
        </p:blipFill>
        <p:spPr bwMode="auto">
          <a:xfrm>
            <a:off x="3635375" y="2133600"/>
            <a:ext cx="3025775" cy="128111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Номер слайда 3"/>
          <p:cNvSpPr>
            <a:spLocks noGrp="1"/>
          </p:cNvSpPr>
          <p:nvPr>
            <p:ph type="sldNum" sz="quarter" idx="12"/>
          </p:nvPr>
        </p:nvSpPr>
        <p:spPr/>
        <p:txBody>
          <a:bodyPr/>
          <a:lstStyle/>
          <a:p>
            <a:fld id="{8A1FBC0D-964C-43C0-AC9F-533634E6E1A3}" type="slidenum">
              <a:rPr lang="ru-RU"/>
              <a:pPr/>
              <a:t>15</a:t>
            </a:fld>
            <a:endParaRPr lang="ru-RU"/>
          </a:p>
        </p:txBody>
      </p:sp>
      <p:sp>
        <p:nvSpPr>
          <p:cNvPr id="66562" name="Text Box 2"/>
          <p:cNvSpPr txBox="1">
            <a:spLocks noChangeArrowheads="1"/>
          </p:cNvSpPr>
          <p:nvPr/>
        </p:nvSpPr>
        <p:spPr bwMode="auto">
          <a:xfrm>
            <a:off x="0" y="260350"/>
            <a:ext cx="8915400" cy="560388"/>
          </a:xfrm>
          <a:prstGeom prst="rect">
            <a:avLst/>
          </a:prstGeom>
          <a:noFill/>
          <a:ln w="9525">
            <a:noFill/>
            <a:miter lim="800000"/>
            <a:headEnd/>
            <a:tailEnd/>
          </a:ln>
          <a:effectLst/>
        </p:spPr>
        <p:txBody>
          <a:bodyPr>
            <a:spAutoFit/>
          </a:bodyPr>
          <a:lstStyle/>
          <a:p>
            <a:pPr lvl="1" algn="ctr">
              <a:lnSpc>
                <a:spcPts val="1400"/>
              </a:lnSpc>
              <a:buFont typeface="Wingdings" pitchFamily="2" charset="2"/>
              <a:buNone/>
            </a:pPr>
            <a:r>
              <a:rPr lang="ru-RU" b="1">
                <a:solidFill>
                  <a:schemeClr val="hlink"/>
                </a:solidFill>
                <a:effectLst>
                  <a:outerShdw blurRad="38100" dist="38100" dir="2700000" algn="tl">
                    <a:srgbClr val="C0C0C0"/>
                  </a:outerShdw>
                </a:effectLst>
                <a:latin typeface="Tahoma" pitchFamily="34" charset="0"/>
              </a:rPr>
              <a:t>ОСРЕДНЕННАЯ ТЕПЛООТДАЧА К ДВУХФАЗНОМУ ПОТОКУ</a:t>
            </a:r>
          </a:p>
          <a:p>
            <a:pPr algn="ctr">
              <a:lnSpc>
                <a:spcPts val="1200"/>
              </a:lnSpc>
              <a:spcBef>
                <a:spcPct val="50000"/>
              </a:spcBef>
            </a:pPr>
            <a:r>
              <a:rPr lang="ru-RU" b="1">
                <a:solidFill>
                  <a:schemeClr val="hlink"/>
                </a:solidFill>
                <a:effectLst>
                  <a:outerShdw blurRad="38100" dist="38100" dir="2700000" algn="tl">
                    <a:srgbClr val="C0C0C0"/>
                  </a:outerShdw>
                </a:effectLst>
                <a:latin typeface="Tahoma" pitchFamily="34" charset="0"/>
              </a:rPr>
              <a:t>ТЕСТЫ НА СУХОМ ВОЗДУХЕ</a:t>
            </a:r>
          </a:p>
        </p:txBody>
      </p:sp>
      <p:sp>
        <p:nvSpPr>
          <p:cNvPr id="66565" name="Rectangle 5"/>
          <p:cNvSpPr>
            <a:spLocks noChangeArrowheads="1"/>
          </p:cNvSpPr>
          <p:nvPr/>
        </p:nvSpPr>
        <p:spPr bwMode="auto">
          <a:xfrm>
            <a:off x="0" y="1654175"/>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66568" name="Object 8"/>
          <p:cNvGraphicFramePr>
            <a:graphicFrameLocks noChangeAspect="1"/>
          </p:cNvGraphicFramePr>
          <p:nvPr/>
        </p:nvGraphicFramePr>
        <p:xfrm>
          <a:off x="252413" y="4221163"/>
          <a:ext cx="2806700" cy="2009775"/>
        </p:xfrm>
        <a:graphic>
          <a:graphicData uri="http://schemas.openxmlformats.org/presentationml/2006/ole">
            <p:oleObj spid="_x0000_s66568" name="Image" r:id="rId3" imgW="3263492" imgH="2336508" progId="Photoshop.Image.8">
              <p:embed/>
            </p:oleObj>
          </a:graphicData>
        </a:graphic>
      </p:graphicFrame>
      <p:graphicFrame>
        <p:nvGraphicFramePr>
          <p:cNvPr id="66569" name="Object 9"/>
          <p:cNvGraphicFramePr>
            <a:graphicFrameLocks noChangeAspect="1"/>
          </p:cNvGraphicFramePr>
          <p:nvPr/>
        </p:nvGraphicFramePr>
        <p:xfrm>
          <a:off x="5726113" y="4221163"/>
          <a:ext cx="2806700" cy="1987550"/>
        </p:xfrm>
        <a:graphic>
          <a:graphicData uri="http://schemas.openxmlformats.org/presentationml/2006/ole">
            <p:oleObj spid="_x0000_s66569" name="Image" r:id="rId4" imgW="3263492" imgH="2311111" progId="Photoshop.Image.8">
              <p:embed/>
            </p:oleObj>
          </a:graphicData>
        </a:graphic>
      </p:graphicFrame>
      <p:sp>
        <p:nvSpPr>
          <p:cNvPr id="66571" name="Rectangle 11"/>
          <p:cNvSpPr>
            <a:spLocks noChangeArrowheads="1"/>
          </p:cNvSpPr>
          <p:nvPr/>
        </p:nvSpPr>
        <p:spPr bwMode="auto">
          <a:xfrm>
            <a:off x="395288" y="3429000"/>
            <a:ext cx="8229600" cy="504825"/>
          </a:xfrm>
          <a:prstGeom prst="rect">
            <a:avLst/>
          </a:prstGeom>
          <a:noFill/>
          <a:ln w="9525">
            <a:noFill/>
            <a:miter lim="800000"/>
            <a:headEnd/>
            <a:tailEnd/>
          </a:ln>
          <a:effectLst/>
        </p:spPr>
        <p:txBody>
          <a:bodyPr anchor="ctr"/>
          <a:lstStyle/>
          <a:p>
            <a:pPr algn="ctr"/>
            <a:r>
              <a:rPr lang="ru-RU" sz="1000" b="1">
                <a:solidFill>
                  <a:schemeClr val="tx2"/>
                </a:solidFill>
                <a:latin typeface="Arial" charset="0"/>
              </a:rPr>
              <a:t>                     </a:t>
            </a:r>
            <a:r>
              <a:rPr lang="ru-RU" sz="1000" b="1">
                <a:solidFill>
                  <a:srgbClr val="000000"/>
                </a:solidFill>
                <a:latin typeface="Arial" charset="0"/>
              </a:rPr>
              <a:t>теплоотдача                      </a:t>
            </a:r>
            <a:r>
              <a:rPr lang="en-US" sz="1000" b="1">
                <a:solidFill>
                  <a:srgbClr val="000000"/>
                </a:solidFill>
                <a:latin typeface="Arial" charset="0"/>
              </a:rPr>
              <a:t>       </a:t>
            </a:r>
            <a:r>
              <a:rPr lang="ru-RU" sz="1000" b="1">
                <a:solidFill>
                  <a:srgbClr val="000000"/>
                </a:solidFill>
                <a:latin typeface="Arial" charset="0"/>
              </a:rPr>
              <a:t>                                                                </a:t>
            </a:r>
            <a:r>
              <a:rPr lang="en-US" sz="1000" b="1">
                <a:solidFill>
                  <a:srgbClr val="000000"/>
                </a:solidFill>
                <a:latin typeface="Arial" charset="0"/>
              </a:rPr>
              <a:t>    </a:t>
            </a:r>
            <a:r>
              <a:rPr lang="ru-RU" sz="1000" b="1">
                <a:solidFill>
                  <a:srgbClr val="000000"/>
                </a:solidFill>
                <a:latin typeface="Arial" charset="0"/>
              </a:rPr>
              <a:t>            гидравлическое сопротивление</a:t>
            </a:r>
            <a:br>
              <a:rPr lang="ru-RU" sz="1000" b="1">
                <a:solidFill>
                  <a:srgbClr val="000000"/>
                </a:solidFill>
                <a:latin typeface="Arial" charset="0"/>
              </a:rPr>
            </a:br>
            <a:r>
              <a:rPr lang="ru-RU" sz="1000" b="1">
                <a:solidFill>
                  <a:srgbClr val="000000"/>
                </a:solidFill>
                <a:latin typeface="Arial" charset="0"/>
              </a:rPr>
              <a:t/>
            </a:r>
            <a:br>
              <a:rPr lang="ru-RU" sz="1000" b="1">
                <a:solidFill>
                  <a:srgbClr val="000000"/>
                </a:solidFill>
                <a:latin typeface="Arial" charset="0"/>
              </a:rPr>
            </a:br>
            <a:r>
              <a:rPr lang="ru-RU" sz="1200" b="1">
                <a:solidFill>
                  <a:schemeClr val="hlink"/>
                </a:solidFill>
                <a:effectLst>
                  <a:outerShdw blurRad="38100" dist="38100" dir="2700000" algn="tl">
                    <a:srgbClr val="C0C0C0"/>
                  </a:outerShdw>
                </a:effectLst>
                <a:latin typeface="Arial" charset="0"/>
              </a:rPr>
              <a:t>ЭКСПЕРИМЕНТЫ НА ДВУХФАЗНОМ ТЕПЛОНОСИТЕЛЕ</a:t>
            </a:r>
          </a:p>
        </p:txBody>
      </p:sp>
      <p:sp>
        <p:nvSpPr>
          <p:cNvPr id="66573" name="Rectangle 13"/>
          <p:cNvSpPr>
            <a:spLocks noChangeArrowheads="1"/>
          </p:cNvSpPr>
          <p:nvPr/>
        </p:nvSpPr>
        <p:spPr bwMode="auto">
          <a:xfrm>
            <a:off x="0" y="1006475"/>
            <a:ext cx="9144000" cy="0"/>
          </a:xfrm>
          <a:prstGeom prst="rect">
            <a:avLst/>
          </a:prstGeom>
          <a:noFill/>
          <a:ln w="9525">
            <a:noFill/>
            <a:miter lim="800000"/>
            <a:headEnd/>
            <a:tailEnd/>
          </a:ln>
          <a:effectLst/>
        </p:spPr>
        <p:txBody>
          <a:bodyPr wrap="none" anchor="ctr">
            <a:spAutoFit/>
          </a:bodyPr>
          <a:lstStyle/>
          <a:p>
            <a:endParaRPr lang="ru-RU"/>
          </a:p>
        </p:txBody>
      </p:sp>
      <p:sp>
        <p:nvSpPr>
          <p:cNvPr id="66576" name="Rectangle 16"/>
          <p:cNvSpPr>
            <a:spLocks noChangeArrowheads="1"/>
          </p:cNvSpPr>
          <p:nvPr/>
        </p:nvSpPr>
        <p:spPr bwMode="auto">
          <a:xfrm>
            <a:off x="468313" y="6237288"/>
            <a:ext cx="7704137" cy="360362"/>
          </a:xfrm>
          <a:prstGeom prst="rect">
            <a:avLst/>
          </a:prstGeom>
          <a:noFill/>
          <a:ln w="9525">
            <a:noFill/>
            <a:miter lim="800000"/>
            <a:headEnd/>
            <a:tailEnd/>
          </a:ln>
          <a:effectLst/>
        </p:spPr>
        <p:txBody>
          <a:bodyPr anchor="ctr"/>
          <a:lstStyle/>
          <a:p>
            <a:pPr algn="ctr"/>
            <a:r>
              <a:rPr lang="ru-RU" sz="1000" b="1">
                <a:solidFill>
                  <a:srgbClr val="000000"/>
                </a:solidFill>
                <a:latin typeface="Arial" charset="0"/>
              </a:rPr>
              <a:t>           </a:t>
            </a:r>
            <a:r>
              <a:rPr lang="ru-RU" sz="1200" b="1">
                <a:solidFill>
                  <a:srgbClr val="000000"/>
                </a:solidFill>
                <a:latin typeface="Arial" charset="0"/>
              </a:rPr>
              <a:t>обобщение теплоотдачи к двухфазному потоку</a:t>
            </a:r>
            <a:endParaRPr lang="ru-RU" sz="1000" b="1">
              <a:solidFill>
                <a:srgbClr val="000000"/>
              </a:solidFill>
              <a:latin typeface="Arial" charset="0"/>
            </a:endParaRPr>
          </a:p>
        </p:txBody>
      </p:sp>
      <p:sp>
        <p:nvSpPr>
          <p:cNvPr id="66578" name="Rectangle 18"/>
          <p:cNvSpPr>
            <a:spLocks noChangeArrowheads="1"/>
          </p:cNvSpPr>
          <p:nvPr/>
        </p:nvSpPr>
        <p:spPr bwMode="auto">
          <a:xfrm>
            <a:off x="0" y="3151188"/>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66577" name="Object 17"/>
          <p:cNvGraphicFramePr>
            <a:graphicFrameLocks noChangeAspect="1"/>
          </p:cNvGraphicFramePr>
          <p:nvPr/>
        </p:nvGraphicFramePr>
        <p:xfrm>
          <a:off x="3276600" y="4365625"/>
          <a:ext cx="2247900" cy="555625"/>
        </p:xfrm>
        <a:graphic>
          <a:graphicData uri="http://schemas.openxmlformats.org/presentationml/2006/ole">
            <p:oleObj spid="_x0000_s66577" name="Формула" r:id="rId5" imgW="2247900" imgH="558800" progId="Equation.3">
              <p:embed/>
            </p:oleObj>
          </a:graphicData>
        </a:graphic>
      </p:graphicFrame>
      <p:sp>
        <p:nvSpPr>
          <p:cNvPr id="66580" name="Rectangle 20"/>
          <p:cNvSpPr>
            <a:spLocks noChangeArrowheads="1"/>
          </p:cNvSpPr>
          <p:nvPr/>
        </p:nvSpPr>
        <p:spPr bwMode="auto">
          <a:xfrm>
            <a:off x="0" y="3254375"/>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66579" name="Object 19"/>
          <p:cNvGraphicFramePr>
            <a:graphicFrameLocks noChangeAspect="1"/>
          </p:cNvGraphicFramePr>
          <p:nvPr/>
        </p:nvGraphicFramePr>
        <p:xfrm>
          <a:off x="3348038" y="5157788"/>
          <a:ext cx="2257425" cy="350837"/>
        </p:xfrm>
        <a:graphic>
          <a:graphicData uri="http://schemas.openxmlformats.org/presentationml/2006/ole">
            <p:oleObj spid="_x0000_s66579" name="Формула" r:id="rId6" imgW="1726451" imgH="253890" progId="Equation.3">
              <p:embed/>
            </p:oleObj>
          </a:graphicData>
        </a:graphic>
      </p:graphicFrame>
      <p:sp>
        <p:nvSpPr>
          <p:cNvPr id="66582" name="Rectangle 22"/>
          <p:cNvSpPr>
            <a:spLocks noChangeArrowheads="1"/>
          </p:cNvSpPr>
          <p:nvPr/>
        </p:nvSpPr>
        <p:spPr bwMode="auto">
          <a:xfrm>
            <a:off x="0" y="3235325"/>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66581" name="Object 21"/>
          <p:cNvGraphicFramePr>
            <a:graphicFrameLocks noChangeAspect="1"/>
          </p:cNvGraphicFramePr>
          <p:nvPr/>
        </p:nvGraphicFramePr>
        <p:xfrm>
          <a:off x="3563938" y="1557338"/>
          <a:ext cx="1647825" cy="388937"/>
        </p:xfrm>
        <a:graphic>
          <a:graphicData uri="http://schemas.openxmlformats.org/presentationml/2006/ole">
            <p:oleObj spid="_x0000_s66581" name="Формула" r:id="rId7" imgW="1257300" imgH="279400" progId="Equation.3">
              <p:embed/>
            </p:oleObj>
          </a:graphicData>
        </a:graphic>
      </p:graphicFrame>
      <p:graphicFrame>
        <p:nvGraphicFramePr>
          <p:cNvPr id="66583" name="Object 23"/>
          <p:cNvGraphicFramePr>
            <a:graphicFrameLocks noChangeAspect="1"/>
          </p:cNvGraphicFramePr>
          <p:nvPr/>
        </p:nvGraphicFramePr>
        <p:xfrm>
          <a:off x="395288" y="1052513"/>
          <a:ext cx="2665412" cy="2379662"/>
        </p:xfrm>
        <a:graphic>
          <a:graphicData uri="http://schemas.openxmlformats.org/presentationml/2006/ole">
            <p:oleObj spid="_x0000_s66583" name="Image" r:id="rId8" imgW="3911111" imgH="3492063" progId="Photoshop.Image.8">
              <p:embed/>
            </p:oleObj>
          </a:graphicData>
        </a:graphic>
      </p:graphicFrame>
      <p:graphicFrame>
        <p:nvGraphicFramePr>
          <p:cNvPr id="66584" name="Object 24"/>
          <p:cNvGraphicFramePr>
            <a:graphicFrameLocks noChangeAspect="1"/>
          </p:cNvGraphicFramePr>
          <p:nvPr/>
        </p:nvGraphicFramePr>
        <p:xfrm>
          <a:off x="5653088" y="1052513"/>
          <a:ext cx="2951162" cy="2355850"/>
        </p:xfrm>
        <a:graphic>
          <a:graphicData uri="http://schemas.openxmlformats.org/presentationml/2006/ole">
            <p:oleObj spid="_x0000_s66584" name="Image" r:id="rId9" imgW="4279365" imgH="3415873" progId="Photoshop.Image.8">
              <p:embed/>
            </p:oleObj>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Номер слайда 3"/>
          <p:cNvSpPr>
            <a:spLocks noGrp="1"/>
          </p:cNvSpPr>
          <p:nvPr>
            <p:ph type="sldNum" sz="quarter" idx="12"/>
          </p:nvPr>
        </p:nvSpPr>
        <p:spPr/>
        <p:txBody>
          <a:bodyPr/>
          <a:lstStyle/>
          <a:p>
            <a:fld id="{60D35E48-46B9-467D-917D-D8576A991845}" type="slidenum">
              <a:rPr lang="ru-RU"/>
              <a:pPr/>
              <a:t>16</a:t>
            </a:fld>
            <a:endParaRPr lang="ru-RU"/>
          </a:p>
        </p:txBody>
      </p:sp>
      <p:sp>
        <p:nvSpPr>
          <p:cNvPr id="67586" name="Text Box 2"/>
          <p:cNvSpPr txBox="1">
            <a:spLocks noChangeArrowheads="1"/>
          </p:cNvSpPr>
          <p:nvPr/>
        </p:nvSpPr>
        <p:spPr bwMode="auto">
          <a:xfrm>
            <a:off x="0" y="0"/>
            <a:ext cx="8915400" cy="641350"/>
          </a:xfrm>
          <a:prstGeom prst="rect">
            <a:avLst/>
          </a:prstGeom>
          <a:noFill/>
          <a:ln w="9525">
            <a:noFill/>
            <a:miter lim="800000"/>
            <a:headEnd/>
            <a:tailEnd/>
          </a:ln>
          <a:effectLst/>
        </p:spPr>
        <p:txBody>
          <a:bodyPr>
            <a:spAutoFit/>
          </a:bodyPr>
          <a:lstStyle/>
          <a:p>
            <a:pPr algn="ctr"/>
            <a:endParaRPr lang="ru-RU">
              <a:solidFill>
                <a:srgbClr val="000000"/>
              </a:solidFill>
              <a:latin typeface="Arial" charset="0"/>
            </a:endParaRPr>
          </a:p>
          <a:p>
            <a:pPr lvl="1" algn="ctr">
              <a:buFont typeface="Wingdings" pitchFamily="2" charset="2"/>
              <a:buNone/>
            </a:pPr>
            <a:r>
              <a:rPr lang="ru-RU" b="1">
                <a:solidFill>
                  <a:schemeClr val="hlink"/>
                </a:solidFill>
                <a:effectLst>
                  <a:outerShdw blurRad="38100" dist="38100" dir="2700000" algn="tl">
                    <a:srgbClr val="C0C0C0"/>
                  </a:outerShdw>
                </a:effectLst>
                <a:latin typeface="Tahoma" pitchFamily="34" charset="0"/>
              </a:rPr>
              <a:t>ЛОКАЛЬНАЯ ТЕПЛООТДАЧА К ДВУХФАЗНОМУ ПОТОКУ</a:t>
            </a:r>
          </a:p>
        </p:txBody>
      </p:sp>
      <p:sp>
        <p:nvSpPr>
          <p:cNvPr id="67587" name="Rectangle 3"/>
          <p:cNvSpPr>
            <a:spLocks noChangeArrowheads="1"/>
          </p:cNvSpPr>
          <p:nvPr/>
        </p:nvSpPr>
        <p:spPr bwMode="auto">
          <a:xfrm>
            <a:off x="0" y="1654175"/>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67588" name="Object 4"/>
          <p:cNvGraphicFramePr>
            <a:graphicFrameLocks noChangeAspect="1"/>
          </p:cNvGraphicFramePr>
          <p:nvPr/>
        </p:nvGraphicFramePr>
        <p:xfrm>
          <a:off x="163513" y="692150"/>
          <a:ext cx="2774950" cy="4032250"/>
        </p:xfrm>
        <a:graphic>
          <a:graphicData uri="http://schemas.openxmlformats.org/presentationml/2006/ole">
            <p:oleObj spid="_x0000_s67588" name="Лист" r:id="rId3" imgW="6118860" imgH="8892540" progId="Excel.Sheet.8">
              <p:embed/>
            </p:oleObj>
          </a:graphicData>
        </a:graphic>
      </p:graphicFrame>
      <p:sp>
        <p:nvSpPr>
          <p:cNvPr id="67592" name="Rectangle 8"/>
          <p:cNvSpPr>
            <a:spLocks noChangeArrowheads="1"/>
          </p:cNvSpPr>
          <p:nvPr/>
        </p:nvSpPr>
        <p:spPr bwMode="auto">
          <a:xfrm>
            <a:off x="252413" y="4797425"/>
            <a:ext cx="5507037" cy="647700"/>
          </a:xfrm>
          <a:prstGeom prst="rect">
            <a:avLst/>
          </a:prstGeom>
          <a:noFill/>
          <a:ln w="9525">
            <a:noFill/>
            <a:miter lim="800000"/>
            <a:headEnd/>
            <a:tailEnd/>
          </a:ln>
          <a:effectLst/>
        </p:spPr>
        <p:txBody>
          <a:bodyPr anchor="ctr"/>
          <a:lstStyle/>
          <a:p>
            <a:pPr algn="ctr"/>
            <a:r>
              <a:rPr lang="en-US" sz="1200" b="1">
                <a:solidFill>
                  <a:srgbClr val="000000"/>
                </a:solidFill>
                <a:latin typeface="Arial" charset="0"/>
              </a:rPr>
              <a:t>Re = 4000                                           Re = 2700 </a:t>
            </a:r>
            <a:br>
              <a:rPr lang="en-US" sz="1200" b="1">
                <a:solidFill>
                  <a:srgbClr val="000000"/>
                </a:solidFill>
                <a:latin typeface="Arial" charset="0"/>
              </a:rPr>
            </a:br>
            <a:r>
              <a:rPr lang="ru-RU" sz="1200" b="1">
                <a:solidFill>
                  <a:srgbClr val="000000"/>
                </a:solidFill>
                <a:latin typeface="Arial" charset="0"/>
              </a:rPr>
              <a:t>         </a:t>
            </a:r>
            <a:r>
              <a:rPr lang="en-US" sz="1200" b="1">
                <a:solidFill>
                  <a:srgbClr val="000000"/>
                </a:solidFill>
                <a:latin typeface="Arial" charset="0"/>
              </a:rPr>
              <a:t>t = var, q = var</a:t>
            </a:r>
            <a:r>
              <a:rPr lang="ru-RU" sz="1200" b="1">
                <a:solidFill>
                  <a:srgbClr val="000000"/>
                </a:solidFill>
                <a:latin typeface="Arial" charset="0"/>
              </a:rPr>
              <a:t>	</a:t>
            </a:r>
          </a:p>
        </p:txBody>
      </p:sp>
      <p:sp>
        <p:nvSpPr>
          <p:cNvPr id="67594" name="Rectangle 10"/>
          <p:cNvSpPr>
            <a:spLocks noChangeArrowheads="1"/>
          </p:cNvSpPr>
          <p:nvPr/>
        </p:nvSpPr>
        <p:spPr bwMode="auto">
          <a:xfrm>
            <a:off x="0" y="1376363"/>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67593" name="Object 9"/>
          <p:cNvGraphicFramePr>
            <a:graphicFrameLocks noChangeAspect="1"/>
          </p:cNvGraphicFramePr>
          <p:nvPr/>
        </p:nvGraphicFramePr>
        <p:xfrm>
          <a:off x="2916238" y="620713"/>
          <a:ext cx="2879725" cy="4176712"/>
        </p:xfrm>
        <a:graphic>
          <a:graphicData uri="http://schemas.openxmlformats.org/presentationml/2006/ole">
            <p:oleObj spid="_x0000_s67593" name="Лист" r:id="rId4" imgW="6118860" imgH="8877300" progId="Excel.Sheet.8">
              <p:embed/>
            </p:oleObj>
          </a:graphicData>
        </a:graphic>
      </p:graphicFrame>
      <p:sp>
        <p:nvSpPr>
          <p:cNvPr id="67597" name="Rectangle 13"/>
          <p:cNvSpPr>
            <a:spLocks noChangeArrowheads="1"/>
          </p:cNvSpPr>
          <p:nvPr/>
        </p:nvSpPr>
        <p:spPr bwMode="auto">
          <a:xfrm>
            <a:off x="6373813" y="5589588"/>
            <a:ext cx="1963737" cy="647700"/>
          </a:xfrm>
          <a:prstGeom prst="rect">
            <a:avLst/>
          </a:prstGeom>
          <a:noFill/>
          <a:ln w="9525">
            <a:noFill/>
            <a:miter lim="800000"/>
            <a:headEnd/>
            <a:tailEnd/>
          </a:ln>
          <a:effectLst/>
        </p:spPr>
        <p:txBody>
          <a:bodyPr anchor="ctr"/>
          <a:lstStyle/>
          <a:p>
            <a:r>
              <a:rPr lang="ru-RU" sz="1200" b="1">
                <a:solidFill>
                  <a:srgbClr val="000000"/>
                </a:solidFill>
                <a:latin typeface="Arial" charset="0"/>
              </a:rPr>
              <a:t>вклад скрытой теплоты фазового перехода</a:t>
            </a:r>
            <a:r>
              <a:rPr lang="ru-RU" sz="1000" b="1">
                <a:solidFill>
                  <a:srgbClr val="000000"/>
                </a:solidFill>
                <a:latin typeface="Arial" charset="0"/>
              </a:rPr>
              <a:t>	</a:t>
            </a:r>
          </a:p>
        </p:txBody>
      </p:sp>
      <p:pic>
        <p:nvPicPr>
          <p:cNvPr id="67598" name="Picture 14" descr="рис5"/>
          <p:cNvPicPr>
            <a:picLocks noChangeAspect="1" noChangeArrowheads="1"/>
          </p:cNvPicPr>
          <p:nvPr/>
        </p:nvPicPr>
        <p:blipFill>
          <a:blip r:embed="rId5" cstate="print"/>
          <a:srcRect/>
          <a:stretch>
            <a:fillRect/>
          </a:stretch>
        </p:blipFill>
        <p:spPr bwMode="auto">
          <a:xfrm>
            <a:off x="5795963" y="1052513"/>
            <a:ext cx="2755900" cy="2747962"/>
          </a:xfrm>
          <a:prstGeom prst="rect">
            <a:avLst/>
          </a:prstGeom>
          <a:noFill/>
          <a:ln w="9525">
            <a:noFill/>
            <a:miter lim="800000"/>
            <a:headEnd/>
            <a:tailEnd/>
          </a:ln>
        </p:spPr>
      </p:pic>
      <p:pic>
        <p:nvPicPr>
          <p:cNvPr id="67599" name="Picture 15" descr="рис5б"/>
          <p:cNvPicPr>
            <a:picLocks noChangeAspect="1" noChangeArrowheads="1"/>
          </p:cNvPicPr>
          <p:nvPr/>
        </p:nvPicPr>
        <p:blipFill>
          <a:blip r:embed="rId6" cstate="print"/>
          <a:srcRect/>
          <a:stretch>
            <a:fillRect/>
          </a:stretch>
        </p:blipFill>
        <p:spPr bwMode="auto">
          <a:xfrm>
            <a:off x="5795963" y="3860800"/>
            <a:ext cx="2806700" cy="1466850"/>
          </a:xfrm>
          <a:prstGeom prst="rect">
            <a:avLst/>
          </a:prstGeom>
          <a:noFill/>
          <a:ln w="9525">
            <a:noFill/>
            <a:miter lim="800000"/>
            <a:headEnd/>
            <a:tailEnd/>
          </a:ln>
        </p:spPr>
      </p:pic>
      <p:sp>
        <p:nvSpPr>
          <p:cNvPr id="67602" name="Rectangle 18"/>
          <p:cNvSpPr>
            <a:spLocks noChangeArrowheads="1"/>
          </p:cNvSpPr>
          <p:nvPr/>
        </p:nvSpPr>
        <p:spPr bwMode="auto">
          <a:xfrm>
            <a:off x="0" y="3214688"/>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67601" name="Object 17"/>
          <p:cNvGraphicFramePr>
            <a:graphicFrameLocks noChangeAspect="1"/>
          </p:cNvGraphicFramePr>
          <p:nvPr/>
        </p:nvGraphicFramePr>
        <p:xfrm>
          <a:off x="468313" y="1125538"/>
          <a:ext cx="238125" cy="428625"/>
        </p:xfrm>
        <a:graphic>
          <a:graphicData uri="http://schemas.openxmlformats.org/presentationml/2006/ole">
            <p:oleObj spid="_x0000_s67601" name="Формула" r:id="rId7" imgW="241195" imgH="431613" progId="Equation.3">
              <p:embed/>
            </p:oleObj>
          </a:graphicData>
        </a:graphic>
      </p:graphicFrame>
      <p:sp>
        <p:nvSpPr>
          <p:cNvPr id="67604" name="Rectangle 20"/>
          <p:cNvSpPr>
            <a:spLocks noChangeArrowheads="1"/>
          </p:cNvSpPr>
          <p:nvPr/>
        </p:nvSpPr>
        <p:spPr bwMode="auto">
          <a:xfrm>
            <a:off x="0" y="3214688"/>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67603" name="Object 19"/>
          <p:cNvGraphicFramePr>
            <a:graphicFrameLocks noChangeAspect="1"/>
          </p:cNvGraphicFramePr>
          <p:nvPr/>
        </p:nvGraphicFramePr>
        <p:xfrm>
          <a:off x="3276600" y="1125538"/>
          <a:ext cx="238125" cy="428625"/>
        </p:xfrm>
        <a:graphic>
          <a:graphicData uri="http://schemas.openxmlformats.org/presentationml/2006/ole">
            <p:oleObj spid="_x0000_s67603" name="Формула" r:id="rId8" imgW="241195" imgH="431613" progId="Equation.3">
              <p:embed/>
            </p:oleObj>
          </a:graphicData>
        </a:graphic>
      </p:graphicFrame>
      <p:sp>
        <p:nvSpPr>
          <p:cNvPr id="67606" name="Rectangle 22"/>
          <p:cNvSpPr>
            <a:spLocks noChangeArrowheads="1"/>
          </p:cNvSpPr>
          <p:nvPr/>
        </p:nvSpPr>
        <p:spPr bwMode="auto">
          <a:xfrm>
            <a:off x="0" y="3214688"/>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67605" name="Object 21"/>
          <p:cNvGraphicFramePr>
            <a:graphicFrameLocks noChangeAspect="1"/>
          </p:cNvGraphicFramePr>
          <p:nvPr/>
        </p:nvGraphicFramePr>
        <p:xfrm>
          <a:off x="2627313" y="3573463"/>
          <a:ext cx="219075" cy="428625"/>
        </p:xfrm>
        <a:graphic>
          <a:graphicData uri="http://schemas.openxmlformats.org/presentationml/2006/ole">
            <p:oleObj spid="_x0000_s67605" name="Формула" r:id="rId9" imgW="215806" imgH="431613" progId="Equation.3">
              <p:embed/>
            </p:oleObj>
          </a:graphicData>
        </a:graphic>
      </p:graphicFrame>
      <p:sp>
        <p:nvSpPr>
          <p:cNvPr id="67608" name="Rectangle 24"/>
          <p:cNvSpPr>
            <a:spLocks noChangeArrowheads="1"/>
          </p:cNvSpPr>
          <p:nvPr/>
        </p:nvSpPr>
        <p:spPr bwMode="auto">
          <a:xfrm>
            <a:off x="0" y="3214688"/>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67607" name="Object 23"/>
          <p:cNvGraphicFramePr>
            <a:graphicFrameLocks noChangeAspect="1"/>
          </p:cNvGraphicFramePr>
          <p:nvPr/>
        </p:nvGraphicFramePr>
        <p:xfrm>
          <a:off x="5435600" y="3500438"/>
          <a:ext cx="219075" cy="428625"/>
        </p:xfrm>
        <a:graphic>
          <a:graphicData uri="http://schemas.openxmlformats.org/presentationml/2006/ole">
            <p:oleObj spid="_x0000_s67607" name="Формула" r:id="rId10" imgW="215806" imgH="431613" progId="Equation.3">
              <p:embed/>
            </p:oleObj>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Номер слайда 3"/>
          <p:cNvSpPr>
            <a:spLocks noGrp="1"/>
          </p:cNvSpPr>
          <p:nvPr>
            <p:ph type="sldNum" sz="quarter" idx="12"/>
          </p:nvPr>
        </p:nvSpPr>
        <p:spPr/>
        <p:txBody>
          <a:bodyPr/>
          <a:lstStyle/>
          <a:p>
            <a:fld id="{8DD00250-4ABC-46D6-8486-EC71C152602F}" type="slidenum">
              <a:rPr lang="ru-RU"/>
              <a:pPr/>
              <a:t>17</a:t>
            </a:fld>
            <a:endParaRPr lang="ru-RU"/>
          </a:p>
        </p:txBody>
      </p:sp>
      <p:sp>
        <p:nvSpPr>
          <p:cNvPr id="68610" name="Text Box 2"/>
          <p:cNvSpPr txBox="1">
            <a:spLocks noChangeArrowheads="1"/>
          </p:cNvSpPr>
          <p:nvPr/>
        </p:nvSpPr>
        <p:spPr bwMode="auto">
          <a:xfrm>
            <a:off x="0" y="115888"/>
            <a:ext cx="8915400" cy="1190625"/>
          </a:xfrm>
          <a:prstGeom prst="rect">
            <a:avLst/>
          </a:prstGeom>
          <a:noFill/>
          <a:ln w="9525">
            <a:noFill/>
            <a:miter lim="800000"/>
            <a:headEnd/>
            <a:tailEnd/>
          </a:ln>
          <a:effectLst/>
        </p:spPr>
        <p:txBody>
          <a:bodyPr>
            <a:spAutoFit/>
          </a:bodyPr>
          <a:lstStyle/>
          <a:p>
            <a:pPr algn="ctr"/>
            <a:endParaRPr lang="ru-RU">
              <a:solidFill>
                <a:srgbClr val="000000"/>
              </a:solidFill>
              <a:latin typeface="Arial" charset="0"/>
            </a:endParaRPr>
          </a:p>
          <a:p>
            <a:pPr lvl="1" algn="ctr">
              <a:buFont typeface="Wingdings" pitchFamily="2" charset="2"/>
              <a:buNone/>
            </a:pPr>
            <a:r>
              <a:rPr lang="ru-RU" b="1">
                <a:solidFill>
                  <a:schemeClr val="hlink"/>
                </a:solidFill>
                <a:effectLst>
                  <a:outerShdw blurRad="38100" dist="38100" dir="2700000" algn="tl">
                    <a:srgbClr val="C0C0C0"/>
                  </a:outerShdw>
                </a:effectLst>
                <a:latin typeface="Tahoma" pitchFamily="34" charset="0"/>
              </a:rPr>
              <a:t>ВЛИЯНИЕ ПАРАМЕТРОВ ТЕПЛОНОСИТЕЛЯ НА ТЕПЛООТДАЧУ </a:t>
            </a:r>
          </a:p>
          <a:p>
            <a:pPr lvl="1" algn="ctr">
              <a:buFont typeface="Wingdings" pitchFamily="2" charset="2"/>
              <a:buNone/>
            </a:pPr>
            <a:r>
              <a:rPr lang="ru-RU" b="1">
                <a:solidFill>
                  <a:schemeClr val="hlink"/>
                </a:solidFill>
                <a:effectLst>
                  <a:outerShdw blurRad="38100" dist="38100" dir="2700000" algn="tl">
                    <a:srgbClr val="C0C0C0"/>
                  </a:outerShdw>
                </a:effectLst>
                <a:latin typeface="Tahoma" pitchFamily="34" charset="0"/>
              </a:rPr>
              <a:t>В РАЗЛИЧНЫХ СЕЧЕНИЯХ НАЧАЛЬНОГО УЧАСТКА</a:t>
            </a:r>
          </a:p>
          <a:p>
            <a:pPr lvl="1" algn="ctr">
              <a:buFont typeface="Wingdings" pitchFamily="2" charset="2"/>
              <a:buNone/>
            </a:pPr>
            <a:endParaRPr lang="ru-RU" b="1">
              <a:solidFill>
                <a:schemeClr val="hlink"/>
              </a:solidFill>
              <a:effectLst>
                <a:outerShdw blurRad="38100" dist="38100" dir="2700000" algn="tl">
                  <a:srgbClr val="C0C0C0"/>
                </a:outerShdw>
              </a:effectLst>
              <a:latin typeface="Tahoma" pitchFamily="34" charset="0"/>
            </a:endParaRPr>
          </a:p>
        </p:txBody>
      </p:sp>
      <p:sp>
        <p:nvSpPr>
          <p:cNvPr id="68611" name="Rectangle 3"/>
          <p:cNvSpPr>
            <a:spLocks noChangeArrowheads="1"/>
          </p:cNvSpPr>
          <p:nvPr/>
        </p:nvSpPr>
        <p:spPr bwMode="auto">
          <a:xfrm>
            <a:off x="0" y="1654175"/>
            <a:ext cx="9144000" cy="0"/>
          </a:xfrm>
          <a:prstGeom prst="rect">
            <a:avLst/>
          </a:prstGeom>
          <a:noFill/>
          <a:ln w="9525">
            <a:noFill/>
            <a:miter lim="800000"/>
            <a:headEnd/>
            <a:tailEnd/>
          </a:ln>
          <a:effectLst/>
        </p:spPr>
        <p:txBody>
          <a:bodyPr wrap="none" anchor="ctr">
            <a:spAutoFit/>
          </a:bodyPr>
          <a:lstStyle/>
          <a:p>
            <a:endParaRPr lang="ru-RU"/>
          </a:p>
        </p:txBody>
      </p:sp>
      <p:sp>
        <p:nvSpPr>
          <p:cNvPr id="68614" name="Rectangle 6"/>
          <p:cNvSpPr>
            <a:spLocks noChangeArrowheads="1"/>
          </p:cNvSpPr>
          <p:nvPr/>
        </p:nvSpPr>
        <p:spPr bwMode="auto">
          <a:xfrm>
            <a:off x="395288" y="5589588"/>
            <a:ext cx="8207375" cy="431800"/>
          </a:xfrm>
          <a:prstGeom prst="rect">
            <a:avLst/>
          </a:prstGeom>
          <a:noFill/>
          <a:ln w="9525">
            <a:noFill/>
            <a:miter lim="800000"/>
            <a:headEnd/>
            <a:tailEnd/>
          </a:ln>
          <a:effectLst/>
        </p:spPr>
        <p:txBody>
          <a:bodyPr anchor="ctr"/>
          <a:lstStyle/>
          <a:p>
            <a:r>
              <a:rPr lang="ru-RU" sz="1000" b="1">
                <a:solidFill>
                  <a:srgbClr val="000000"/>
                </a:solidFill>
                <a:latin typeface="Arial" charset="0"/>
              </a:rPr>
              <a:t>           начальной температуры	                                    скорости                                                    температуры  стенки	</a:t>
            </a:r>
          </a:p>
        </p:txBody>
      </p:sp>
      <p:pic>
        <p:nvPicPr>
          <p:cNvPr id="68625" name="Picture 17"/>
          <p:cNvPicPr>
            <a:picLocks noChangeAspect="1" noChangeArrowheads="1"/>
          </p:cNvPicPr>
          <p:nvPr/>
        </p:nvPicPr>
        <p:blipFill>
          <a:blip r:embed="rId2" cstate="print"/>
          <a:srcRect/>
          <a:stretch>
            <a:fillRect/>
          </a:stretch>
        </p:blipFill>
        <p:spPr bwMode="auto">
          <a:xfrm>
            <a:off x="0" y="1989138"/>
            <a:ext cx="3563938" cy="2790825"/>
          </a:xfrm>
          <a:prstGeom prst="rect">
            <a:avLst/>
          </a:prstGeom>
          <a:noFill/>
          <a:ln w="9525">
            <a:noFill/>
            <a:miter lim="800000"/>
            <a:headEnd/>
            <a:tailEnd/>
          </a:ln>
          <a:effectLst/>
        </p:spPr>
      </p:pic>
      <p:pic>
        <p:nvPicPr>
          <p:cNvPr id="68626" name="Picture 18"/>
          <p:cNvPicPr>
            <a:picLocks noChangeAspect="1" noChangeArrowheads="1"/>
          </p:cNvPicPr>
          <p:nvPr/>
        </p:nvPicPr>
        <p:blipFill>
          <a:blip r:embed="rId3" cstate="print"/>
          <a:srcRect/>
          <a:stretch>
            <a:fillRect/>
          </a:stretch>
        </p:blipFill>
        <p:spPr bwMode="auto">
          <a:xfrm>
            <a:off x="3205163" y="1773238"/>
            <a:ext cx="3238500" cy="2947987"/>
          </a:xfrm>
          <a:prstGeom prst="rect">
            <a:avLst/>
          </a:prstGeom>
          <a:noFill/>
          <a:ln w="9525">
            <a:noFill/>
            <a:miter lim="800000"/>
            <a:headEnd/>
            <a:tailEnd/>
          </a:ln>
          <a:effectLst/>
        </p:spPr>
      </p:pic>
      <p:pic>
        <p:nvPicPr>
          <p:cNvPr id="68627" name="Picture 19"/>
          <p:cNvPicPr>
            <a:picLocks noChangeAspect="1" noChangeArrowheads="1"/>
          </p:cNvPicPr>
          <p:nvPr/>
        </p:nvPicPr>
        <p:blipFill>
          <a:blip r:embed="rId4" cstate="print"/>
          <a:srcRect/>
          <a:stretch>
            <a:fillRect/>
          </a:stretch>
        </p:blipFill>
        <p:spPr bwMode="auto">
          <a:xfrm>
            <a:off x="6227763" y="1916113"/>
            <a:ext cx="2916237" cy="282098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Номер слайда 3"/>
          <p:cNvSpPr>
            <a:spLocks noGrp="1"/>
          </p:cNvSpPr>
          <p:nvPr>
            <p:ph type="sldNum" sz="quarter" idx="12"/>
          </p:nvPr>
        </p:nvSpPr>
        <p:spPr/>
        <p:txBody>
          <a:bodyPr/>
          <a:lstStyle/>
          <a:p>
            <a:fld id="{231892A6-3E30-414C-8BE8-20A6F8122C05}" type="slidenum">
              <a:rPr lang="ru-RU"/>
              <a:pPr/>
              <a:t>18</a:t>
            </a:fld>
            <a:endParaRPr lang="ru-RU"/>
          </a:p>
        </p:txBody>
      </p:sp>
      <p:sp>
        <p:nvSpPr>
          <p:cNvPr id="60418" name="Text Box 2"/>
          <p:cNvSpPr txBox="1">
            <a:spLocks noChangeArrowheads="1"/>
          </p:cNvSpPr>
          <p:nvPr/>
        </p:nvSpPr>
        <p:spPr bwMode="auto">
          <a:xfrm>
            <a:off x="0" y="260350"/>
            <a:ext cx="8915400" cy="1878013"/>
          </a:xfrm>
          <a:prstGeom prst="rect">
            <a:avLst/>
          </a:prstGeom>
          <a:noFill/>
          <a:ln w="9525">
            <a:noFill/>
            <a:miter lim="800000"/>
            <a:headEnd/>
            <a:tailEnd/>
          </a:ln>
          <a:effectLst/>
        </p:spPr>
        <p:txBody>
          <a:bodyPr>
            <a:spAutoFit/>
          </a:bodyPr>
          <a:lstStyle/>
          <a:p>
            <a:pPr algn="ctr"/>
            <a:endParaRPr lang="ru-RU">
              <a:solidFill>
                <a:srgbClr val="000000"/>
              </a:solidFill>
              <a:latin typeface="Arial" charset="0"/>
            </a:endParaRPr>
          </a:p>
          <a:p>
            <a:pPr lvl="1" algn="ctr">
              <a:buFont typeface="Wingdings" pitchFamily="2" charset="2"/>
              <a:buNone/>
            </a:pPr>
            <a:r>
              <a:rPr lang="ru-RU" b="1">
                <a:solidFill>
                  <a:srgbClr val="CC0000"/>
                </a:solidFill>
                <a:effectLst>
                  <a:outerShdw blurRad="38100" dist="38100" dir="2700000" algn="tl">
                    <a:srgbClr val="C0C0C0"/>
                  </a:outerShdw>
                </a:effectLst>
                <a:latin typeface="Tahoma" pitchFamily="34" charset="0"/>
              </a:rPr>
              <a:t>ГЛАВА 3.</a:t>
            </a:r>
            <a:r>
              <a:rPr lang="ru-RU" b="1">
                <a:solidFill>
                  <a:schemeClr val="hlink"/>
                </a:solidFill>
                <a:effectLst>
                  <a:outerShdw blurRad="38100" dist="38100" dir="2700000" algn="tl">
                    <a:srgbClr val="C0C0C0"/>
                  </a:outerShdw>
                </a:effectLst>
                <a:latin typeface="Tahoma" pitchFamily="34" charset="0"/>
              </a:rPr>
              <a:t> МОДЕЛИРОВАНИЕ ТЕПЛОПЕРЕДАЧИ В КОМПАКТНОМ ТЕПЛООБМЕННИКЕ С УЧЕТОМ ФАЗОВЫХ ПРЕВРАЩЕНИЙ</a:t>
            </a:r>
          </a:p>
          <a:p>
            <a:pPr lvl="1" algn="ctr">
              <a:buFont typeface="Wingdings" pitchFamily="2" charset="2"/>
              <a:buNone/>
            </a:pPr>
            <a:r>
              <a:rPr lang="ru-RU" b="1">
                <a:solidFill>
                  <a:schemeClr val="hlink"/>
                </a:solidFill>
                <a:effectLst>
                  <a:outerShdw blurRad="38100" dist="38100" dir="2700000" algn="tl">
                    <a:srgbClr val="C0C0C0"/>
                  </a:outerShdw>
                </a:effectLst>
                <a:latin typeface="Tahoma" pitchFamily="34" charset="0"/>
              </a:rPr>
              <a:t>ВЛАЖНОГО ВОЗДУХА</a:t>
            </a:r>
            <a:endParaRPr lang="ru-RU">
              <a:solidFill>
                <a:schemeClr val="hlink"/>
              </a:solidFill>
              <a:effectLst>
                <a:outerShdw blurRad="38100" dist="38100" dir="2700000" algn="tl">
                  <a:srgbClr val="C0C0C0"/>
                </a:outerShdw>
              </a:effectLst>
              <a:latin typeface="Tahoma" pitchFamily="34" charset="0"/>
            </a:endParaRPr>
          </a:p>
          <a:p>
            <a:pPr>
              <a:spcBef>
                <a:spcPct val="50000"/>
              </a:spcBef>
            </a:pPr>
            <a:r>
              <a:rPr lang="ru-RU" b="1">
                <a:solidFill>
                  <a:srgbClr val="CC0000"/>
                </a:solidFill>
                <a:effectLst>
                  <a:outerShdw blurRad="38100" dist="38100" dir="2700000" algn="tl">
                    <a:srgbClr val="C0C0C0"/>
                  </a:outerShdw>
                </a:effectLst>
                <a:latin typeface="Tahoma" pitchFamily="34" charset="0"/>
              </a:rPr>
              <a:t>Цель:</a:t>
            </a:r>
            <a:r>
              <a:rPr lang="ru-RU" b="1">
                <a:solidFill>
                  <a:srgbClr val="000000"/>
                </a:solidFill>
                <a:latin typeface="Tahoma" pitchFamily="34" charset="0"/>
              </a:rPr>
              <a:t> установить закономерности теплопередачи в ПРТ при работе на двухфазных теплоносителях</a:t>
            </a:r>
            <a:r>
              <a:rPr lang="ru-RU">
                <a:solidFill>
                  <a:srgbClr val="000000"/>
                </a:solidFill>
                <a:latin typeface="Arial" charset="0"/>
              </a:rPr>
              <a:t> </a:t>
            </a:r>
          </a:p>
        </p:txBody>
      </p:sp>
      <p:sp>
        <p:nvSpPr>
          <p:cNvPr id="60419" name="Rectangle 3"/>
          <p:cNvSpPr>
            <a:spLocks noChangeArrowheads="1"/>
          </p:cNvSpPr>
          <p:nvPr/>
        </p:nvSpPr>
        <p:spPr bwMode="auto">
          <a:xfrm>
            <a:off x="0" y="769938"/>
            <a:ext cx="9144000" cy="0"/>
          </a:xfrm>
          <a:prstGeom prst="rect">
            <a:avLst/>
          </a:prstGeom>
          <a:noFill/>
          <a:ln w="9525">
            <a:noFill/>
            <a:miter lim="800000"/>
            <a:headEnd/>
            <a:tailEnd/>
          </a:ln>
          <a:effectLst/>
        </p:spPr>
        <p:txBody>
          <a:bodyPr wrap="none" anchor="ctr">
            <a:spAutoFit/>
          </a:bodyPr>
          <a:lstStyle/>
          <a:p>
            <a:endParaRPr lang="ru-RU"/>
          </a:p>
        </p:txBody>
      </p:sp>
      <p:sp>
        <p:nvSpPr>
          <p:cNvPr id="60420" name="Rectangle 4"/>
          <p:cNvSpPr>
            <a:spLocks noChangeArrowheads="1"/>
          </p:cNvSpPr>
          <p:nvPr/>
        </p:nvSpPr>
        <p:spPr bwMode="auto">
          <a:xfrm>
            <a:off x="0" y="857250"/>
            <a:ext cx="9144000" cy="0"/>
          </a:xfrm>
          <a:prstGeom prst="rect">
            <a:avLst/>
          </a:prstGeom>
          <a:noFill/>
          <a:ln w="9525">
            <a:noFill/>
            <a:miter lim="800000"/>
            <a:headEnd/>
            <a:tailEnd/>
          </a:ln>
          <a:effectLst/>
        </p:spPr>
        <p:txBody>
          <a:bodyPr wrap="none" anchor="ctr">
            <a:spAutoFit/>
          </a:bodyPr>
          <a:lstStyle/>
          <a:p>
            <a:endParaRPr lang="ru-RU"/>
          </a:p>
        </p:txBody>
      </p:sp>
      <p:sp>
        <p:nvSpPr>
          <p:cNvPr id="60421" name="Rectangle 5"/>
          <p:cNvSpPr>
            <a:spLocks noChangeArrowheads="1"/>
          </p:cNvSpPr>
          <p:nvPr/>
        </p:nvSpPr>
        <p:spPr bwMode="auto">
          <a:xfrm>
            <a:off x="0" y="914400"/>
            <a:ext cx="9144000" cy="0"/>
          </a:xfrm>
          <a:prstGeom prst="rect">
            <a:avLst/>
          </a:prstGeom>
          <a:noFill/>
          <a:ln w="9525">
            <a:noFill/>
            <a:miter lim="800000"/>
            <a:headEnd/>
            <a:tailEnd/>
          </a:ln>
          <a:effectLst/>
        </p:spPr>
        <p:txBody>
          <a:bodyPr wrap="none" anchor="ctr">
            <a:spAutoFit/>
          </a:bodyPr>
          <a:lstStyle/>
          <a:p>
            <a:endParaRPr lang="ru-RU"/>
          </a:p>
        </p:txBody>
      </p:sp>
      <p:sp>
        <p:nvSpPr>
          <p:cNvPr id="60422" name="Rectangle 6"/>
          <p:cNvSpPr>
            <a:spLocks noChangeArrowheads="1"/>
          </p:cNvSpPr>
          <p:nvPr/>
        </p:nvSpPr>
        <p:spPr bwMode="auto">
          <a:xfrm>
            <a:off x="0" y="1604963"/>
            <a:ext cx="9144000" cy="0"/>
          </a:xfrm>
          <a:prstGeom prst="rect">
            <a:avLst/>
          </a:prstGeom>
          <a:noFill/>
          <a:ln w="9525">
            <a:noFill/>
            <a:miter lim="800000"/>
            <a:headEnd/>
            <a:tailEnd/>
          </a:ln>
          <a:effectLst/>
        </p:spPr>
        <p:txBody>
          <a:bodyPr wrap="none" anchor="ctr">
            <a:spAutoFit/>
          </a:bodyPr>
          <a:lstStyle/>
          <a:p>
            <a:endParaRPr lang="ru-RU"/>
          </a:p>
        </p:txBody>
      </p:sp>
      <p:sp>
        <p:nvSpPr>
          <p:cNvPr id="60429" name="Text Box 13"/>
          <p:cNvSpPr txBox="1">
            <a:spLocks noChangeArrowheads="1"/>
          </p:cNvSpPr>
          <p:nvPr/>
        </p:nvSpPr>
        <p:spPr bwMode="auto">
          <a:xfrm>
            <a:off x="0" y="2276475"/>
            <a:ext cx="8915400" cy="304800"/>
          </a:xfrm>
          <a:prstGeom prst="rect">
            <a:avLst/>
          </a:prstGeom>
          <a:noFill/>
          <a:ln w="9525">
            <a:noFill/>
            <a:miter lim="800000"/>
            <a:headEnd/>
            <a:tailEnd/>
          </a:ln>
          <a:effectLst/>
        </p:spPr>
        <p:txBody>
          <a:bodyPr>
            <a:spAutoFit/>
          </a:bodyPr>
          <a:lstStyle/>
          <a:p>
            <a:pPr algn="ctr"/>
            <a:r>
              <a:rPr lang="ru-RU" sz="1400" b="1">
                <a:solidFill>
                  <a:schemeClr val="hlink"/>
                </a:solidFill>
                <a:effectLst>
                  <a:outerShdw blurRad="38100" dist="38100" dir="2700000" algn="tl">
                    <a:srgbClr val="C0C0C0"/>
                  </a:outerShdw>
                </a:effectLst>
                <a:latin typeface="Arial" charset="0"/>
              </a:rPr>
              <a:t>ОСОБЕННОСТИ МОДЕЛИРОВАНИЯ ТЕПЛОПЕРЕДАЧИ ДЛЯ ПРТ Ту-204</a:t>
            </a:r>
          </a:p>
        </p:txBody>
      </p:sp>
      <p:sp>
        <p:nvSpPr>
          <p:cNvPr id="60431" name="Rectangle 15"/>
          <p:cNvSpPr>
            <a:spLocks noChangeArrowheads="1"/>
          </p:cNvSpPr>
          <p:nvPr/>
        </p:nvSpPr>
        <p:spPr bwMode="auto">
          <a:xfrm>
            <a:off x="0" y="2571750"/>
            <a:ext cx="9144000" cy="0"/>
          </a:xfrm>
          <a:prstGeom prst="rect">
            <a:avLst/>
          </a:prstGeom>
          <a:noFill/>
          <a:ln w="9525">
            <a:noFill/>
            <a:miter lim="800000"/>
            <a:headEnd/>
            <a:tailEnd/>
          </a:ln>
          <a:effectLst/>
        </p:spPr>
        <p:txBody>
          <a:bodyPr wrap="none" anchor="ctr">
            <a:spAutoFit/>
          </a:bodyPr>
          <a:lstStyle/>
          <a:p>
            <a:endParaRPr lang="ru-RU"/>
          </a:p>
        </p:txBody>
      </p:sp>
      <p:sp>
        <p:nvSpPr>
          <p:cNvPr id="60433" name="Rectangle 17"/>
          <p:cNvSpPr>
            <a:spLocks noChangeArrowheads="1"/>
          </p:cNvSpPr>
          <p:nvPr/>
        </p:nvSpPr>
        <p:spPr bwMode="auto">
          <a:xfrm>
            <a:off x="0" y="2552700"/>
            <a:ext cx="9144000" cy="0"/>
          </a:xfrm>
          <a:prstGeom prst="rect">
            <a:avLst/>
          </a:prstGeom>
          <a:noFill/>
          <a:ln w="9525">
            <a:noFill/>
            <a:miter lim="800000"/>
            <a:headEnd/>
            <a:tailEnd/>
          </a:ln>
          <a:effectLst/>
        </p:spPr>
        <p:txBody>
          <a:bodyPr wrap="none" anchor="ctr">
            <a:spAutoFit/>
          </a:bodyPr>
          <a:lstStyle/>
          <a:p>
            <a:endParaRPr lang="ru-RU"/>
          </a:p>
        </p:txBody>
      </p:sp>
      <p:sp>
        <p:nvSpPr>
          <p:cNvPr id="60435" name="Rectangle 19"/>
          <p:cNvSpPr>
            <a:spLocks noChangeArrowheads="1"/>
          </p:cNvSpPr>
          <p:nvPr/>
        </p:nvSpPr>
        <p:spPr bwMode="auto">
          <a:xfrm>
            <a:off x="611188" y="4941888"/>
            <a:ext cx="5508625" cy="1655762"/>
          </a:xfrm>
          <a:prstGeom prst="rect">
            <a:avLst/>
          </a:prstGeom>
          <a:noFill/>
          <a:ln w="9525">
            <a:noFill/>
            <a:miter lim="800000"/>
            <a:headEnd/>
            <a:tailEnd/>
          </a:ln>
          <a:effectLst/>
        </p:spPr>
        <p:txBody>
          <a:bodyPr anchor="ctr"/>
          <a:lstStyle/>
          <a:p>
            <a:r>
              <a:rPr lang="ru-RU" sz="1000" b="1">
                <a:solidFill>
                  <a:srgbClr val="000000"/>
                </a:solidFill>
                <a:latin typeface="Arial" charset="0"/>
              </a:rPr>
              <a:t>   </a:t>
            </a:r>
            <a:r>
              <a:rPr lang="ru-RU" sz="1200" b="1">
                <a:solidFill>
                  <a:schemeClr val="hlink"/>
                </a:solidFill>
                <a:effectLst>
                  <a:outerShdw blurRad="38100" dist="38100" dir="2700000" algn="tl">
                    <a:srgbClr val="C0C0C0"/>
                  </a:outerShdw>
                </a:effectLst>
                <a:latin typeface="Arial" charset="0"/>
              </a:rPr>
              <a:t>теплообменник-конденсатор Ту-204:</a:t>
            </a:r>
            <a:br>
              <a:rPr lang="ru-RU" sz="1200" b="1">
                <a:solidFill>
                  <a:schemeClr val="hlink"/>
                </a:solidFill>
                <a:effectLst>
                  <a:outerShdw blurRad="38100" dist="38100" dir="2700000" algn="tl">
                    <a:srgbClr val="C0C0C0"/>
                  </a:outerShdw>
                </a:effectLst>
                <a:latin typeface="Arial" charset="0"/>
              </a:rPr>
            </a:br>
            <a:r>
              <a:rPr lang="en-US" sz="1200" b="1">
                <a:solidFill>
                  <a:srgbClr val="000000"/>
                </a:solidFill>
                <a:latin typeface="Arial" charset="0"/>
              </a:rPr>
              <a:t> - </a:t>
            </a:r>
            <a:r>
              <a:rPr lang="ru-RU" sz="1200" b="1">
                <a:solidFill>
                  <a:srgbClr val="000000"/>
                </a:solidFill>
                <a:latin typeface="Arial" charset="0"/>
              </a:rPr>
              <a:t>конструктивная схема;</a:t>
            </a:r>
            <a:br>
              <a:rPr lang="ru-RU" sz="1200" b="1">
                <a:solidFill>
                  <a:srgbClr val="000000"/>
                </a:solidFill>
                <a:latin typeface="Arial" charset="0"/>
              </a:rPr>
            </a:br>
            <a:r>
              <a:rPr lang="en-US" sz="1200" b="1">
                <a:solidFill>
                  <a:srgbClr val="000000"/>
                </a:solidFill>
                <a:latin typeface="Arial" charset="0"/>
              </a:rPr>
              <a:t> - </a:t>
            </a:r>
            <a:r>
              <a:rPr lang="ru-RU" sz="1200" b="1">
                <a:solidFill>
                  <a:srgbClr val="000000"/>
                </a:solidFill>
                <a:latin typeface="Arial" charset="0"/>
              </a:rPr>
              <a:t>распределение температур теплоносителей и стенки;</a:t>
            </a:r>
            <a:r>
              <a:rPr lang="en-US" sz="1200" b="1">
                <a:solidFill>
                  <a:srgbClr val="000000"/>
                </a:solidFill>
                <a:latin typeface="Arial" charset="0"/>
              </a:rPr>
              <a:t/>
            </a:r>
            <a:br>
              <a:rPr lang="en-US" sz="1200" b="1">
                <a:solidFill>
                  <a:srgbClr val="000000"/>
                </a:solidFill>
                <a:latin typeface="Arial" charset="0"/>
              </a:rPr>
            </a:br>
            <a:r>
              <a:rPr lang="en-US" sz="1200" b="1">
                <a:solidFill>
                  <a:srgbClr val="000000"/>
                </a:solidFill>
                <a:latin typeface="Arial" charset="0"/>
              </a:rPr>
              <a:t>           </a:t>
            </a:r>
            <a:r>
              <a:rPr lang="ru-RU" sz="1200" b="1">
                <a:solidFill>
                  <a:srgbClr val="000000"/>
                </a:solidFill>
                <a:latin typeface="Arial" charset="0"/>
              </a:rPr>
              <a:t>особенности процессов тепломассообмена:</a:t>
            </a:r>
            <a:br>
              <a:rPr lang="ru-RU" sz="1200" b="1">
                <a:solidFill>
                  <a:srgbClr val="000000"/>
                </a:solidFill>
                <a:latin typeface="Arial" charset="0"/>
              </a:rPr>
            </a:br>
            <a:r>
              <a:rPr lang="ru-RU" sz="1200" b="1">
                <a:solidFill>
                  <a:srgbClr val="000000"/>
                </a:solidFill>
                <a:latin typeface="Arial" charset="0"/>
              </a:rPr>
              <a:t> - конденсация пара в горячем тракте при </a:t>
            </a:r>
            <a:r>
              <a:rPr lang="en-US" sz="1200" b="1">
                <a:solidFill>
                  <a:srgbClr val="000000"/>
                </a:solidFill>
                <a:latin typeface="Arial" charset="0"/>
              </a:rPr>
              <a:t>t = 10…40 C</a:t>
            </a:r>
            <a:r>
              <a:rPr lang="ru-RU" sz="1200" b="1">
                <a:solidFill>
                  <a:srgbClr val="000000"/>
                </a:solidFill>
                <a:latin typeface="Arial" charset="0"/>
              </a:rPr>
              <a:t>;</a:t>
            </a:r>
            <a:br>
              <a:rPr lang="ru-RU" sz="1200" b="1">
                <a:solidFill>
                  <a:srgbClr val="000000"/>
                </a:solidFill>
                <a:latin typeface="Arial" charset="0"/>
              </a:rPr>
            </a:br>
            <a:r>
              <a:rPr lang="ru-RU" sz="1200" b="1">
                <a:solidFill>
                  <a:srgbClr val="000000"/>
                </a:solidFill>
                <a:latin typeface="Arial" charset="0"/>
              </a:rPr>
              <a:t> - испарение аэрозоля в холодном тракте</a:t>
            </a:r>
            <a:r>
              <a:rPr lang="en-US" sz="1200" b="1">
                <a:solidFill>
                  <a:srgbClr val="000000"/>
                </a:solidFill>
                <a:latin typeface="Arial" charset="0"/>
              </a:rPr>
              <a:t> t = -40…0 C </a:t>
            </a:r>
            <a:r>
              <a:rPr lang="ru-RU" sz="1200" b="1">
                <a:solidFill>
                  <a:srgbClr val="000000"/>
                </a:solidFill>
                <a:latin typeface="Arial" charset="0"/>
              </a:rPr>
              <a:t>;</a:t>
            </a:r>
            <a:br>
              <a:rPr lang="ru-RU" sz="1200" b="1">
                <a:solidFill>
                  <a:srgbClr val="000000"/>
                </a:solidFill>
                <a:latin typeface="Arial" charset="0"/>
              </a:rPr>
            </a:br>
            <a:r>
              <a:rPr lang="ru-RU" sz="1200" b="1">
                <a:solidFill>
                  <a:srgbClr val="000000"/>
                </a:solidFill>
                <a:latin typeface="Arial" charset="0"/>
              </a:rPr>
              <a:t> - начальный участок теплообмена – 30…50 % длины	</a:t>
            </a:r>
          </a:p>
        </p:txBody>
      </p:sp>
      <p:pic>
        <p:nvPicPr>
          <p:cNvPr id="60439" name="Picture 23"/>
          <p:cNvPicPr>
            <a:picLocks noChangeAspect="1" noChangeArrowheads="1"/>
          </p:cNvPicPr>
          <p:nvPr/>
        </p:nvPicPr>
        <p:blipFill>
          <a:blip r:embed="rId2" cstate="print"/>
          <a:srcRect/>
          <a:stretch>
            <a:fillRect/>
          </a:stretch>
        </p:blipFill>
        <p:spPr bwMode="auto">
          <a:xfrm>
            <a:off x="395288" y="2636838"/>
            <a:ext cx="2879725" cy="1924050"/>
          </a:xfrm>
          <a:prstGeom prst="rect">
            <a:avLst/>
          </a:prstGeom>
          <a:noFill/>
          <a:ln w="9525">
            <a:noFill/>
            <a:miter lim="800000"/>
            <a:headEnd/>
            <a:tailEnd/>
          </a:ln>
          <a:effectLst/>
        </p:spPr>
      </p:pic>
      <p:pic>
        <p:nvPicPr>
          <p:cNvPr id="60440" name="Picture 24"/>
          <p:cNvPicPr>
            <a:picLocks noChangeAspect="1" noChangeArrowheads="1"/>
          </p:cNvPicPr>
          <p:nvPr/>
        </p:nvPicPr>
        <p:blipFill>
          <a:blip r:embed="rId3" cstate="print"/>
          <a:srcRect/>
          <a:stretch>
            <a:fillRect/>
          </a:stretch>
        </p:blipFill>
        <p:spPr bwMode="auto">
          <a:xfrm>
            <a:off x="3348038" y="2708275"/>
            <a:ext cx="2703512" cy="1952625"/>
          </a:xfrm>
          <a:prstGeom prst="rect">
            <a:avLst/>
          </a:prstGeom>
          <a:noFill/>
          <a:ln w="9525">
            <a:noFill/>
            <a:miter lim="800000"/>
            <a:headEnd/>
            <a:tailEnd/>
          </a:ln>
          <a:effectLst/>
        </p:spPr>
      </p:pic>
      <p:pic>
        <p:nvPicPr>
          <p:cNvPr id="60441" name="Picture 25"/>
          <p:cNvPicPr>
            <a:picLocks noChangeAspect="1" noChangeArrowheads="1"/>
          </p:cNvPicPr>
          <p:nvPr/>
        </p:nvPicPr>
        <p:blipFill>
          <a:blip r:embed="rId4" cstate="print"/>
          <a:srcRect/>
          <a:stretch>
            <a:fillRect/>
          </a:stretch>
        </p:blipFill>
        <p:spPr bwMode="auto">
          <a:xfrm>
            <a:off x="5867400" y="2708275"/>
            <a:ext cx="2397125" cy="41497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Номер слайда 3"/>
          <p:cNvSpPr>
            <a:spLocks noGrp="1"/>
          </p:cNvSpPr>
          <p:nvPr>
            <p:ph type="sldNum" sz="quarter" idx="12"/>
          </p:nvPr>
        </p:nvSpPr>
        <p:spPr/>
        <p:txBody>
          <a:bodyPr/>
          <a:lstStyle/>
          <a:p>
            <a:fld id="{6A15230E-BD3C-4576-8FFC-2AF2F06B0737}" type="slidenum">
              <a:rPr lang="ru-RU"/>
              <a:pPr/>
              <a:t>19</a:t>
            </a:fld>
            <a:endParaRPr lang="ru-RU"/>
          </a:p>
        </p:txBody>
      </p:sp>
      <p:sp>
        <p:nvSpPr>
          <p:cNvPr id="70658" name="Text Box 2"/>
          <p:cNvSpPr txBox="1">
            <a:spLocks noChangeArrowheads="1"/>
          </p:cNvSpPr>
          <p:nvPr/>
        </p:nvSpPr>
        <p:spPr bwMode="auto">
          <a:xfrm>
            <a:off x="107950" y="260350"/>
            <a:ext cx="8915400" cy="366713"/>
          </a:xfrm>
          <a:prstGeom prst="rect">
            <a:avLst/>
          </a:prstGeom>
          <a:noFill/>
          <a:ln w="9525">
            <a:noFill/>
            <a:miter lim="800000"/>
            <a:headEnd/>
            <a:tailEnd/>
          </a:ln>
          <a:effectLst/>
        </p:spPr>
        <p:txBody>
          <a:bodyPr>
            <a:spAutoFit/>
          </a:bodyPr>
          <a:lstStyle/>
          <a:p>
            <a:pPr algn="ctr"/>
            <a:r>
              <a:rPr lang="ru-RU" b="1">
                <a:solidFill>
                  <a:schemeClr val="hlink"/>
                </a:solidFill>
                <a:effectLst>
                  <a:outerShdw blurRad="38100" dist="38100" dir="2700000" algn="tl">
                    <a:srgbClr val="C0C0C0"/>
                  </a:outerShdw>
                </a:effectLst>
                <a:latin typeface="Tahoma" pitchFamily="34" charset="0"/>
              </a:rPr>
              <a:t>МОДЕЛИРОВАНИЕ ТЕПЛОМАССООБМЕНА В ДВУХФАЗНОМ ПОТОКЕ</a:t>
            </a:r>
          </a:p>
        </p:txBody>
      </p:sp>
      <p:sp>
        <p:nvSpPr>
          <p:cNvPr id="70659" name="Rectangle 3"/>
          <p:cNvSpPr>
            <a:spLocks noChangeArrowheads="1"/>
          </p:cNvSpPr>
          <p:nvPr/>
        </p:nvSpPr>
        <p:spPr bwMode="auto">
          <a:xfrm>
            <a:off x="0" y="1654175"/>
            <a:ext cx="9144000" cy="0"/>
          </a:xfrm>
          <a:prstGeom prst="rect">
            <a:avLst/>
          </a:prstGeom>
          <a:noFill/>
          <a:ln w="9525">
            <a:noFill/>
            <a:miter lim="800000"/>
            <a:headEnd/>
            <a:tailEnd/>
          </a:ln>
          <a:effectLst/>
        </p:spPr>
        <p:txBody>
          <a:bodyPr wrap="none" anchor="ctr">
            <a:spAutoFit/>
          </a:bodyPr>
          <a:lstStyle/>
          <a:p>
            <a:endParaRPr lang="ru-RU"/>
          </a:p>
        </p:txBody>
      </p:sp>
      <p:sp>
        <p:nvSpPr>
          <p:cNvPr id="70661" name="Rectangle 5"/>
          <p:cNvSpPr>
            <a:spLocks noChangeArrowheads="1"/>
          </p:cNvSpPr>
          <p:nvPr/>
        </p:nvSpPr>
        <p:spPr bwMode="auto">
          <a:xfrm>
            <a:off x="1042988" y="765175"/>
            <a:ext cx="3960812" cy="504825"/>
          </a:xfrm>
          <a:prstGeom prst="rect">
            <a:avLst/>
          </a:prstGeom>
          <a:noFill/>
          <a:ln w="9525">
            <a:noFill/>
            <a:miter lim="800000"/>
            <a:headEnd/>
            <a:tailEnd/>
          </a:ln>
          <a:effectLst/>
        </p:spPr>
        <p:txBody>
          <a:bodyPr anchor="ctr"/>
          <a:lstStyle/>
          <a:p>
            <a:pPr algn="ctr"/>
            <a:r>
              <a:rPr lang="ru-RU" sz="1200" b="1">
                <a:solidFill>
                  <a:srgbClr val="000000"/>
                </a:solidFill>
                <a:latin typeface="Arial" charset="0"/>
              </a:rPr>
              <a:t>система уравнений энергии   </a:t>
            </a:r>
            <a:br>
              <a:rPr lang="ru-RU" sz="1200" b="1">
                <a:solidFill>
                  <a:srgbClr val="000000"/>
                </a:solidFill>
                <a:latin typeface="Arial" charset="0"/>
              </a:rPr>
            </a:br>
            <a:r>
              <a:rPr lang="ru-RU" sz="1200" b="1">
                <a:solidFill>
                  <a:srgbClr val="000000"/>
                </a:solidFill>
                <a:latin typeface="Arial" charset="0"/>
              </a:rPr>
              <a:t>для двухфазного теплоносителя	</a:t>
            </a:r>
          </a:p>
        </p:txBody>
      </p:sp>
      <p:sp>
        <p:nvSpPr>
          <p:cNvPr id="70664" name="Rectangle 8"/>
          <p:cNvSpPr>
            <a:spLocks noChangeArrowheads="1"/>
          </p:cNvSpPr>
          <p:nvPr/>
        </p:nvSpPr>
        <p:spPr bwMode="auto">
          <a:xfrm>
            <a:off x="0" y="3192463"/>
            <a:ext cx="9144000" cy="0"/>
          </a:xfrm>
          <a:prstGeom prst="rect">
            <a:avLst/>
          </a:prstGeom>
          <a:noFill/>
          <a:ln w="9525">
            <a:noFill/>
            <a:miter lim="800000"/>
            <a:headEnd/>
            <a:tailEnd/>
          </a:ln>
          <a:effectLst/>
        </p:spPr>
        <p:txBody>
          <a:bodyPr wrap="none" anchor="ctr">
            <a:spAutoFit/>
          </a:bodyPr>
          <a:lstStyle/>
          <a:p>
            <a:endParaRPr lang="ru-RU"/>
          </a:p>
        </p:txBody>
      </p:sp>
      <p:sp>
        <p:nvSpPr>
          <p:cNvPr id="70666" name="Rectangle 10"/>
          <p:cNvSpPr>
            <a:spLocks noChangeArrowheads="1"/>
          </p:cNvSpPr>
          <p:nvPr/>
        </p:nvSpPr>
        <p:spPr bwMode="auto">
          <a:xfrm>
            <a:off x="0" y="3173413"/>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0665" name="Object 9"/>
          <p:cNvGraphicFramePr>
            <a:graphicFrameLocks noChangeAspect="1"/>
          </p:cNvGraphicFramePr>
          <p:nvPr/>
        </p:nvGraphicFramePr>
        <p:xfrm>
          <a:off x="827088" y="3213100"/>
          <a:ext cx="2476500" cy="511175"/>
        </p:xfrm>
        <a:graphic>
          <a:graphicData uri="http://schemas.openxmlformats.org/presentationml/2006/ole">
            <p:oleObj spid="_x0000_s70665" name="Формула" r:id="rId3" imgW="2476500" imgH="508000" progId="Equation.3">
              <p:embed/>
            </p:oleObj>
          </a:graphicData>
        </a:graphic>
      </p:graphicFrame>
      <p:sp>
        <p:nvSpPr>
          <p:cNvPr id="70668" name="Rectangle 12"/>
          <p:cNvSpPr>
            <a:spLocks noChangeArrowheads="1"/>
          </p:cNvSpPr>
          <p:nvPr/>
        </p:nvSpPr>
        <p:spPr bwMode="auto">
          <a:xfrm>
            <a:off x="0" y="3170238"/>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0667" name="Object 11"/>
          <p:cNvGraphicFramePr>
            <a:graphicFrameLocks noChangeAspect="1"/>
          </p:cNvGraphicFramePr>
          <p:nvPr/>
        </p:nvGraphicFramePr>
        <p:xfrm>
          <a:off x="900113" y="3789363"/>
          <a:ext cx="1752600" cy="517525"/>
        </p:xfrm>
        <a:graphic>
          <a:graphicData uri="http://schemas.openxmlformats.org/presentationml/2006/ole">
            <p:oleObj spid="_x0000_s70667" name="Формула" r:id="rId4" imgW="1752600" imgH="520700" progId="Equation.3">
              <p:embed/>
            </p:oleObj>
          </a:graphicData>
        </a:graphic>
      </p:graphicFrame>
      <p:sp>
        <p:nvSpPr>
          <p:cNvPr id="70670" name="Rectangle 14"/>
          <p:cNvSpPr>
            <a:spLocks noChangeArrowheads="1"/>
          </p:cNvSpPr>
          <p:nvPr/>
        </p:nvSpPr>
        <p:spPr bwMode="auto">
          <a:xfrm>
            <a:off x="0" y="3170238"/>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0669" name="Object 13"/>
          <p:cNvGraphicFramePr>
            <a:graphicFrameLocks noChangeAspect="1"/>
          </p:cNvGraphicFramePr>
          <p:nvPr/>
        </p:nvGraphicFramePr>
        <p:xfrm>
          <a:off x="2843213" y="3789363"/>
          <a:ext cx="1752600" cy="517525"/>
        </p:xfrm>
        <a:graphic>
          <a:graphicData uri="http://schemas.openxmlformats.org/presentationml/2006/ole">
            <p:oleObj spid="_x0000_s70669" name="Формула" r:id="rId5" imgW="1752600" imgH="520700" progId="Equation.3">
              <p:embed/>
            </p:oleObj>
          </a:graphicData>
        </a:graphic>
      </p:graphicFrame>
      <p:sp>
        <p:nvSpPr>
          <p:cNvPr id="70672" name="Rectangle 16"/>
          <p:cNvSpPr>
            <a:spLocks noChangeArrowheads="1"/>
          </p:cNvSpPr>
          <p:nvPr/>
        </p:nvSpPr>
        <p:spPr bwMode="auto">
          <a:xfrm>
            <a:off x="252413" y="3500438"/>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0671" name="Object 15"/>
          <p:cNvGraphicFramePr>
            <a:graphicFrameLocks noChangeAspect="1"/>
          </p:cNvGraphicFramePr>
          <p:nvPr/>
        </p:nvGraphicFramePr>
        <p:xfrm>
          <a:off x="900113" y="4508500"/>
          <a:ext cx="2057400" cy="266700"/>
        </p:xfrm>
        <a:graphic>
          <a:graphicData uri="http://schemas.openxmlformats.org/presentationml/2006/ole">
            <p:oleObj spid="_x0000_s70671" name="Формула" r:id="rId6" imgW="2057400" imgH="266700" progId="Equation.3">
              <p:embed/>
            </p:oleObj>
          </a:graphicData>
        </a:graphic>
      </p:graphicFrame>
      <p:graphicFrame>
        <p:nvGraphicFramePr>
          <p:cNvPr id="70674" name="Object 18"/>
          <p:cNvGraphicFramePr>
            <a:graphicFrameLocks noChangeAspect="1"/>
          </p:cNvGraphicFramePr>
          <p:nvPr/>
        </p:nvGraphicFramePr>
        <p:xfrm>
          <a:off x="827088" y="2708275"/>
          <a:ext cx="2667000" cy="473075"/>
        </p:xfrm>
        <a:graphic>
          <a:graphicData uri="http://schemas.openxmlformats.org/presentationml/2006/ole">
            <p:oleObj spid="_x0000_s70674" name="Формула" r:id="rId7" imgW="2667000" imgH="469900" progId="Equation.3">
              <p:embed/>
            </p:oleObj>
          </a:graphicData>
        </a:graphic>
      </p:graphicFrame>
      <p:sp>
        <p:nvSpPr>
          <p:cNvPr id="70676" name="Rectangle 20"/>
          <p:cNvSpPr>
            <a:spLocks noChangeArrowheads="1"/>
          </p:cNvSpPr>
          <p:nvPr/>
        </p:nvSpPr>
        <p:spPr bwMode="auto">
          <a:xfrm>
            <a:off x="0" y="364490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0675" name="Object 19"/>
          <p:cNvGraphicFramePr>
            <a:graphicFrameLocks noChangeAspect="1"/>
          </p:cNvGraphicFramePr>
          <p:nvPr/>
        </p:nvGraphicFramePr>
        <p:xfrm>
          <a:off x="900113" y="4941888"/>
          <a:ext cx="2308225" cy="266700"/>
        </p:xfrm>
        <a:graphic>
          <a:graphicData uri="http://schemas.openxmlformats.org/presentationml/2006/ole">
            <p:oleObj spid="_x0000_s70675" name="Формула" r:id="rId8" imgW="2311400" imgH="266700" progId="Equation.3">
              <p:embed/>
            </p:oleObj>
          </a:graphicData>
        </a:graphic>
      </p:graphicFrame>
      <p:sp>
        <p:nvSpPr>
          <p:cNvPr id="70678" name="Rectangle 22"/>
          <p:cNvSpPr>
            <a:spLocks noChangeArrowheads="1"/>
          </p:cNvSpPr>
          <p:nvPr/>
        </p:nvSpPr>
        <p:spPr bwMode="auto">
          <a:xfrm>
            <a:off x="0" y="2827338"/>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0677" name="Object 21"/>
          <p:cNvGraphicFramePr>
            <a:graphicFrameLocks noChangeAspect="1"/>
          </p:cNvGraphicFramePr>
          <p:nvPr/>
        </p:nvGraphicFramePr>
        <p:xfrm>
          <a:off x="903288" y="5300663"/>
          <a:ext cx="3255962" cy="1203325"/>
        </p:xfrm>
        <a:graphic>
          <a:graphicData uri="http://schemas.openxmlformats.org/presentationml/2006/ole">
            <p:oleObj spid="_x0000_s70677" name="Формула" r:id="rId9" imgW="3263900" imgH="1206500" progId="Equation.3">
              <p:embed/>
            </p:oleObj>
          </a:graphicData>
        </a:graphic>
      </p:graphicFrame>
      <p:sp>
        <p:nvSpPr>
          <p:cNvPr id="70682" name="Rectangle 26"/>
          <p:cNvSpPr>
            <a:spLocks noChangeArrowheads="1"/>
          </p:cNvSpPr>
          <p:nvPr/>
        </p:nvSpPr>
        <p:spPr bwMode="auto">
          <a:xfrm>
            <a:off x="0" y="3173413"/>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0681" name="Object 25"/>
          <p:cNvGraphicFramePr>
            <a:graphicFrameLocks noChangeAspect="1"/>
          </p:cNvGraphicFramePr>
          <p:nvPr/>
        </p:nvGraphicFramePr>
        <p:xfrm>
          <a:off x="252413" y="1557338"/>
          <a:ext cx="2247900" cy="511175"/>
        </p:xfrm>
        <a:graphic>
          <a:graphicData uri="http://schemas.openxmlformats.org/presentationml/2006/ole">
            <p:oleObj spid="_x0000_s70681" name="Формула" r:id="rId10" imgW="2247900" imgH="508000" progId="Equation.3">
              <p:embed/>
            </p:oleObj>
          </a:graphicData>
        </a:graphic>
      </p:graphicFrame>
      <p:sp>
        <p:nvSpPr>
          <p:cNvPr id="70684" name="Rectangle 28"/>
          <p:cNvSpPr>
            <a:spLocks noChangeArrowheads="1"/>
          </p:cNvSpPr>
          <p:nvPr/>
        </p:nvSpPr>
        <p:spPr bwMode="auto">
          <a:xfrm>
            <a:off x="0" y="278130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0683" name="Object 27"/>
          <p:cNvGraphicFramePr>
            <a:graphicFrameLocks noChangeAspect="1"/>
          </p:cNvGraphicFramePr>
          <p:nvPr/>
        </p:nvGraphicFramePr>
        <p:xfrm>
          <a:off x="2627313" y="1557338"/>
          <a:ext cx="2536825" cy="517525"/>
        </p:xfrm>
        <a:graphic>
          <a:graphicData uri="http://schemas.openxmlformats.org/presentationml/2006/ole">
            <p:oleObj spid="_x0000_s70683" name="Формула" r:id="rId11" imgW="2540000" imgH="520700" progId="Equation.3">
              <p:embed/>
            </p:oleObj>
          </a:graphicData>
        </a:graphic>
      </p:graphicFrame>
      <p:sp>
        <p:nvSpPr>
          <p:cNvPr id="70686" name="Rectangle 30"/>
          <p:cNvSpPr>
            <a:spLocks noChangeArrowheads="1"/>
          </p:cNvSpPr>
          <p:nvPr/>
        </p:nvSpPr>
        <p:spPr bwMode="auto">
          <a:xfrm>
            <a:off x="0" y="3268663"/>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0685" name="Object 29"/>
          <p:cNvGraphicFramePr>
            <a:graphicFrameLocks noChangeAspect="1"/>
          </p:cNvGraphicFramePr>
          <p:nvPr/>
        </p:nvGraphicFramePr>
        <p:xfrm>
          <a:off x="1477963" y="2205038"/>
          <a:ext cx="1462087" cy="320675"/>
        </p:xfrm>
        <a:graphic>
          <a:graphicData uri="http://schemas.openxmlformats.org/presentationml/2006/ole">
            <p:oleObj spid="_x0000_s70685" name="Формула" r:id="rId12" imgW="1459866" imgH="317362" progId="Equation.3">
              <p:embed/>
            </p:oleObj>
          </a:graphicData>
        </a:graphic>
      </p:graphicFrame>
      <p:sp>
        <p:nvSpPr>
          <p:cNvPr id="70687" name="Rectangle 31"/>
          <p:cNvSpPr>
            <a:spLocks noChangeArrowheads="1"/>
          </p:cNvSpPr>
          <p:nvPr/>
        </p:nvSpPr>
        <p:spPr bwMode="auto">
          <a:xfrm>
            <a:off x="5580063" y="836613"/>
            <a:ext cx="2736850" cy="288925"/>
          </a:xfrm>
          <a:prstGeom prst="rect">
            <a:avLst/>
          </a:prstGeom>
          <a:noFill/>
          <a:ln w="9525">
            <a:noFill/>
            <a:miter lim="800000"/>
            <a:headEnd/>
            <a:tailEnd/>
          </a:ln>
          <a:effectLst/>
        </p:spPr>
        <p:txBody>
          <a:bodyPr anchor="ctr"/>
          <a:lstStyle/>
          <a:p>
            <a:pPr algn="ctr"/>
            <a:r>
              <a:rPr lang="ru-RU" sz="1200" b="1">
                <a:solidFill>
                  <a:srgbClr val="000000"/>
                </a:solidFill>
                <a:latin typeface="Arial" charset="0"/>
              </a:rPr>
              <a:t>диаграмма теплоемкости</a:t>
            </a:r>
            <a:endParaRPr lang="ru-RU" sz="1000" b="1">
              <a:solidFill>
                <a:srgbClr val="000000"/>
              </a:solidFill>
              <a:latin typeface="Arial" charset="0"/>
            </a:endParaRPr>
          </a:p>
        </p:txBody>
      </p:sp>
      <p:sp>
        <p:nvSpPr>
          <p:cNvPr id="70688" name="Rectangle 32"/>
          <p:cNvSpPr>
            <a:spLocks noChangeArrowheads="1"/>
          </p:cNvSpPr>
          <p:nvPr/>
        </p:nvSpPr>
        <p:spPr bwMode="auto">
          <a:xfrm>
            <a:off x="5726113" y="3716338"/>
            <a:ext cx="2590800" cy="504825"/>
          </a:xfrm>
          <a:prstGeom prst="rect">
            <a:avLst/>
          </a:prstGeom>
          <a:noFill/>
          <a:ln w="9525">
            <a:noFill/>
            <a:miter lim="800000"/>
            <a:headEnd/>
            <a:tailEnd/>
          </a:ln>
          <a:effectLst/>
        </p:spPr>
        <p:txBody>
          <a:bodyPr anchor="ctr"/>
          <a:lstStyle/>
          <a:p>
            <a:pPr algn="ctr"/>
            <a:r>
              <a:rPr lang="ru-RU" sz="1200" b="1">
                <a:solidFill>
                  <a:srgbClr val="000000"/>
                </a:solidFill>
                <a:latin typeface="Arial" charset="0"/>
              </a:rPr>
              <a:t>диаграмма </a:t>
            </a:r>
            <a:br>
              <a:rPr lang="ru-RU" sz="1200" b="1">
                <a:solidFill>
                  <a:srgbClr val="000000"/>
                </a:solidFill>
                <a:latin typeface="Arial" charset="0"/>
              </a:rPr>
            </a:br>
            <a:r>
              <a:rPr lang="ru-RU" sz="1200" b="1">
                <a:solidFill>
                  <a:srgbClr val="000000"/>
                </a:solidFill>
                <a:latin typeface="Arial" charset="0"/>
              </a:rPr>
              <a:t>равновесной температуры</a:t>
            </a:r>
            <a:r>
              <a:rPr lang="ru-RU" sz="1000" b="1">
                <a:solidFill>
                  <a:srgbClr val="000000"/>
                </a:solidFill>
                <a:latin typeface="Arial" charset="0"/>
              </a:rPr>
              <a:t>          	</a:t>
            </a:r>
          </a:p>
        </p:txBody>
      </p:sp>
      <p:pic>
        <p:nvPicPr>
          <p:cNvPr id="70689" name="Picture 33" descr="рис6"/>
          <p:cNvPicPr>
            <a:picLocks noChangeAspect="1" noChangeArrowheads="1"/>
          </p:cNvPicPr>
          <p:nvPr/>
        </p:nvPicPr>
        <p:blipFill>
          <a:blip r:embed="rId13" cstate="print"/>
          <a:srcRect/>
          <a:stretch>
            <a:fillRect/>
          </a:stretch>
        </p:blipFill>
        <p:spPr bwMode="auto">
          <a:xfrm>
            <a:off x="5294313" y="1268413"/>
            <a:ext cx="3525837" cy="2462212"/>
          </a:xfrm>
          <a:prstGeom prst="rect">
            <a:avLst/>
          </a:prstGeom>
          <a:noFill/>
          <a:ln w="9525">
            <a:noFill/>
            <a:miter lim="800000"/>
            <a:headEnd/>
            <a:tailEnd/>
          </a:ln>
        </p:spPr>
      </p:pic>
      <p:pic>
        <p:nvPicPr>
          <p:cNvPr id="70690" name="Picture 34" descr="рис7"/>
          <p:cNvPicPr>
            <a:picLocks noChangeAspect="1" noChangeArrowheads="1"/>
          </p:cNvPicPr>
          <p:nvPr/>
        </p:nvPicPr>
        <p:blipFill>
          <a:blip r:embed="rId14" cstate="print"/>
          <a:srcRect/>
          <a:stretch>
            <a:fillRect/>
          </a:stretch>
        </p:blipFill>
        <p:spPr bwMode="auto">
          <a:xfrm>
            <a:off x="4716463" y="3746500"/>
            <a:ext cx="4249737" cy="2978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Номер слайда 3"/>
          <p:cNvSpPr>
            <a:spLocks noGrp="1"/>
          </p:cNvSpPr>
          <p:nvPr>
            <p:ph type="sldNum" sz="quarter" idx="12"/>
          </p:nvPr>
        </p:nvSpPr>
        <p:spPr/>
        <p:txBody>
          <a:bodyPr/>
          <a:lstStyle/>
          <a:p>
            <a:fld id="{7C97BCE7-22BB-4198-867E-9E2A8243E135}" type="slidenum">
              <a:rPr lang="ru-RU"/>
              <a:pPr/>
              <a:t>20</a:t>
            </a:fld>
            <a:endParaRPr lang="ru-RU"/>
          </a:p>
        </p:txBody>
      </p:sp>
      <p:sp>
        <p:nvSpPr>
          <p:cNvPr id="72706" name="Text Box 2"/>
          <p:cNvSpPr txBox="1">
            <a:spLocks noChangeArrowheads="1"/>
          </p:cNvSpPr>
          <p:nvPr/>
        </p:nvSpPr>
        <p:spPr bwMode="auto">
          <a:xfrm>
            <a:off x="107950" y="260350"/>
            <a:ext cx="8915400" cy="366713"/>
          </a:xfrm>
          <a:prstGeom prst="rect">
            <a:avLst/>
          </a:prstGeom>
          <a:noFill/>
          <a:ln w="9525">
            <a:noFill/>
            <a:miter lim="800000"/>
            <a:headEnd/>
            <a:tailEnd/>
          </a:ln>
          <a:effectLst/>
        </p:spPr>
        <p:txBody>
          <a:bodyPr>
            <a:spAutoFit/>
          </a:bodyPr>
          <a:lstStyle/>
          <a:p>
            <a:pPr algn="ctr"/>
            <a:r>
              <a:rPr lang="ru-RU" b="1">
                <a:solidFill>
                  <a:schemeClr val="hlink"/>
                </a:solidFill>
                <a:effectLst>
                  <a:outerShdw blurRad="38100" dist="38100" dir="2700000" algn="tl">
                    <a:srgbClr val="C0C0C0"/>
                  </a:outerShdw>
                </a:effectLst>
                <a:latin typeface="Tahoma" pitchFamily="34" charset="0"/>
              </a:rPr>
              <a:t>МОДЕЛИРОВАНИЕ ТЕПЛООТДАЧИ К ДВУХФАЗНОМУ ПОТОКУ</a:t>
            </a:r>
          </a:p>
        </p:txBody>
      </p:sp>
      <p:sp>
        <p:nvSpPr>
          <p:cNvPr id="72707" name="Rectangle 3"/>
          <p:cNvSpPr>
            <a:spLocks noChangeArrowheads="1"/>
          </p:cNvSpPr>
          <p:nvPr/>
        </p:nvSpPr>
        <p:spPr bwMode="auto">
          <a:xfrm>
            <a:off x="0" y="1654175"/>
            <a:ext cx="9144000" cy="0"/>
          </a:xfrm>
          <a:prstGeom prst="rect">
            <a:avLst/>
          </a:prstGeom>
          <a:noFill/>
          <a:ln w="9525">
            <a:noFill/>
            <a:miter lim="800000"/>
            <a:headEnd/>
            <a:tailEnd/>
          </a:ln>
          <a:effectLst/>
        </p:spPr>
        <p:txBody>
          <a:bodyPr wrap="none" anchor="ctr">
            <a:spAutoFit/>
          </a:bodyPr>
          <a:lstStyle/>
          <a:p>
            <a:endParaRPr lang="ru-RU"/>
          </a:p>
        </p:txBody>
      </p:sp>
      <p:sp>
        <p:nvSpPr>
          <p:cNvPr id="72708" name="Rectangle 4"/>
          <p:cNvSpPr>
            <a:spLocks noChangeArrowheads="1"/>
          </p:cNvSpPr>
          <p:nvPr/>
        </p:nvSpPr>
        <p:spPr bwMode="auto">
          <a:xfrm>
            <a:off x="611188" y="1052513"/>
            <a:ext cx="4608512" cy="504825"/>
          </a:xfrm>
          <a:prstGeom prst="rect">
            <a:avLst/>
          </a:prstGeom>
          <a:noFill/>
          <a:ln w="9525">
            <a:noFill/>
            <a:miter lim="800000"/>
            <a:headEnd/>
            <a:tailEnd/>
          </a:ln>
          <a:effectLst/>
        </p:spPr>
        <p:txBody>
          <a:bodyPr anchor="ctr"/>
          <a:lstStyle/>
          <a:p>
            <a:pPr algn="ctr"/>
            <a:r>
              <a:rPr lang="ru-RU" sz="1200" b="1">
                <a:solidFill>
                  <a:srgbClr val="000000"/>
                </a:solidFill>
                <a:latin typeface="Arial" charset="0"/>
              </a:rPr>
              <a:t>уравнение энергии  для двухфазного пограничного слоя в интегральном приближении	</a:t>
            </a:r>
          </a:p>
        </p:txBody>
      </p:sp>
      <p:sp>
        <p:nvSpPr>
          <p:cNvPr id="72709" name="Rectangle 5"/>
          <p:cNvSpPr>
            <a:spLocks noChangeArrowheads="1"/>
          </p:cNvSpPr>
          <p:nvPr/>
        </p:nvSpPr>
        <p:spPr bwMode="auto">
          <a:xfrm>
            <a:off x="0" y="3192463"/>
            <a:ext cx="9144000" cy="0"/>
          </a:xfrm>
          <a:prstGeom prst="rect">
            <a:avLst/>
          </a:prstGeom>
          <a:noFill/>
          <a:ln w="9525">
            <a:noFill/>
            <a:miter lim="800000"/>
            <a:headEnd/>
            <a:tailEnd/>
          </a:ln>
          <a:effectLst/>
        </p:spPr>
        <p:txBody>
          <a:bodyPr wrap="none" anchor="ctr">
            <a:spAutoFit/>
          </a:bodyPr>
          <a:lstStyle/>
          <a:p>
            <a:endParaRPr lang="ru-RU"/>
          </a:p>
        </p:txBody>
      </p:sp>
      <p:sp>
        <p:nvSpPr>
          <p:cNvPr id="72710" name="Rectangle 6"/>
          <p:cNvSpPr>
            <a:spLocks noChangeArrowheads="1"/>
          </p:cNvSpPr>
          <p:nvPr/>
        </p:nvSpPr>
        <p:spPr bwMode="auto">
          <a:xfrm>
            <a:off x="0" y="3173413"/>
            <a:ext cx="9144000" cy="0"/>
          </a:xfrm>
          <a:prstGeom prst="rect">
            <a:avLst/>
          </a:prstGeom>
          <a:noFill/>
          <a:ln w="9525">
            <a:noFill/>
            <a:miter lim="800000"/>
            <a:headEnd/>
            <a:tailEnd/>
          </a:ln>
          <a:effectLst/>
        </p:spPr>
        <p:txBody>
          <a:bodyPr wrap="none" anchor="ctr">
            <a:spAutoFit/>
          </a:bodyPr>
          <a:lstStyle/>
          <a:p>
            <a:endParaRPr lang="ru-RU"/>
          </a:p>
        </p:txBody>
      </p:sp>
      <p:sp>
        <p:nvSpPr>
          <p:cNvPr id="72712" name="Rectangle 8"/>
          <p:cNvSpPr>
            <a:spLocks noChangeArrowheads="1"/>
          </p:cNvSpPr>
          <p:nvPr/>
        </p:nvSpPr>
        <p:spPr bwMode="auto">
          <a:xfrm>
            <a:off x="0" y="3170238"/>
            <a:ext cx="9144000" cy="0"/>
          </a:xfrm>
          <a:prstGeom prst="rect">
            <a:avLst/>
          </a:prstGeom>
          <a:noFill/>
          <a:ln w="9525">
            <a:noFill/>
            <a:miter lim="800000"/>
            <a:headEnd/>
            <a:tailEnd/>
          </a:ln>
          <a:effectLst/>
        </p:spPr>
        <p:txBody>
          <a:bodyPr wrap="none" anchor="ctr">
            <a:spAutoFit/>
          </a:bodyPr>
          <a:lstStyle/>
          <a:p>
            <a:endParaRPr lang="ru-RU"/>
          </a:p>
        </p:txBody>
      </p:sp>
      <p:sp>
        <p:nvSpPr>
          <p:cNvPr id="72714" name="Rectangle 10"/>
          <p:cNvSpPr>
            <a:spLocks noChangeArrowheads="1"/>
          </p:cNvSpPr>
          <p:nvPr/>
        </p:nvSpPr>
        <p:spPr bwMode="auto">
          <a:xfrm>
            <a:off x="0" y="3170238"/>
            <a:ext cx="9144000" cy="0"/>
          </a:xfrm>
          <a:prstGeom prst="rect">
            <a:avLst/>
          </a:prstGeom>
          <a:noFill/>
          <a:ln w="9525">
            <a:noFill/>
            <a:miter lim="800000"/>
            <a:headEnd/>
            <a:tailEnd/>
          </a:ln>
          <a:effectLst/>
        </p:spPr>
        <p:txBody>
          <a:bodyPr wrap="none" anchor="ctr">
            <a:spAutoFit/>
          </a:bodyPr>
          <a:lstStyle/>
          <a:p>
            <a:endParaRPr lang="ru-RU"/>
          </a:p>
        </p:txBody>
      </p:sp>
      <p:sp>
        <p:nvSpPr>
          <p:cNvPr id="72716" name="Rectangle 12"/>
          <p:cNvSpPr>
            <a:spLocks noChangeArrowheads="1"/>
          </p:cNvSpPr>
          <p:nvPr/>
        </p:nvSpPr>
        <p:spPr bwMode="auto">
          <a:xfrm>
            <a:off x="0" y="3500438"/>
            <a:ext cx="9144000" cy="0"/>
          </a:xfrm>
          <a:prstGeom prst="rect">
            <a:avLst/>
          </a:prstGeom>
          <a:noFill/>
          <a:ln w="9525">
            <a:noFill/>
            <a:miter lim="800000"/>
            <a:headEnd/>
            <a:tailEnd/>
          </a:ln>
          <a:effectLst/>
        </p:spPr>
        <p:txBody>
          <a:bodyPr wrap="none" anchor="ctr">
            <a:spAutoFit/>
          </a:bodyPr>
          <a:lstStyle/>
          <a:p>
            <a:endParaRPr lang="ru-RU"/>
          </a:p>
        </p:txBody>
      </p:sp>
      <p:sp>
        <p:nvSpPr>
          <p:cNvPr id="72719" name="Rectangle 15"/>
          <p:cNvSpPr>
            <a:spLocks noChangeArrowheads="1"/>
          </p:cNvSpPr>
          <p:nvPr/>
        </p:nvSpPr>
        <p:spPr bwMode="auto">
          <a:xfrm>
            <a:off x="0" y="3644900"/>
            <a:ext cx="9144000" cy="0"/>
          </a:xfrm>
          <a:prstGeom prst="rect">
            <a:avLst/>
          </a:prstGeom>
          <a:noFill/>
          <a:ln w="9525">
            <a:noFill/>
            <a:miter lim="800000"/>
            <a:headEnd/>
            <a:tailEnd/>
          </a:ln>
          <a:effectLst/>
        </p:spPr>
        <p:txBody>
          <a:bodyPr wrap="none" anchor="ctr">
            <a:spAutoFit/>
          </a:bodyPr>
          <a:lstStyle/>
          <a:p>
            <a:endParaRPr lang="ru-RU"/>
          </a:p>
        </p:txBody>
      </p:sp>
      <p:sp>
        <p:nvSpPr>
          <p:cNvPr id="72721" name="Rectangle 17"/>
          <p:cNvSpPr>
            <a:spLocks noChangeArrowheads="1"/>
          </p:cNvSpPr>
          <p:nvPr/>
        </p:nvSpPr>
        <p:spPr bwMode="auto">
          <a:xfrm>
            <a:off x="0" y="2827338"/>
            <a:ext cx="9144000" cy="0"/>
          </a:xfrm>
          <a:prstGeom prst="rect">
            <a:avLst/>
          </a:prstGeom>
          <a:noFill/>
          <a:ln w="9525">
            <a:noFill/>
            <a:miter lim="800000"/>
            <a:headEnd/>
            <a:tailEnd/>
          </a:ln>
          <a:effectLst/>
        </p:spPr>
        <p:txBody>
          <a:bodyPr wrap="none" anchor="ctr">
            <a:spAutoFit/>
          </a:bodyPr>
          <a:lstStyle/>
          <a:p>
            <a:endParaRPr lang="ru-RU"/>
          </a:p>
        </p:txBody>
      </p:sp>
      <p:sp>
        <p:nvSpPr>
          <p:cNvPr id="72725" name="Rectangle 21"/>
          <p:cNvSpPr>
            <a:spLocks noChangeArrowheads="1"/>
          </p:cNvSpPr>
          <p:nvPr/>
        </p:nvSpPr>
        <p:spPr bwMode="auto">
          <a:xfrm>
            <a:off x="0" y="3173413"/>
            <a:ext cx="9144000" cy="0"/>
          </a:xfrm>
          <a:prstGeom prst="rect">
            <a:avLst/>
          </a:prstGeom>
          <a:noFill/>
          <a:ln w="9525">
            <a:noFill/>
            <a:miter lim="800000"/>
            <a:headEnd/>
            <a:tailEnd/>
          </a:ln>
          <a:effectLst/>
        </p:spPr>
        <p:txBody>
          <a:bodyPr wrap="none" anchor="ctr">
            <a:spAutoFit/>
          </a:bodyPr>
          <a:lstStyle/>
          <a:p>
            <a:endParaRPr lang="ru-RU"/>
          </a:p>
        </p:txBody>
      </p:sp>
      <p:sp>
        <p:nvSpPr>
          <p:cNvPr id="72727" name="Rectangle 23"/>
          <p:cNvSpPr>
            <a:spLocks noChangeArrowheads="1"/>
          </p:cNvSpPr>
          <p:nvPr/>
        </p:nvSpPr>
        <p:spPr bwMode="auto">
          <a:xfrm>
            <a:off x="0" y="2781300"/>
            <a:ext cx="9144000" cy="0"/>
          </a:xfrm>
          <a:prstGeom prst="rect">
            <a:avLst/>
          </a:prstGeom>
          <a:noFill/>
          <a:ln w="9525">
            <a:noFill/>
            <a:miter lim="800000"/>
            <a:headEnd/>
            <a:tailEnd/>
          </a:ln>
          <a:effectLst/>
        </p:spPr>
        <p:txBody>
          <a:bodyPr wrap="none" anchor="ctr">
            <a:spAutoFit/>
          </a:bodyPr>
          <a:lstStyle/>
          <a:p>
            <a:endParaRPr lang="ru-RU"/>
          </a:p>
        </p:txBody>
      </p:sp>
      <p:sp>
        <p:nvSpPr>
          <p:cNvPr id="72729" name="Rectangle 25"/>
          <p:cNvSpPr>
            <a:spLocks noChangeArrowheads="1"/>
          </p:cNvSpPr>
          <p:nvPr/>
        </p:nvSpPr>
        <p:spPr bwMode="auto">
          <a:xfrm>
            <a:off x="0" y="3268663"/>
            <a:ext cx="9144000" cy="0"/>
          </a:xfrm>
          <a:prstGeom prst="rect">
            <a:avLst/>
          </a:prstGeom>
          <a:noFill/>
          <a:ln w="9525">
            <a:noFill/>
            <a:miter lim="800000"/>
            <a:headEnd/>
            <a:tailEnd/>
          </a:ln>
          <a:effectLst/>
        </p:spPr>
        <p:txBody>
          <a:bodyPr wrap="none" anchor="ctr">
            <a:spAutoFit/>
          </a:bodyPr>
          <a:lstStyle/>
          <a:p>
            <a:endParaRPr lang="ru-RU"/>
          </a:p>
        </p:txBody>
      </p:sp>
      <p:sp>
        <p:nvSpPr>
          <p:cNvPr id="72731" name="Rectangle 27"/>
          <p:cNvSpPr>
            <a:spLocks noChangeArrowheads="1"/>
          </p:cNvSpPr>
          <p:nvPr/>
        </p:nvSpPr>
        <p:spPr bwMode="auto">
          <a:xfrm>
            <a:off x="827088" y="4149725"/>
            <a:ext cx="3457575" cy="217488"/>
          </a:xfrm>
          <a:prstGeom prst="rect">
            <a:avLst/>
          </a:prstGeom>
          <a:noFill/>
          <a:ln w="9525">
            <a:noFill/>
            <a:miter lim="800000"/>
            <a:headEnd/>
            <a:tailEnd/>
          </a:ln>
          <a:effectLst/>
        </p:spPr>
        <p:txBody>
          <a:bodyPr anchor="ctr"/>
          <a:lstStyle/>
          <a:p>
            <a:pPr algn="ctr"/>
            <a:r>
              <a:rPr lang="ru-RU" sz="1200" b="1">
                <a:solidFill>
                  <a:srgbClr val="000000"/>
                </a:solidFill>
                <a:latin typeface="Arial" charset="0"/>
              </a:rPr>
              <a:t>ламинарный пограничный слой</a:t>
            </a:r>
            <a:r>
              <a:rPr lang="ru-RU" sz="1000" b="1">
                <a:solidFill>
                  <a:srgbClr val="000000"/>
                </a:solidFill>
                <a:latin typeface="Arial" charset="0"/>
              </a:rPr>
              <a:t>	          </a:t>
            </a:r>
          </a:p>
        </p:txBody>
      </p:sp>
      <p:sp>
        <p:nvSpPr>
          <p:cNvPr id="72737" name="Rectangle 33"/>
          <p:cNvSpPr>
            <a:spLocks noChangeArrowheads="1"/>
          </p:cNvSpPr>
          <p:nvPr/>
        </p:nvSpPr>
        <p:spPr bwMode="auto">
          <a:xfrm>
            <a:off x="0" y="3154363"/>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2736" name="Object 32"/>
          <p:cNvGraphicFramePr>
            <a:graphicFrameLocks noChangeAspect="1"/>
          </p:cNvGraphicFramePr>
          <p:nvPr/>
        </p:nvGraphicFramePr>
        <p:xfrm>
          <a:off x="395288" y="2852738"/>
          <a:ext cx="1920875" cy="549275"/>
        </p:xfrm>
        <a:graphic>
          <a:graphicData uri="http://schemas.openxmlformats.org/presentationml/2006/ole">
            <p:oleObj spid="_x0000_s72736" name="Формула" r:id="rId3" imgW="1916868" imgH="545863" progId="Equation.3">
              <p:embed/>
            </p:oleObj>
          </a:graphicData>
        </a:graphic>
      </p:graphicFrame>
      <p:sp>
        <p:nvSpPr>
          <p:cNvPr id="72739" name="Rectangle 35"/>
          <p:cNvSpPr>
            <a:spLocks noChangeArrowheads="1"/>
          </p:cNvSpPr>
          <p:nvPr/>
        </p:nvSpPr>
        <p:spPr bwMode="auto">
          <a:xfrm>
            <a:off x="0" y="3170238"/>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2738" name="Object 34"/>
          <p:cNvGraphicFramePr>
            <a:graphicFrameLocks noChangeAspect="1"/>
          </p:cNvGraphicFramePr>
          <p:nvPr/>
        </p:nvGraphicFramePr>
        <p:xfrm>
          <a:off x="2773363" y="2852738"/>
          <a:ext cx="2382837" cy="517525"/>
        </p:xfrm>
        <a:graphic>
          <a:graphicData uri="http://schemas.openxmlformats.org/presentationml/2006/ole">
            <p:oleObj spid="_x0000_s72738" name="Формула" r:id="rId4" imgW="2387600" imgH="520700" progId="Equation.3">
              <p:embed/>
            </p:oleObj>
          </a:graphicData>
        </a:graphic>
      </p:graphicFrame>
      <p:sp>
        <p:nvSpPr>
          <p:cNvPr id="72741" name="Rectangle 37"/>
          <p:cNvSpPr>
            <a:spLocks noChangeArrowheads="1"/>
          </p:cNvSpPr>
          <p:nvPr/>
        </p:nvSpPr>
        <p:spPr bwMode="auto">
          <a:xfrm>
            <a:off x="0" y="321310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2740" name="Object 36"/>
          <p:cNvGraphicFramePr>
            <a:graphicFrameLocks noChangeAspect="1"/>
          </p:cNvGraphicFramePr>
          <p:nvPr/>
        </p:nvGraphicFramePr>
        <p:xfrm>
          <a:off x="252413" y="3644900"/>
          <a:ext cx="2324100" cy="479425"/>
        </p:xfrm>
        <a:graphic>
          <a:graphicData uri="http://schemas.openxmlformats.org/presentationml/2006/ole">
            <p:oleObj spid="_x0000_s72740" name="Формула" r:id="rId5" imgW="2324100" imgH="482600" progId="Equation.3">
              <p:embed/>
            </p:oleObj>
          </a:graphicData>
        </a:graphic>
      </p:graphicFrame>
      <p:sp>
        <p:nvSpPr>
          <p:cNvPr id="72743" name="Rectangle 39"/>
          <p:cNvSpPr>
            <a:spLocks noChangeArrowheads="1"/>
          </p:cNvSpPr>
          <p:nvPr/>
        </p:nvSpPr>
        <p:spPr bwMode="auto">
          <a:xfrm>
            <a:off x="0" y="3141663"/>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2742" name="Object 38"/>
          <p:cNvGraphicFramePr>
            <a:graphicFrameLocks noChangeAspect="1"/>
          </p:cNvGraphicFramePr>
          <p:nvPr/>
        </p:nvGraphicFramePr>
        <p:xfrm>
          <a:off x="2843213" y="3644900"/>
          <a:ext cx="2193925" cy="479425"/>
        </p:xfrm>
        <a:graphic>
          <a:graphicData uri="http://schemas.openxmlformats.org/presentationml/2006/ole">
            <p:oleObj spid="_x0000_s72742" name="Формула" r:id="rId6" imgW="2197100" imgH="482600" progId="Equation.3">
              <p:embed/>
            </p:oleObj>
          </a:graphicData>
        </a:graphic>
      </p:graphicFrame>
      <p:sp>
        <p:nvSpPr>
          <p:cNvPr id="72747" name="Rectangle 43"/>
          <p:cNvSpPr>
            <a:spLocks noChangeArrowheads="1"/>
          </p:cNvSpPr>
          <p:nvPr/>
        </p:nvSpPr>
        <p:spPr bwMode="auto">
          <a:xfrm>
            <a:off x="323850" y="3141663"/>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2746" name="Object 42"/>
          <p:cNvGraphicFramePr>
            <a:graphicFrameLocks noChangeAspect="1"/>
          </p:cNvGraphicFramePr>
          <p:nvPr/>
        </p:nvGraphicFramePr>
        <p:xfrm>
          <a:off x="827088" y="1989138"/>
          <a:ext cx="3870325" cy="593725"/>
        </p:xfrm>
        <a:graphic>
          <a:graphicData uri="http://schemas.openxmlformats.org/presentationml/2006/ole">
            <p:oleObj spid="_x0000_s72746" name="Формула" r:id="rId7" imgW="3873500" imgH="596900" progId="Equation.3">
              <p:embed/>
            </p:oleObj>
          </a:graphicData>
        </a:graphic>
      </p:graphicFrame>
      <p:sp>
        <p:nvSpPr>
          <p:cNvPr id="72748" name="Rectangle 44"/>
          <p:cNvSpPr>
            <a:spLocks noChangeArrowheads="1"/>
          </p:cNvSpPr>
          <p:nvPr/>
        </p:nvSpPr>
        <p:spPr bwMode="auto">
          <a:xfrm>
            <a:off x="5510213" y="1557338"/>
            <a:ext cx="3168650" cy="360362"/>
          </a:xfrm>
          <a:prstGeom prst="rect">
            <a:avLst/>
          </a:prstGeom>
          <a:noFill/>
          <a:ln w="9525">
            <a:noFill/>
            <a:miter lim="800000"/>
            <a:headEnd/>
            <a:tailEnd/>
          </a:ln>
          <a:effectLst/>
        </p:spPr>
        <p:txBody>
          <a:bodyPr anchor="ctr"/>
          <a:lstStyle/>
          <a:p>
            <a:pPr algn="ctr"/>
            <a:r>
              <a:rPr lang="ru-RU" sz="1200" b="1">
                <a:solidFill>
                  <a:srgbClr val="000000"/>
                </a:solidFill>
                <a:latin typeface="Arial" charset="0"/>
              </a:rPr>
              <a:t>турбулентный пограничный слой</a:t>
            </a:r>
            <a:r>
              <a:rPr lang="ru-RU" sz="1000" b="1">
                <a:solidFill>
                  <a:srgbClr val="000000"/>
                </a:solidFill>
                <a:latin typeface="Arial" charset="0"/>
              </a:rPr>
              <a:t>	          	</a:t>
            </a:r>
          </a:p>
        </p:txBody>
      </p:sp>
      <p:pic>
        <p:nvPicPr>
          <p:cNvPr id="72749" name="Picture 45" descr="рис8"/>
          <p:cNvPicPr>
            <a:picLocks noChangeAspect="1" noChangeArrowheads="1"/>
          </p:cNvPicPr>
          <p:nvPr/>
        </p:nvPicPr>
        <p:blipFill>
          <a:blip r:embed="rId8" cstate="print"/>
          <a:srcRect/>
          <a:stretch>
            <a:fillRect/>
          </a:stretch>
        </p:blipFill>
        <p:spPr bwMode="auto">
          <a:xfrm>
            <a:off x="5003800" y="1916113"/>
            <a:ext cx="3671888" cy="4537075"/>
          </a:xfrm>
          <a:prstGeom prst="rect">
            <a:avLst/>
          </a:prstGeom>
          <a:noFill/>
          <a:ln w="9525">
            <a:noFill/>
            <a:miter lim="800000"/>
            <a:headEnd/>
            <a:tailEnd/>
          </a:ln>
        </p:spPr>
      </p:pic>
      <p:pic>
        <p:nvPicPr>
          <p:cNvPr id="72751" name="Picture 47"/>
          <p:cNvPicPr>
            <a:picLocks noChangeAspect="1" noChangeArrowheads="1"/>
          </p:cNvPicPr>
          <p:nvPr/>
        </p:nvPicPr>
        <p:blipFill>
          <a:blip r:embed="rId9" cstate="print"/>
          <a:srcRect/>
          <a:stretch>
            <a:fillRect/>
          </a:stretch>
        </p:blipFill>
        <p:spPr bwMode="auto">
          <a:xfrm>
            <a:off x="539750" y="4471988"/>
            <a:ext cx="3671888" cy="238601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Номер слайда 3"/>
          <p:cNvSpPr>
            <a:spLocks noGrp="1"/>
          </p:cNvSpPr>
          <p:nvPr>
            <p:ph type="sldNum" sz="quarter" idx="12"/>
          </p:nvPr>
        </p:nvSpPr>
        <p:spPr/>
        <p:txBody>
          <a:bodyPr/>
          <a:lstStyle/>
          <a:p>
            <a:fld id="{58B17A80-488D-45B3-AE58-0F62B16BAB7D}" type="slidenum">
              <a:rPr lang="ru-RU"/>
              <a:pPr/>
              <a:t>21</a:t>
            </a:fld>
            <a:endParaRPr lang="ru-RU"/>
          </a:p>
        </p:txBody>
      </p:sp>
      <p:sp>
        <p:nvSpPr>
          <p:cNvPr id="71683" name="Rectangle 3"/>
          <p:cNvSpPr>
            <a:spLocks noChangeArrowheads="1"/>
          </p:cNvSpPr>
          <p:nvPr/>
        </p:nvSpPr>
        <p:spPr bwMode="auto">
          <a:xfrm>
            <a:off x="0" y="769938"/>
            <a:ext cx="9144000" cy="0"/>
          </a:xfrm>
          <a:prstGeom prst="rect">
            <a:avLst/>
          </a:prstGeom>
          <a:noFill/>
          <a:ln w="9525">
            <a:noFill/>
            <a:miter lim="800000"/>
            <a:headEnd/>
            <a:tailEnd/>
          </a:ln>
          <a:effectLst/>
        </p:spPr>
        <p:txBody>
          <a:bodyPr wrap="none" anchor="ctr">
            <a:spAutoFit/>
          </a:bodyPr>
          <a:lstStyle/>
          <a:p>
            <a:endParaRPr lang="ru-RU"/>
          </a:p>
        </p:txBody>
      </p:sp>
      <p:sp>
        <p:nvSpPr>
          <p:cNvPr id="71684" name="Rectangle 4"/>
          <p:cNvSpPr>
            <a:spLocks noChangeArrowheads="1"/>
          </p:cNvSpPr>
          <p:nvPr/>
        </p:nvSpPr>
        <p:spPr bwMode="auto">
          <a:xfrm>
            <a:off x="0" y="857250"/>
            <a:ext cx="9144000" cy="0"/>
          </a:xfrm>
          <a:prstGeom prst="rect">
            <a:avLst/>
          </a:prstGeom>
          <a:noFill/>
          <a:ln w="9525">
            <a:noFill/>
            <a:miter lim="800000"/>
            <a:headEnd/>
            <a:tailEnd/>
          </a:ln>
          <a:effectLst/>
        </p:spPr>
        <p:txBody>
          <a:bodyPr wrap="none" anchor="ctr">
            <a:spAutoFit/>
          </a:bodyPr>
          <a:lstStyle/>
          <a:p>
            <a:endParaRPr lang="ru-RU"/>
          </a:p>
        </p:txBody>
      </p:sp>
      <p:sp>
        <p:nvSpPr>
          <p:cNvPr id="71685" name="Rectangle 5"/>
          <p:cNvSpPr>
            <a:spLocks noChangeArrowheads="1"/>
          </p:cNvSpPr>
          <p:nvPr/>
        </p:nvSpPr>
        <p:spPr bwMode="auto">
          <a:xfrm>
            <a:off x="0" y="914400"/>
            <a:ext cx="9144000" cy="0"/>
          </a:xfrm>
          <a:prstGeom prst="rect">
            <a:avLst/>
          </a:prstGeom>
          <a:noFill/>
          <a:ln w="9525">
            <a:noFill/>
            <a:miter lim="800000"/>
            <a:headEnd/>
            <a:tailEnd/>
          </a:ln>
          <a:effectLst/>
        </p:spPr>
        <p:txBody>
          <a:bodyPr wrap="none" anchor="ctr">
            <a:spAutoFit/>
          </a:bodyPr>
          <a:lstStyle/>
          <a:p>
            <a:endParaRPr lang="ru-RU"/>
          </a:p>
        </p:txBody>
      </p:sp>
      <p:sp>
        <p:nvSpPr>
          <p:cNvPr id="71686" name="Rectangle 6"/>
          <p:cNvSpPr>
            <a:spLocks noChangeArrowheads="1"/>
          </p:cNvSpPr>
          <p:nvPr/>
        </p:nvSpPr>
        <p:spPr bwMode="auto">
          <a:xfrm>
            <a:off x="0" y="1604963"/>
            <a:ext cx="9144000" cy="0"/>
          </a:xfrm>
          <a:prstGeom prst="rect">
            <a:avLst/>
          </a:prstGeom>
          <a:noFill/>
          <a:ln w="9525">
            <a:noFill/>
            <a:miter lim="800000"/>
            <a:headEnd/>
            <a:tailEnd/>
          </a:ln>
          <a:effectLst/>
        </p:spPr>
        <p:txBody>
          <a:bodyPr wrap="none" anchor="ctr">
            <a:spAutoFit/>
          </a:bodyPr>
          <a:lstStyle/>
          <a:p>
            <a:endParaRPr lang="ru-RU"/>
          </a:p>
        </p:txBody>
      </p:sp>
      <p:sp>
        <p:nvSpPr>
          <p:cNvPr id="71694" name="Text Box 14"/>
          <p:cNvSpPr txBox="1">
            <a:spLocks noChangeArrowheads="1"/>
          </p:cNvSpPr>
          <p:nvPr/>
        </p:nvSpPr>
        <p:spPr bwMode="auto">
          <a:xfrm>
            <a:off x="228600" y="188913"/>
            <a:ext cx="8915400" cy="641350"/>
          </a:xfrm>
          <a:prstGeom prst="rect">
            <a:avLst/>
          </a:prstGeom>
          <a:noFill/>
          <a:ln w="9525">
            <a:noFill/>
            <a:miter lim="800000"/>
            <a:headEnd/>
            <a:tailEnd/>
          </a:ln>
          <a:effectLst/>
        </p:spPr>
        <p:txBody>
          <a:bodyPr>
            <a:spAutoFit/>
          </a:bodyPr>
          <a:lstStyle/>
          <a:p>
            <a:pPr algn="ctr"/>
            <a:r>
              <a:rPr lang="ru-RU" b="1">
                <a:solidFill>
                  <a:schemeClr val="hlink"/>
                </a:solidFill>
                <a:effectLst>
                  <a:outerShdw blurRad="38100" dist="38100" dir="2700000" algn="tl">
                    <a:srgbClr val="C0C0C0"/>
                  </a:outerShdw>
                </a:effectLst>
                <a:latin typeface="Tahoma" pitchFamily="34" charset="0"/>
              </a:rPr>
              <a:t>МОДЕЛИРОВАНИЕ ТЕПЛОПЕРЕДАЧИ В КПРТ</a:t>
            </a:r>
            <a:endParaRPr lang="en-US" b="1">
              <a:solidFill>
                <a:schemeClr val="hlink"/>
              </a:solidFill>
              <a:effectLst>
                <a:outerShdw blurRad="38100" dist="38100" dir="2700000" algn="tl">
                  <a:srgbClr val="C0C0C0"/>
                </a:outerShdw>
              </a:effectLst>
              <a:latin typeface="Tahoma" pitchFamily="34" charset="0"/>
            </a:endParaRPr>
          </a:p>
          <a:p>
            <a:pPr algn="ctr"/>
            <a:r>
              <a:rPr lang="ru-RU" b="1">
                <a:solidFill>
                  <a:schemeClr val="hlink"/>
                </a:solidFill>
                <a:effectLst>
                  <a:outerShdw blurRad="38100" dist="38100" dir="2700000" algn="tl">
                    <a:srgbClr val="C0C0C0"/>
                  </a:outerShdw>
                </a:effectLst>
                <a:latin typeface="Tahoma" pitchFamily="34" charset="0"/>
              </a:rPr>
              <a:t>С ДВУХФАЗНЫМИ ПОТОКАМИ</a:t>
            </a:r>
            <a:endParaRPr lang="ru-RU">
              <a:solidFill>
                <a:schemeClr val="hlink"/>
              </a:solidFill>
              <a:effectLst>
                <a:outerShdw blurRad="38100" dist="38100" dir="2700000" algn="tl">
                  <a:srgbClr val="C0C0C0"/>
                </a:outerShdw>
              </a:effectLst>
              <a:latin typeface="Tahoma" pitchFamily="34" charset="0"/>
            </a:endParaRPr>
          </a:p>
        </p:txBody>
      </p:sp>
      <p:sp>
        <p:nvSpPr>
          <p:cNvPr id="71697" name="Rectangle 17"/>
          <p:cNvSpPr>
            <a:spLocks noChangeArrowheads="1"/>
          </p:cNvSpPr>
          <p:nvPr/>
        </p:nvSpPr>
        <p:spPr bwMode="auto">
          <a:xfrm>
            <a:off x="0" y="3094038"/>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1696" name="Object 16"/>
          <p:cNvGraphicFramePr>
            <a:graphicFrameLocks noChangeAspect="1"/>
          </p:cNvGraphicFramePr>
          <p:nvPr/>
        </p:nvGraphicFramePr>
        <p:xfrm>
          <a:off x="2843213" y="5733257"/>
          <a:ext cx="2147734" cy="813594"/>
        </p:xfrm>
        <a:graphic>
          <a:graphicData uri="http://schemas.openxmlformats.org/presentationml/2006/ole">
            <p:oleObj spid="_x0000_s71696" name="Формула" r:id="rId3" imgW="1765300" imgH="673100" progId="Equation.3">
              <p:embed/>
            </p:oleObj>
          </a:graphicData>
        </a:graphic>
      </p:graphicFrame>
      <p:sp>
        <p:nvSpPr>
          <p:cNvPr id="71699" name="Rectangle 19"/>
          <p:cNvSpPr>
            <a:spLocks noChangeArrowheads="1"/>
          </p:cNvSpPr>
          <p:nvPr/>
        </p:nvSpPr>
        <p:spPr bwMode="auto">
          <a:xfrm>
            <a:off x="0" y="3154363"/>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1698" name="Object 18"/>
          <p:cNvGraphicFramePr>
            <a:graphicFrameLocks noChangeAspect="1"/>
          </p:cNvGraphicFramePr>
          <p:nvPr/>
        </p:nvGraphicFramePr>
        <p:xfrm>
          <a:off x="3059832" y="5157192"/>
          <a:ext cx="1080120" cy="545552"/>
        </p:xfrm>
        <a:graphic>
          <a:graphicData uri="http://schemas.openxmlformats.org/presentationml/2006/ole">
            <p:oleObj spid="_x0000_s71698" name="Формула" r:id="rId4" imgW="1091726" imgH="545863" progId="Equation.3">
              <p:embed/>
            </p:oleObj>
          </a:graphicData>
        </a:graphic>
      </p:graphicFrame>
      <p:sp>
        <p:nvSpPr>
          <p:cNvPr id="71701" name="Rectangle 21"/>
          <p:cNvSpPr>
            <a:spLocks noChangeArrowheads="1"/>
          </p:cNvSpPr>
          <p:nvPr/>
        </p:nvSpPr>
        <p:spPr bwMode="auto">
          <a:xfrm>
            <a:off x="0" y="316230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1700" name="Object 20"/>
          <p:cNvGraphicFramePr>
            <a:graphicFrameLocks noChangeAspect="1"/>
          </p:cNvGraphicFramePr>
          <p:nvPr/>
        </p:nvGraphicFramePr>
        <p:xfrm>
          <a:off x="395288" y="2708275"/>
          <a:ext cx="2530475" cy="533400"/>
        </p:xfrm>
        <a:graphic>
          <a:graphicData uri="http://schemas.openxmlformats.org/presentationml/2006/ole">
            <p:oleObj spid="_x0000_s71700" name="Формула" r:id="rId5" imgW="2400300" imgH="533400" progId="Equation.3">
              <p:embed/>
            </p:oleObj>
          </a:graphicData>
        </a:graphic>
      </p:graphicFrame>
      <p:sp>
        <p:nvSpPr>
          <p:cNvPr id="71703" name="Rectangle 23"/>
          <p:cNvSpPr>
            <a:spLocks noChangeArrowheads="1"/>
          </p:cNvSpPr>
          <p:nvPr/>
        </p:nvSpPr>
        <p:spPr bwMode="auto">
          <a:xfrm>
            <a:off x="0" y="316230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1702" name="Object 22"/>
          <p:cNvGraphicFramePr>
            <a:graphicFrameLocks noChangeAspect="1"/>
          </p:cNvGraphicFramePr>
          <p:nvPr/>
        </p:nvGraphicFramePr>
        <p:xfrm>
          <a:off x="323850" y="3284538"/>
          <a:ext cx="2713038" cy="533400"/>
        </p:xfrm>
        <a:graphic>
          <a:graphicData uri="http://schemas.openxmlformats.org/presentationml/2006/ole">
            <p:oleObj spid="_x0000_s71702" name="Формула" r:id="rId6" imgW="2578100" imgH="533400" progId="Equation.3">
              <p:embed/>
            </p:oleObj>
          </a:graphicData>
        </a:graphic>
      </p:graphicFrame>
      <p:sp>
        <p:nvSpPr>
          <p:cNvPr id="71705" name="Rectangle 25"/>
          <p:cNvSpPr>
            <a:spLocks noChangeArrowheads="1"/>
          </p:cNvSpPr>
          <p:nvPr/>
        </p:nvSpPr>
        <p:spPr bwMode="auto">
          <a:xfrm>
            <a:off x="0" y="316230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1704" name="Object 24"/>
          <p:cNvGraphicFramePr>
            <a:graphicFrameLocks noChangeAspect="1"/>
          </p:cNvGraphicFramePr>
          <p:nvPr/>
        </p:nvGraphicFramePr>
        <p:xfrm>
          <a:off x="3132138" y="2708275"/>
          <a:ext cx="2057400" cy="533400"/>
        </p:xfrm>
        <a:graphic>
          <a:graphicData uri="http://schemas.openxmlformats.org/presentationml/2006/ole">
            <p:oleObj spid="_x0000_s71704" name="Формула" r:id="rId7" imgW="1955800" imgH="533400" progId="Equation.3">
              <p:embed/>
            </p:oleObj>
          </a:graphicData>
        </a:graphic>
      </p:graphicFrame>
      <p:sp>
        <p:nvSpPr>
          <p:cNvPr id="71707" name="Rectangle 27"/>
          <p:cNvSpPr>
            <a:spLocks noChangeArrowheads="1"/>
          </p:cNvSpPr>
          <p:nvPr/>
        </p:nvSpPr>
        <p:spPr bwMode="auto">
          <a:xfrm>
            <a:off x="0" y="310515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1706" name="Object 26"/>
          <p:cNvGraphicFramePr>
            <a:graphicFrameLocks noChangeAspect="1"/>
          </p:cNvGraphicFramePr>
          <p:nvPr/>
        </p:nvGraphicFramePr>
        <p:xfrm>
          <a:off x="2844800" y="4365104"/>
          <a:ext cx="2736648" cy="775221"/>
        </p:xfrm>
        <a:graphic>
          <a:graphicData uri="http://schemas.openxmlformats.org/presentationml/2006/ole">
            <p:oleObj spid="_x0000_s71706" name="Формула" r:id="rId8" imgW="2286000" imgH="647700" progId="Equation.3">
              <p:embed/>
            </p:oleObj>
          </a:graphicData>
        </a:graphic>
      </p:graphicFrame>
      <p:sp>
        <p:nvSpPr>
          <p:cNvPr id="71708" name="Rectangle 28"/>
          <p:cNvSpPr>
            <a:spLocks noChangeArrowheads="1"/>
          </p:cNvSpPr>
          <p:nvPr/>
        </p:nvSpPr>
        <p:spPr bwMode="auto">
          <a:xfrm>
            <a:off x="179388" y="836613"/>
            <a:ext cx="4608512" cy="287337"/>
          </a:xfrm>
          <a:prstGeom prst="rect">
            <a:avLst/>
          </a:prstGeom>
          <a:noFill/>
          <a:ln w="9525">
            <a:noFill/>
            <a:miter lim="800000"/>
            <a:headEnd/>
            <a:tailEnd/>
          </a:ln>
          <a:effectLst/>
        </p:spPr>
        <p:txBody>
          <a:bodyPr anchor="ctr"/>
          <a:lstStyle/>
          <a:p>
            <a:pPr algn="ctr"/>
            <a:r>
              <a:rPr lang="ru-RU" sz="1000" b="1">
                <a:solidFill>
                  <a:srgbClr val="000000"/>
                </a:solidFill>
                <a:latin typeface="Arial" charset="0"/>
              </a:rPr>
              <a:t>уравнения теплопередачи и расчетная схема </a:t>
            </a:r>
          </a:p>
        </p:txBody>
      </p:sp>
      <p:sp>
        <p:nvSpPr>
          <p:cNvPr id="71709" name="Rectangle 29"/>
          <p:cNvSpPr>
            <a:spLocks noChangeArrowheads="1"/>
          </p:cNvSpPr>
          <p:nvPr/>
        </p:nvSpPr>
        <p:spPr bwMode="auto">
          <a:xfrm>
            <a:off x="0" y="3933825"/>
            <a:ext cx="4608513" cy="287338"/>
          </a:xfrm>
          <a:prstGeom prst="rect">
            <a:avLst/>
          </a:prstGeom>
          <a:noFill/>
          <a:ln w="9525">
            <a:noFill/>
            <a:miter lim="800000"/>
            <a:headEnd/>
            <a:tailEnd/>
          </a:ln>
          <a:effectLst/>
        </p:spPr>
        <p:txBody>
          <a:bodyPr anchor="ctr"/>
          <a:lstStyle/>
          <a:p>
            <a:pPr algn="ctr"/>
            <a:r>
              <a:rPr lang="ru-RU" sz="1000" b="1">
                <a:solidFill>
                  <a:srgbClr val="000000"/>
                </a:solidFill>
                <a:latin typeface="Arial" charset="0"/>
              </a:rPr>
              <a:t>проверка достоверности для граничных условий </a:t>
            </a:r>
            <a:r>
              <a:rPr lang="en-US" sz="1000" b="1">
                <a:solidFill>
                  <a:srgbClr val="000000"/>
                </a:solidFill>
                <a:latin typeface="Arial" charset="0"/>
              </a:rPr>
              <a:t>III</a:t>
            </a:r>
            <a:r>
              <a:rPr lang="ru-RU" sz="1000" b="1">
                <a:solidFill>
                  <a:srgbClr val="000000"/>
                </a:solidFill>
                <a:latin typeface="Arial" charset="0"/>
              </a:rPr>
              <a:t> рода	</a:t>
            </a:r>
          </a:p>
        </p:txBody>
      </p:sp>
      <p:sp>
        <p:nvSpPr>
          <p:cNvPr id="71710" name="Rectangle 30"/>
          <p:cNvSpPr>
            <a:spLocks noChangeArrowheads="1"/>
          </p:cNvSpPr>
          <p:nvPr/>
        </p:nvSpPr>
        <p:spPr bwMode="auto">
          <a:xfrm>
            <a:off x="5726113" y="1125538"/>
            <a:ext cx="3022600" cy="288925"/>
          </a:xfrm>
          <a:prstGeom prst="rect">
            <a:avLst/>
          </a:prstGeom>
          <a:noFill/>
          <a:ln w="9525">
            <a:noFill/>
            <a:miter lim="800000"/>
            <a:headEnd/>
            <a:tailEnd/>
          </a:ln>
          <a:effectLst/>
        </p:spPr>
        <p:txBody>
          <a:bodyPr anchor="ctr"/>
          <a:lstStyle/>
          <a:p>
            <a:pPr algn="ctr"/>
            <a:r>
              <a:rPr lang="ru-RU" sz="1000" b="1">
                <a:solidFill>
                  <a:srgbClr val="000000"/>
                </a:solidFill>
                <a:latin typeface="Arial" charset="0"/>
              </a:rPr>
              <a:t>сравнение моделей расчета: 	</a:t>
            </a:r>
          </a:p>
        </p:txBody>
      </p:sp>
      <p:sp>
        <p:nvSpPr>
          <p:cNvPr id="71711" name="Rectangle 31"/>
          <p:cNvSpPr>
            <a:spLocks noChangeArrowheads="1"/>
          </p:cNvSpPr>
          <p:nvPr/>
        </p:nvSpPr>
        <p:spPr bwMode="auto">
          <a:xfrm>
            <a:off x="5651500" y="5949950"/>
            <a:ext cx="2882900" cy="720725"/>
          </a:xfrm>
          <a:prstGeom prst="rect">
            <a:avLst/>
          </a:prstGeom>
          <a:noFill/>
          <a:ln w="9525">
            <a:noFill/>
            <a:miter lim="800000"/>
            <a:headEnd/>
            <a:tailEnd/>
          </a:ln>
          <a:effectLst/>
        </p:spPr>
        <p:txBody>
          <a:bodyPr anchor="ctr"/>
          <a:lstStyle/>
          <a:p>
            <a:r>
              <a:rPr lang="en-US" sz="1000" b="1">
                <a:solidFill>
                  <a:srgbClr val="000000"/>
                </a:solidFill>
                <a:latin typeface="Arial" charset="0"/>
              </a:rPr>
              <a:t>I – </a:t>
            </a:r>
            <a:r>
              <a:rPr lang="ru-RU" sz="1000" b="1">
                <a:solidFill>
                  <a:srgbClr val="000000"/>
                </a:solidFill>
                <a:latin typeface="Arial" charset="0"/>
              </a:rPr>
              <a:t>«базовая»: без НУ и ТМО </a:t>
            </a:r>
            <a:br>
              <a:rPr lang="ru-RU" sz="1000" b="1">
                <a:solidFill>
                  <a:srgbClr val="000000"/>
                </a:solidFill>
                <a:latin typeface="Arial" charset="0"/>
              </a:rPr>
            </a:br>
            <a:r>
              <a:rPr lang="en-US" sz="1000" b="1">
                <a:solidFill>
                  <a:srgbClr val="000000"/>
                </a:solidFill>
                <a:latin typeface="Arial" charset="0"/>
              </a:rPr>
              <a:t>II</a:t>
            </a:r>
            <a:r>
              <a:rPr lang="ru-RU" sz="1000" b="1">
                <a:solidFill>
                  <a:srgbClr val="000000"/>
                </a:solidFill>
                <a:latin typeface="Arial" charset="0"/>
              </a:rPr>
              <a:t> – «сухая»: с НУ и без ТМО </a:t>
            </a:r>
            <a:br>
              <a:rPr lang="ru-RU" sz="1000" b="1">
                <a:solidFill>
                  <a:srgbClr val="000000"/>
                </a:solidFill>
                <a:latin typeface="Arial" charset="0"/>
              </a:rPr>
            </a:br>
            <a:r>
              <a:rPr lang="en-US" sz="1000" b="1">
                <a:solidFill>
                  <a:srgbClr val="000000"/>
                </a:solidFill>
                <a:latin typeface="Arial" charset="0"/>
              </a:rPr>
              <a:t>III</a:t>
            </a:r>
            <a:r>
              <a:rPr lang="ru-RU" sz="1000" b="1">
                <a:solidFill>
                  <a:srgbClr val="000000"/>
                </a:solidFill>
                <a:latin typeface="Arial" charset="0"/>
              </a:rPr>
              <a:t> – «мокрая»: с НУ и ТМО 	</a:t>
            </a:r>
          </a:p>
        </p:txBody>
      </p:sp>
      <p:pic>
        <p:nvPicPr>
          <p:cNvPr id="71713" name="Picture 33" descr="рис10"/>
          <p:cNvPicPr>
            <a:picLocks noChangeAspect="1" noChangeArrowheads="1"/>
          </p:cNvPicPr>
          <p:nvPr/>
        </p:nvPicPr>
        <p:blipFill>
          <a:blip r:embed="rId9" cstate="print"/>
          <a:srcRect/>
          <a:stretch>
            <a:fillRect/>
          </a:stretch>
        </p:blipFill>
        <p:spPr bwMode="auto">
          <a:xfrm>
            <a:off x="107950" y="4149725"/>
            <a:ext cx="2627313" cy="2627313"/>
          </a:xfrm>
          <a:prstGeom prst="rect">
            <a:avLst/>
          </a:prstGeom>
          <a:noFill/>
          <a:ln w="9525">
            <a:noFill/>
            <a:miter lim="800000"/>
            <a:headEnd/>
            <a:tailEnd/>
          </a:ln>
        </p:spPr>
      </p:pic>
      <p:pic>
        <p:nvPicPr>
          <p:cNvPr id="71714" name="Picture 34"/>
          <p:cNvPicPr>
            <a:picLocks noChangeAspect="1" noChangeArrowheads="1"/>
          </p:cNvPicPr>
          <p:nvPr/>
        </p:nvPicPr>
        <p:blipFill>
          <a:blip r:embed="rId10" cstate="print"/>
          <a:srcRect/>
          <a:stretch>
            <a:fillRect/>
          </a:stretch>
        </p:blipFill>
        <p:spPr bwMode="auto">
          <a:xfrm>
            <a:off x="611188" y="1196975"/>
            <a:ext cx="2378075" cy="1427163"/>
          </a:xfrm>
          <a:prstGeom prst="rect">
            <a:avLst/>
          </a:prstGeom>
          <a:noFill/>
          <a:ln w="9525">
            <a:noFill/>
            <a:miter lim="800000"/>
            <a:headEnd/>
            <a:tailEnd/>
          </a:ln>
        </p:spPr>
      </p:pic>
      <p:pic>
        <p:nvPicPr>
          <p:cNvPr id="71715" name="Picture 35"/>
          <p:cNvPicPr>
            <a:picLocks noChangeAspect="1" noChangeArrowheads="1"/>
          </p:cNvPicPr>
          <p:nvPr/>
        </p:nvPicPr>
        <p:blipFill>
          <a:blip r:embed="rId11" cstate="print"/>
          <a:srcRect/>
          <a:stretch>
            <a:fillRect/>
          </a:stretch>
        </p:blipFill>
        <p:spPr bwMode="auto">
          <a:xfrm>
            <a:off x="3421063" y="1196975"/>
            <a:ext cx="1511300" cy="1387475"/>
          </a:xfrm>
          <a:prstGeom prst="rect">
            <a:avLst/>
          </a:prstGeom>
          <a:noFill/>
          <a:ln w="9525">
            <a:noFill/>
            <a:miter lim="800000"/>
            <a:headEnd/>
            <a:tailEnd/>
          </a:ln>
        </p:spPr>
      </p:pic>
      <p:sp>
        <p:nvSpPr>
          <p:cNvPr id="71717" name="Rectangle 37"/>
          <p:cNvSpPr>
            <a:spLocks noChangeArrowheads="1"/>
          </p:cNvSpPr>
          <p:nvPr/>
        </p:nvSpPr>
        <p:spPr bwMode="auto">
          <a:xfrm>
            <a:off x="0" y="1611313"/>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1716" name="Object 36"/>
          <p:cNvGraphicFramePr>
            <a:graphicFrameLocks noChangeAspect="1"/>
          </p:cNvGraphicFramePr>
          <p:nvPr/>
        </p:nvGraphicFramePr>
        <p:xfrm>
          <a:off x="5219700" y="1557338"/>
          <a:ext cx="2979738" cy="4321175"/>
        </p:xfrm>
        <a:graphic>
          <a:graphicData uri="http://schemas.openxmlformats.org/presentationml/2006/ole">
            <p:oleObj spid="_x0000_s71716" name="Лист" r:id="rId12" imgW="6118860" imgH="8884920" progId="Excel.Sheet.8">
              <p:embed/>
            </p:oleObj>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Номер слайда 3"/>
          <p:cNvSpPr>
            <a:spLocks noGrp="1"/>
          </p:cNvSpPr>
          <p:nvPr>
            <p:ph type="sldNum" sz="quarter" idx="12"/>
          </p:nvPr>
        </p:nvSpPr>
        <p:spPr/>
        <p:txBody>
          <a:bodyPr/>
          <a:lstStyle/>
          <a:p>
            <a:fld id="{19FB75E2-2D5A-49F0-88D0-7AA22826F791}" type="slidenum">
              <a:rPr lang="ru-RU"/>
              <a:pPr/>
              <a:t>22</a:t>
            </a:fld>
            <a:endParaRPr lang="ru-RU"/>
          </a:p>
        </p:txBody>
      </p:sp>
      <p:sp>
        <p:nvSpPr>
          <p:cNvPr id="270338" name="Rectangle 2"/>
          <p:cNvSpPr>
            <a:spLocks noChangeArrowheads="1"/>
          </p:cNvSpPr>
          <p:nvPr/>
        </p:nvSpPr>
        <p:spPr bwMode="auto">
          <a:xfrm>
            <a:off x="0" y="769938"/>
            <a:ext cx="9144000" cy="0"/>
          </a:xfrm>
          <a:prstGeom prst="rect">
            <a:avLst/>
          </a:prstGeom>
          <a:noFill/>
          <a:ln w="9525">
            <a:noFill/>
            <a:miter lim="800000"/>
            <a:headEnd/>
            <a:tailEnd/>
          </a:ln>
          <a:effectLst/>
        </p:spPr>
        <p:txBody>
          <a:bodyPr wrap="none" anchor="ctr">
            <a:spAutoFit/>
          </a:bodyPr>
          <a:lstStyle/>
          <a:p>
            <a:endParaRPr lang="ru-RU"/>
          </a:p>
        </p:txBody>
      </p:sp>
      <p:sp>
        <p:nvSpPr>
          <p:cNvPr id="270339" name="Rectangle 3"/>
          <p:cNvSpPr>
            <a:spLocks noChangeArrowheads="1"/>
          </p:cNvSpPr>
          <p:nvPr/>
        </p:nvSpPr>
        <p:spPr bwMode="auto">
          <a:xfrm>
            <a:off x="0" y="857250"/>
            <a:ext cx="9144000" cy="0"/>
          </a:xfrm>
          <a:prstGeom prst="rect">
            <a:avLst/>
          </a:prstGeom>
          <a:noFill/>
          <a:ln w="9525">
            <a:noFill/>
            <a:miter lim="800000"/>
            <a:headEnd/>
            <a:tailEnd/>
          </a:ln>
          <a:effectLst/>
        </p:spPr>
        <p:txBody>
          <a:bodyPr wrap="none" anchor="ctr">
            <a:spAutoFit/>
          </a:bodyPr>
          <a:lstStyle/>
          <a:p>
            <a:endParaRPr lang="ru-RU"/>
          </a:p>
        </p:txBody>
      </p:sp>
      <p:sp>
        <p:nvSpPr>
          <p:cNvPr id="270340" name="Rectangle 4"/>
          <p:cNvSpPr>
            <a:spLocks noChangeArrowheads="1"/>
          </p:cNvSpPr>
          <p:nvPr/>
        </p:nvSpPr>
        <p:spPr bwMode="auto">
          <a:xfrm>
            <a:off x="0" y="914400"/>
            <a:ext cx="9144000" cy="0"/>
          </a:xfrm>
          <a:prstGeom prst="rect">
            <a:avLst/>
          </a:prstGeom>
          <a:noFill/>
          <a:ln w="9525">
            <a:noFill/>
            <a:miter lim="800000"/>
            <a:headEnd/>
            <a:tailEnd/>
          </a:ln>
          <a:effectLst/>
        </p:spPr>
        <p:txBody>
          <a:bodyPr wrap="none" anchor="ctr">
            <a:spAutoFit/>
          </a:bodyPr>
          <a:lstStyle/>
          <a:p>
            <a:endParaRPr lang="ru-RU"/>
          </a:p>
        </p:txBody>
      </p:sp>
      <p:sp>
        <p:nvSpPr>
          <p:cNvPr id="270341" name="Rectangle 5"/>
          <p:cNvSpPr>
            <a:spLocks noChangeArrowheads="1"/>
          </p:cNvSpPr>
          <p:nvPr/>
        </p:nvSpPr>
        <p:spPr bwMode="auto">
          <a:xfrm>
            <a:off x="0" y="1604963"/>
            <a:ext cx="9144000" cy="0"/>
          </a:xfrm>
          <a:prstGeom prst="rect">
            <a:avLst/>
          </a:prstGeom>
          <a:noFill/>
          <a:ln w="9525">
            <a:noFill/>
            <a:miter lim="800000"/>
            <a:headEnd/>
            <a:tailEnd/>
          </a:ln>
          <a:effectLst/>
        </p:spPr>
        <p:txBody>
          <a:bodyPr wrap="none" anchor="ctr">
            <a:spAutoFit/>
          </a:bodyPr>
          <a:lstStyle/>
          <a:p>
            <a:endParaRPr lang="ru-RU"/>
          </a:p>
        </p:txBody>
      </p:sp>
      <p:sp>
        <p:nvSpPr>
          <p:cNvPr id="270342" name="Text Box 6"/>
          <p:cNvSpPr txBox="1">
            <a:spLocks noChangeArrowheads="1"/>
          </p:cNvSpPr>
          <p:nvPr/>
        </p:nvSpPr>
        <p:spPr bwMode="auto">
          <a:xfrm>
            <a:off x="228600" y="188913"/>
            <a:ext cx="8915400" cy="641350"/>
          </a:xfrm>
          <a:prstGeom prst="rect">
            <a:avLst/>
          </a:prstGeom>
          <a:noFill/>
          <a:ln w="9525">
            <a:noFill/>
            <a:miter lim="800000"/>
            <a:headEnd/>
            <a:tailEnd/>
          </a:ln>
          <a:effectLst/>
        </p:spPr>
        <p:txBody>
          <a:bodyPr>
            <a:spAutoFit/>
          </a:bodyPr>
          <a:lstStyle/>
          <a:p>
            <a:pPr algn="ctr"/>
            <a:r>
              <a:rPr lang="ru-RU" b="1">
                <a:solidFill>
                  <a:schemeClr val="hlink"/>
                </a:solidFill>
                <a:effectLst>
                  <a:outerShdw blurRad="38100" dist="38100" dir="2700000" algn="tl">
                    <a:srgbClr val="C0C0C0"/>
                  </a:outerShdw>
                </a:effectLst>
                <a:latin typeface="Tahoma" pitchFamily="34" charset="0"/>
              </a:rPr>
              <a:t>МОДЕЛИРОВАНИЕ ТЕПЛОПЕРЕДАЧИ В КПРТ</a:t>
            </a:r>
            <a:endParaRPr lang="en-US" b="1">
              <a:solidFill>
                <a:schemeClr val="hlink"/>
              </a:solidFill>
              <a:effectLst>
                <a:outerShdw blurRad="38100" dist="38100" dir="2700000" algn="tl">
                  <a:srgbClr val="C0C0C0"/>
                </a:outerShdw>
              </a:effectLst>
              <a:latin typeface="Tahoma" pitchFamily="34" charset="0"/>
            </a:endParaRPr>
          </a:p>
          <a:p>
            <a:pPr algn="ctr"/>
            <a:r>
              <a:rPr lang="ru-RU" b="1">
                <a:solidFill>
                  <a:schemeClr val="hlink"/>
                </a:solidFill>
                <a:effectLst>
                  <a:outerShdw blurRad="38100" dist="38100" dir="2700000" algn="tl">
                    <a:srgbClr val="C0C0C0"/>
                  </a:outerShdw>
                </a:effectLst>
                <a:latin typeface="Tahoma" pitchFamily="34" charset="0"/>
              </a:rPr>
              <a:t>С ДВУХФАЗНЫМИ ПОТОКАМИ</a:t>
            </a:r>
            <a:endParaRPr lang="ru-RU">
              <a:solidFill>
                <a:schemeClr val="hlink"/>
              </a:solidFill>
              <a:effectLst>
                <a:outerShdw blurRad="38100" dist="38100" dir="2700000" algn="tl">
                  <a:srgbClr val="C0C0C0"/>
                </a:outerShdw>
              </a:effectLst>
              <a:latin typeface="Tahoma" pitchFamily="34" charset="0"/>
            </a:endParaRPr>
          </a:p>
        </p:txBody>
      </p:sp>
      <p:sp>
        <p:nvSpPr>
          <p:cNvPr id="270343" name="Rectangle 7"/>
          <p:cNvSpPr>
            <a:spLocks noChangeArrowheads="1"/>
          </p:cNvSpPr>
          <p:nvPr/>
        </p:nvSpPr>
        <p:spPr bwMode="auto">
          <a:xfrm>
            <a:off x="0" y="3094038"/>
            <a:ext cx="9144000" cy="0"/>
          </a:xfrm>
          <a:prstGeom prst="rect">
            <a:avLst/>
          </a:prstGeom>
          <a:noFill/>
          <a:ln w="9525">
            <a:noFill/>
            <a:miter lim="800000"/>
            <a:headEnd/>
            <a:tailEnd/>
          </a:ln>
          <a:effectLst/>
        </p:spPr>
        <p:txBody>
          <a:bodyPr wrap="none" anchor="ctr">
            <a:spAutoFit/>
          </a:bodyPr>
          <a:lstStyle/>
          <a:p>
            <a:endParaRPr lang="ru-RU"/>
          </a:p>
        </p:txBody>
      </p:sp>
      <p:sp>
        <p:nvSpPr>
          <p:cNvPr id="270345" name="Rectangle 9"/>
          <p:cNvSpPr>
            <a:spLocks noChangeArrowheads="1"/>
          </p:cNvSpPr>
          <p:nvPr/>
        </p:nvSpPr>
        <p:spPr bwMode="auto">
          <a:xfrm>
            <a:off x="0" y="3154363"/>
            <a:ext cx="9144000" cy="0"/>
          </a:xfrm>
          <a:prstGeom prst="rect">
            <a:avLst/>
          </a:prstGeom>
          <a:noFill/>
          <a:ln w="9525">
            <a:noFill/>
            <a:miter lim="800000"/>
            <a:headEnd/>
            <a:tailEnd/>
          </a:ln>
          <a:effectLst/>
        </p:spPr>
        <p:txBody>
          <a:bodyPr wrap="none" anchor="ctr">
            <a:spAutoFit/>
          </a:bodyPr>
          <a:lstStyle/>
          <a:p>
            <a:endParaRPr lang="ru-RU"/>
          </a:p>
        </p:txBody>
      </p:sp>
      <p:sp>
        <p:nvSpPr>
          <p:cNvPr id="270347" name="Rectangle 11"/>
          <p:cNvSpPr>
            <a:spLocks noChangeArrowheads="1"/>
          </p:cNvSpPr>
          <p:nvPr/>
        </p:nvSpPr>
        <p:spPr bwMode="auto">
          <a:xfrm>
            <a:off x="0" y="316230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270348" name="Object 12"/>
          <p:cNvGraphicFramePr>
            <a:graphicFrameLocks noChangeAspect="1"/>
          </p:cNvGraphicFramePr>
          <p:nvPr/>
        </p:nvGraphicFramePr>
        <p:xfrm>
          <a:off x="395288" y="2708275"/>
          <a:ext cx="2530475" cy="533400"/>
        </p:xfrm>
        <a:graphic>
          <a:graphicData uri="http://schemas.openxmlformats.org/presentationml/2006/ole">
            <p:oleObj spid="_x0000_s270348" name="Формула" r:id="rId3" imgW="2400300" imgH="533400" progId="Equation.3">
              <p:embed/>
            </p:oleObj>
          </a:graphicData>
        </a:graphic>
      </p:graphicFrame>
      <p:sp>
        <p:nvSpPr>
          <p:cNvPr id="270349" name="Rectangle 13"/>
          <p:cNvSpPr>
            <a:spLocks noChangeArrowheads="1"/>
          </p:cNvSpPr>
          <p:nvPr/>
        </p:nvSpPr>
        <p:spPr bwMode="auto">
          <a:xfrm>
            <a:off x="0" y="316230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270350" name="Object 14"/>
          <p:cNvGraphicFramePr>
            <a:graphicFrameLocks noChangeAspect="1"/>
          </p:cNvGraphicFramePr>
          <p:nvPr/>
        </p:nvGraphicFramePr>
        <p:xfrm>
          <a:off x="323850" y="3284538"/>
          <a:ext cx="2713038" cy="533400"/>
        </p:xfrm>
        <a:graphic>
          <a:graphicData uri="http://schemas.openxmlformats.org/presentationml/2006/ole">
            <p:oleObj spid="_x0000_s270350" name="Формула" r:id="rId4" imgW="2578100" imgH="533400" progId="Equation.3">
              <p:embed/>
            </p:oleObj>
          </a:graphicData>
        </a:graphic>
      </p:graphicFrame>
      <p:sp>
        <p:nvSpPr>
          <p:cNvPr id="270351" name="Rectangle 15"/>
          <p:cNvSpPr>
            <a:spLocks noChangeArrowheads="1"/>
          </p:cNvSpPr>
          <p:nvPr/>
        </p:nvSpPr>
        <p:spPr bwMode="auto">
          <a:xfrm>
            <a:off x="0" y="316230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270352" name="Object 16"/>
          <p:cNvGraphicFramePr>
            <a:graphicFrameLocks noChangeAspect="1"/>
          </p:cNvGraphicFramePr>
          <p:nvPr/>
        </p:nvGraphicFramePr>
        <p:xfrm>
          <a:off x="3132138" y="2708275"/>
          <a:ext cx="2057400" cy="533400"/>
        </p:xfrm>
        <a:graphic>
          <a:graphicData uri="http://schemas.openxmlformats.org/presentationml/2006/ole">
            <p:oleObj spid="_x0000_s270352" name="Формула" r:id="rId5" imgW="1955800" imgH="533400" progId="Equation.3">
              <p:embed/>
            </p:oleObj>
          </a:graphicData>
        </a:graphic>
      </p:graphicFrame>
      <p:sp>
        <p:nvSpPr>
          <p:cNvPr id="270353" name="Rectangle 17"/>
          <p:cNvSpPr>
            <a:spLocks noChangeArrowheads="1"/>
          </p:cNvSpPr>
          <p:nvPr/>
        </p:nvSpPr>
        <p:spPr bwMode="auto">
          <a:xfrm>
            <a:off x="0" y="3105150"/>
            <a:ext cx="9144000" cy="0"/>
          </a:xfrm>
          <a:prstGeom prst="rect">
            <a:avLst/>
          </a:prstGeom>
          <a:noFill/>
          <a:ln w="9525">
            <a:noFill/>
            <a:miter lim="800000"/>
            <a:headEnd/>
            <a:tailEnd/>
          </a:ln>
          <a:effectLst/>
        </p:spPr>
        <p:txBody>
          <a:bodyPr wrap="none" anchor="ctr">
            <a:spAutoFit/>
          </a:bodyPr>
          <a:lstStyle/>
          <a:p>
            <a:endParaRPr lang="ru-RU"/>
          </a:p>
        </p:txBody>
      </p:sp>
      <p:sp>
        <p:nvSpPr>
          <p:cNvPr id="270355" name="Rectangle 19"/>
          <p:cNvSpPr>
            <a:spLocks noChangeArrowheads="1"/>
          </p:cNvSpPr>
          <p:nvPr/>
        </p:nvSpPr>
        <p:spPr bwMode="auto">
          <a:xfrm>
            <a:off x="179388" y="836613"/>
            <a:ext cx="4608512" cy="287337"/>
          </a:xfrm>
          <a:prstGeom prst="rect">
            <a:avLst/>
          </a:prstGeom>
          <a:noFill/>
          <a:ln w="9525">
            <a:noFill/>
            <a:miter lim="800000"/>
            <a:headEnd/>
            <a:tailEnd/>
          </a:ln>
          <a:effectLst/>
        </p:spPr>
        <p:txBody>
          <a:bodyPr anchor="ctr"/>
          <a:lstStyle/>
          <a:p>
            <a:pPr algn="ctr"/>
            <a:r>
              <a:rPr lang="ru-RU" sz="1000" b="1">
                <a:solidFill>
                  <a:srgbClr val="000000"/>
                </a:solidFill>
                <a:latin typeface="Arial" charset="0"/>
              </a:rPr>
              <a:t>уравнения теплопередачи и расчетная схема </a:t>
            </a:r>
          </a:p>
        </p:txBody>
      </p:sp>
      <p:sp>
        <p:nvSpPr>
          <p:cNvPr id="270357" name="Rectangle 21"/>
          <p:cNvSpPr>
            <a:spLocks noChangeArrowheads="1"/>
          </p:cNvSpPr>
          <p:nvPr/>
        </p:nvSpPr>
        <p:spPr bwMode="auto">
          <a:xfrm>
            <a:off x="6443663" y="1052513"/>
            <a:ext cx="2195512" cy="288925"/>
          </a:xfrm>
          <a:prstGeom prst="rect">
            <a:avLst/>
          </a:prstGeom>
          <a:noFill/>
          <a:ln w="9525">
            <a:noFill/>
            <a:miter lim="800000"/>
            <a:headEnd/>
            <a:tailEnd/>
          </a:ln>
          <a:effectLst/>
        </p:spPr>
        <p:txBody>
          <a:bodyPr anchor="ctr"/>
          <a:lstStyle/>
          <a:p>
            <a:pPr algn="ctr"/>
            <a:r>
              <a:rPr lang="ru-RU" sz="1000" b="1">
                <a:solidFill>
                  <a:srgbClr val="000000"/>
                </a:solidFill>
                <a:latin typeface="Arial" charset="0"/>
              </a:rPr>
              <a:t>сравнение моделей расчета: 	</a:t>
            </a:r>
          </a:p>
        </p:txBody>
      </p:sp>
      <p:sp>
        <p:nvSpPr>
          <p:cNvPr id="270358" name="Rectangle 22"/>
          <p:cNvSpPr>
            <a:spLocks noChangeArrowheads="1"/>
          </p:cNvSpPr>
          <p:nvPr/>
        </p:nvSpPr>
        <p:spPr bwMode="auto">
          <a:xfrm>
            <a:off x="6011863" y="5876925"/>
            <a:ext cx="2882900" cy="720725"/>
          </a:xfrm>
          <a:prstGeom prst="rect">
            <a:avLst/>
          </a:prstGeom>
          <a:noFill/>
          <a:ln w="9525">
            <a:noFill/>
            <a:miter lim="800000"/>
            <a:headEnd/>
            <a:tailEnd/>
          </a:ln>
          <a:effectLst/>
        </p:spPr>
        <p:txBody>
          <a:bodyPr anchor="ctr"/>
          <a:lstStyle/>
          <a:p>
            <a:r>
              <a:rPr lang="en-US" sz="1000" b="1">
                <a:solidFill>
                  <a:srgbClr val="000000"/>
                </a:solidFill>
                <a:latin typeface="Arial" charset="0"/>
              </a:rPr>
              <a:t>I – </a:t>
            </a:r>
            <a:r>
              <a:rPr lang="ru-RU" sz="1000" b="1">
                <a:solidFill>
                  <a:srgbClr val="000000"/>
                </a:solidFill>
                <a:latin typeface="Arial" charset="0"/>
              </a:rPr>
              <a:t>«базовая»: без НУ и ТМО </a:t>
            </a:r>
            <a:br>
              <a:rPr lang="ru-RU" sz="1000" b="1">
                <a:solidFill>
                  <a:srgbClr val="000000"/>
                </a:solidFill>
                <a:latin typeface="Arial" charset="0"/>
              </a:rPr>
            </a:br>
            <a:r>
              <a:rPr lang="en-US" sz="1000" b="1">
                <a:solidFill>
                  <a:srgbClr val="000000"/>
                </a:solidFill>
                <a:latin typeface="Arial" charset="0"/>
              </a:rPr>
              <a:t>II</a:t>
            </a:r>
            <a:r>
              <a:rPr lang="ru-RU" sz="1000" b="1">
                <a:solidFill>
                  <a:srgbClr val="000000"/>
                </a:solidFill>
                <a:latin typeface="Arial" charset="0"/>
              </a:rPr>
              <a:t> – «сухая»: с НУ и без ТМО </a:t>
            </a:r>
            <a:br>
              <a:rPr lang="ru-RU" sz="1000" b="1">
                <a:solidFill>
                  <a:srgbClr val="000000"/>
                </a:solidFill>
                <a:latin typeface="Arial" charset="0"/>
              </a:rPr>
            </a:br>
            <a:r>
              <a:rPr lang="en-US" sz="1000" b="1">
                <a:solidFill>
                  <a:srgbClr val="000000"/>
                </a:solidFill>
                <a:latin typeface="Arial" charset="0"/>
              </a:rPr>
              <a:t>III</a:t>
            </a:r>
            <a:r>
              <a:rPr lang="ru-RU" sz="1000" b="1">
                <a:solidFill>
                  <a:srgbClr val="000000"/>
                </a:solidFill>
                <a:latin typeface="Arial" charset="0"/>
              </a:rPr>
              <a:t> – «мокрая»: с НУ и ТМО 	</a:t>
            </a:r>
          </a:p>
        </p:txBody>
      </p:sp>
      <p:pic>
        <p:nvPicPr>
          <p:cNvPr id="270360" name="Picture 24"/>
          <p:cNvPicPr>
            <a:picLocks noChangeAspect="1" noChangeArrowheads="1"/>
          </p:cNvPicPr>
          <p:nvPr/>
        </p:nvPicPr>
        <p:blipFill>
          <a:blip r:embed="rId6" cstate="print"/>
          <a:srcRect/>
          <a:stretch>
            <a:fillRect/>
          </a:stretch>
        </p:blipFill>
        <p:spPr bwMode="auto">
          <a:xfrm>
            <a:off x="611188" y="1196975"/>
            <a:ext cx="2378075" cy="1427163"/>
          </a:xfrm>
          <a:prstGeom prst="rect">
            <a:avLst/>
          </a:prstGeom>
          <a:noFill/>
          <a:ln w="9525">
            <a:noFill/>
            <a:miter lim="800000"/>
            <a:headEnd/>
            <a:tailEnd/>
          </a:ln>
        </p:spPr>
      </p:pic>
      <p:pic>
        <p:nvPicPr>
          <p:cNvPr id="270361" name="Picture 25"/>
          <p:cNvPicPr>
            <a:picLocks noChangeAspect="1" noChangeArrowheads="1"/>
          </p:cNvPicPr>
          <p:nvPr/>
        </p:nvPicPr>
        <p:blipFill>
          <a:blip r:embed="rId7" cstate="print"/>
          <a:srcRect/>
          <a:stretch>
            <a:fillRect/>
          </a:stretch>
        </p:blipFill>
        <p:spPr bwMode="auto">
          <a:xfrm>
            <a:off x="3421063" y="1196975"/>
            <a:ext cx="1511300" cy="1387475"/>
          </a:xfrm>
          <a:prstGeom prst="rect">
            <a:avLst/>
          </a:prstGeom>
          <a:noFill/>
          <a:ln w="9525">
            <a:noFill/>
            <a:miter lim="800000"/>
            <a:headEnd/>
            <a:tailEnd/>
          </a:ln>
        </p:spPr>
      </p:pic>
      <p:sp>
        <p:nvSpPr>
          <p:cNvPr id="270362" name="Rectangle 26"/>
          <p:cNvSpPr>
            <a:spLocks noChangeArrowheads="1"/>
          </p:cNvSpPr>
          <p:nvPr/>
        </p:nvSpPr>
        <p:spPr bwMode="auto">
          <a:xfrm>
            <a:off x="0" y="1611313"/>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270363" name="Object 27"/>
          <p:cNvGraphicFramePr>
            <a:graphicFrameLocks noChangeAspect="1"/>
          </p:cNvGraphicFramePr>
          <p:nvPr/>
        </p:nvGraphicFramePr>
        <p:xfrm>
          <a:off x="5940425" y="1484313"/>
          <a:ext cx="2979738" cy="4321175"/>
        </p:xfrm>
        <a:graphic>
          <a:graphicData uri="http://schemas.openxmlformats.org/presentationml/2006/ole">
            <p:oleObj spid="_x0000_s270363" name="Лист" r:id="rId8" imgW="6118860" imgH="8884920" progId="Excel.Sheet.8">
              <p:embed/>
            </p:oleObj>
          </a:graphicData>
        </a:graphic>
      </p:graphicFrame>
      <p:sp>
        <p:nvSpPr>
          <p:cNvPr id="270364" name="Rectangle 28"/>
          <p:cNvSpPr>
            <a:spLocks noChangeArrowheads="1"/>
          </p:cNvSpPr>
          <p:nvPr/>
        </p:nvSpPr>
        <p:spPr bwMode="auto">
          <a:xfrm>
            <a:off x="395288" y="4076700"/>
            <a:ext cx="4608512" cy="287338"/>
          </a:xfrm>
          <a:prstGeom prst="rect">
            <a:avLst/>
          </a:prstGeom>
          <a:noFill/>
          <a:ln w="9525">
            <a:noFill/>
            <a:miter lim="800000"/>
            <a:headEnd/>
            <a:tailEnd/>
          </a:ln>
          <a:effectLst/>
        </p:spPr>
        <p:txBody>
          <a:bodyPr anchor="ctr"/>
          <a:lstStyle/>
          <a:p>
            <a:pPr algn="ctr"/>
            <a:r>
              <a:rPr lang="ru-RU" sz="1200" b="1">
                <a:solidFill>
                  <a:srgbClr val="000000"/>
                </a:solidFill>
                <a:latin typeface="Arial" charset="0"/>
              </a:rPr>
              <a:t>разностная схема для уравнений теплоотдачи</a:t>
            </a:r>
          </a:p>
        </p:txBody>
      </p:sp>
      <p:graphicFrame>
        <p:nvGraphicFramePr>
          <p:cNvPr id="270366" name="Object 30"/>
          <p:cNvGraphicFramePr>
            <a:graphicFrameLocks noChangeAspect="1"/>
          </p:cNvGraphicFramePr>
          <p:nvPr/>
        </p:nvGraphicFramePr>
        <p:xfrm>
          <a:off x="395288" y="5084763"/>
          <a:ext cx="1282700" cy="533400"/>
        </p:xfrm>
        <a:graphic>
          <a:graphicData uri="http://schemas.openxmlformats.org/presentationml/2006/ole">
            <p:oleObj spid="_x0000_s270366" name="Формула" r:id="rId9" imgW="1282700" imgH="533400" progId="Equation.3">
              <p:embed/>
            </p:oleObj>
          </a:graphicData>
        </a:graphic>
      </p:graphicFrame>
      <p:graphicFrame>
        <p:nvGraphicFramePr>
          <p:cNvPr id="270367" name="Object 31"/>
          <p:cNvGraphicFramePr>
            <a:graphicFrameLocks noChangeAspect="1"/>
          </p:cNvGraphicFramePr>
          <p:nvPr/>
        </p:nvGraphicFramePr>
        <p:xfrm>
          <a:off x="323850" y="4365625"/>
          <a:ext cx="5724525" cy="615950"/>
        </p:xfrm>
        <a:graphic>
          <a:graphicData uri="http://schemas.openxmlformats.org/presentationml/2006/ole">
            <p:oleObj spid="_x0000_s270367" name="Формула" r:id="rId10" imgW="4178300" imgH="469900" progId="Equation.3">
              <p:embed/>
            </p:oleObj>
          </a:graphicData>
        </a:graphic>
      </p:graphicFrame>
      <p:graphicFrame>
        <p:nvGraphicFramePr>
          <p:cNvPr id="270368" name="Object 32"/>
          <p:cNvGraphicFramePr>
            <a:graphicFrameLocks noChangeAspect="1"/>
          </p:cNvGraphicFramePr>
          <p:nvPr/>
        </p:nvGraphicFramePr>
        <p:xfrm>
          <a:off x="468313" y="5589588"/>
          <a:ext cx="5130800" cy="914400"/>
        </p:xfrm>
        <a:graphic>
          <a:graphicData uri="http://schemas.openxmlformats.org/presentationml/2006/ole">
            <p:oleObj spid="_x0000_s270368" name="Формула" r:id="rId11" imgW="5130800" imgH="914400" progId="Equation.3">
              <p:embed/>
            </p:oleObj>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Номер слайда 3"/>
          <p:cNvSpPr>
            <a:spLocks noGrp="1"/>
          </p:cNvSpPr>
          <p:nvPr>
            <p:ph type="sldNum" sz="quarter" idx="12"/>
          </p:nvPr>
        </p:nvSpPr>
        <p:spPr/>
        <p:txBody>
          <a:bodyPr/>
          <a:lstStyle/>
          <a:p>
            <a:fld id="{B5ADC61C-8BC9-4A18-BB29-E534A22B6ED7}" type="slidenum">
              <a:rPr lang="ru-RU"/>
              <a:pPr/>
              <a:t>23</a:t>
            </a:fld>
            <a:endParaRPr lang="ru-RU"/>
          </a:p>
        </p:txBody>
      </p:sp>
      <p:sp>
        <p:nvSpPr>
          <p:cNvPr id="271362" name="Text Box 2"/>
          <p:cNvSpPr txBox="1">
            <a:spLocks noChangeArrowheads="1"/>
          </p:cNvSpPr>
          <p:nvPr/>
        </p:nvSpPr>
        <p:spPr bwMode="auto">
          <a:xfrm>
            <a:off x="0" y="188913"/>
            <a:ext cx="8915400" cy="366712"/>
          </a:xfrm>
          <a:prstGeom prst="rect">
            <a:avLst/>
          </a:prstGeom>
          <a:noFill/>
          <a:ln w="9525">
            <a:noFill/>
            <a:miter lim="800000"/>
            <a:headEnd/>
            <a:tailEnd/>
          </a:ln>
          <a:effectLst/>
        </p:spPr>
        <p:txBody>
          <a:bodyPr>
            <a:spAutoFit/>
          </a:bodyPr>
          <a:lstStyle/>
          <a:p>
            <a:pPr algn="ctr"/>
            <a:r>
              <a:rPr lang="ru-RU" b="1">
                <a:solidFill>
                  <a:schemeClr val="hlink"/>
                </a:solidFill>
                <a:effectLst>
                  <a:outerShdw blurRad="38100" dist="38100" dir="2700000" algn="tl">
                    <a:srgbClr val="C0C0C0"/>
                  </a:outerShdw>
                </a:effectLst>
                <a:latin typeface="Tahoma" pitchFamily="34" charset="0"/>
              </a:rPr>
              <a:t>ПРОВЕРКА ДОСТОВЕРНОСТИ МОДЕЛИ</a:t>
            </a:r>
          </a:p>
        </p:txBody>
      </p:sp>
      <p:sp>
        <p:nvSpPr>
          <p:cNvPr id="271363" name="Rectangle 3"/>
          <p:cNvSpPr>
            <a:spLocks noChangeArrowheads="1"/>
          </p:cNvSpPr>
          <p:nvPr/>
        </p:nvSpPr>
        <p:spPr bwMode="auto">
          <a:xfrm>
            <a:off x="0" y="1654175"/>
            <a:ext cx="9144000" cy="0"/>
          </a:xfrm>
          <a:prstGeom prst="rect">
            <a:avLst/>
          </a:prstGeom>
          <a:noFill/>
          <a:ln w="9525">
            <a:noFill/>
            <a:miter lim="800000"/>
            <a:headEnd/>
            <a:tailEnd/>
          </a:ln>
          <a:effectLst/>
        </p:spPr>
        <p:txBody>
          <a:bodyPr wrap="none" anchor="ctr">
            <a:spAutoFit/>
          </a:bodyPr>
          <a:lstStyle/>
          <a:p>
            <a:endParaRPr lang="ru-RU"/>
          </a:p>
        </p:txBody>
      </p:sp>
      <p:sp>
        <p:nvSpPr>
          <p:cNvPr id="271364" name="Rectangle 4"/>
          <p:cNvSpPr>
            <a:spLocks noChangeArrowheads="1"/>
          </p:cNvSpPr>
          <p:nvPr/>
        </p:nvSpPr>
        <p:spPr bwMode="auto">
          <a:xfrm>
            <a:off x="0" y="3192463"/>
            <a:ext cx="9144000" cy="0"/>
          </a:xfrm>
          <a:prstGeom prst="rect">
            <a:avLst/>
          </a:prstGeom>
          <a:noFill/>
          <a:ln w="9525">
            <a:noFill/>
            <a:miter lim="800000"/>
            <a:headEnd/>
            <a:tailEnd/>
          </a:ln>
          <a:effectLst/>
        </p:spPr>
        <p:txBody>
          <a:bodyPr wrap="none" anchor="ctr">
            <a:spAutoFit/>
          </a:bodyPr>
          <a:lstStyle/>
          <a:p>
            <a:endParaRPr lang="ru-RU"/>
          </a:p>
        </p:txBody>
      </p:sp>
      <p:sp>
        <p:nvSpPr>
          <p:cNvPr id="271365" name="Rectangle 5"/>
          <p:cNvSpPr>
            <a:spLocks noChangeArrowheads="1"/>
          </p:cNvSpPr>
          <p:nvPr/>
        </p:nvSpPr>
        <p:spPr bwMode="auto">
          <a:xfrm>
            <a:off x="0" y="3173413"/>
            <a:ext cx="9144000" cy="0"/>
          </a:xfrm>
          <a:prstGeom prst="rect">
            <a:avLst/>
          </a:prstGeom>
          <a:noFill/>
          <a:ln w="9525">
            <a:noFill/>
            <a:miter lim="800000"/>
            <a:headEnd/>
            <a:tailEnd/>
          </a:ln>
          <a:effectLst/>
        </p:spPr>
        <p:txBody>
          <a:bodyPr wrap="none" anchor="ctr">
            <a:spAutoFit/>
          </a:bodyPr>
          <a:lstStyle/>
          <a:p>
            <a:endParaRPr lang="ru-RU"/>
          </a:p>
        </p:txBody>
      </p:sp>
      <p:sp>
        <p:nvSpPr>
          <p:cNvPr id="271366" name="Rectangle 6"/>
          <p:cNvSpPr>
            <a:spLocks noChangeArrowheads="1"/>
          </p:cNvSpPr>
          <p:nvPr/>
        </p:nvSpPr>
        <p:spPr bwMode="auto">
          <a:xfrm>
            <a:off x="0" y="3170238"/>
            <a:ext cx="9144000" cy="0"/>
          </a:xfrm>
          <a:prstGeom prst="rect">
            <a:avLst/>
          </a:prstGeom>
          <a:noFill/>
          <a:ln w="9525">
            <a:noFill/>
            <a:miter lim="800000"/>
            <a:headEnd/>
            <a:tailEnd/>
          </a:ln>
          <a:effectLst/>
        </p:spPr>
        <p:txBody>
          <a:bodyPr wrap="none" anchor="ctr">
            <a:spAutoFit/>
          </a:bodyPr>
          <a:lstStyle/>
          <a:p>
            <a:endParaRPr lang="ru-RU"/>
          </a:p>
        </p:txBody>
      </p:sp>
      <p:sp>
        <p:nvSpPr>
          <p:cNvPr id="271367" name="Rectangle 7"/>
          <p:cNvSpPr>
            <a:spLocks noChangeArrowheads="1"/>
          </p:cNvSpPr>
          <p:nvPr/>
        </p:nvSpPr>
        <p:spPr bwMode="auto">
          <a:xfrm>
            <a:off x="0" y="3170238"/>
            <a:ext cx="9144000" cy="0"/>
          </a:xfrm>
          <a:prstGeom prst="rect">
            <a:avLst/>
          </a:prstGeom>
          <a:noFill/>
          <a:ln w="9525">
            <a:noFill/>
            <a:miter lim="800000"/>
            <a:headEnd/>
            <a:tailEnd/>
          </a:ln>
          <a:effectLst/>
        </p:spPr>
        <p:txBody>
          <a:bodyPr wrap="none" anchor="ctr">
            <a:spAutoFit/>
          </a:bodyPr>
          <a:lstStyle/>
          <a:p>
            <a:endParaRPr lang="ru-RU"/>
          </a:p>
        </p:txBody>
      </p:sp>
      <p:sp>
        <p:nvSpPr>
          <p:cNvPr id="271368" name="Rectangle 8"/>
          <p:cNvSpPr>
            <a:spLocks noChangeArrowheads="1"/>
          </p:cNvSpPr>
          <p:nvPr/>
        </p:nvSpPr>
        <p:spPr bwMode="auto">
          <a:xfrm>
            <a:off x="0" y="2827338"/>
            <a:ext cx="9144000" cy="0"/>
          </a:xfrm>
          <a:prstGeom prst="rect">
            <a:avLst/>
          </a:prstGeom>
          <a:noFill/>
          <a:ln w="9525">
            <a:noFill/>
            <a:miter lim="800000"/>
            <a:headEnd/>
            <a:tailEnd/>
          </a:ln>
          <a:effectLst/>
        </p:spPr>
        <p:txBody>
          <a:bodyPr wrap="none" anchor="ctr">
            <a:spAutoFit/>
          </a:bodyPr>
          <a:lstStyle/>
          <a:p>
            <a:endParaRPr lang="ru-RU"/>
          </a:p>
        </p:txBody>
      </p:sp>
      <p:sp>
        <p:nvSpPr>
          <p:cNvPr id="271369" name="Rectangle 9"/>
          <p:cNvSpPr>
            <a:spLocks noChangeArrowheads="1"/>
          </p:cNvSpPr>
          <p:nvPr/>
        </p:nvSpPr>
        <p:spPr bwMode="auto">
          <a:xfrm>
            <a:off x="0" y="3173413"/>
            <a:ext cx="9144000" cy="0"/>
          </a:xfrm>
          <a:prstGeom prst="rect">
            <a:avLst/>
          </a:prstGeom>
          <a:noFill/>
          <a:ln w="9525">
            <a:noFill/>
            <a:miter lim="800000"/>
            <a:headEnd/>
            <a:tailEnd/>
          </a:ln>
          <a:effectLst/>
        </p:spPr>
        <p:txBody>
          <a:bodyPr wrap="none" anchor="ctr">
            <a:spAutoFit/>
          </a:bodyPr>
          <a:lstStyle/>
          <a:p>
            <a:endParaRPr lang="ru-RU"/>
          </a:p>
        </p:txBody>
      </p:sp>
      <p:sp>
        <p:nvSpPr>
          <p:cNvPr id="271370" name="Rectangle 10"/>
          <p:cNvSpPr>
            <a:spLocks noChangeArrowheads="1"/>
          </p:cNvSpPr>
          <p:nvPr/>
        </p:nvSpPr>
        <p:spPr bwMode="auto">
          <a:xfrm>
            <a:off x="0" y="2781300"/>
            <a:ext cx="9144000" cy="0"/>
          </a:xfrm>
          <a:prstGeom prst="rect">
            <a:avLst/>
          </a:prstGeom>
          <a:noFill/>
          <a:ln w="9525">
            <a:noFill/>
            <a:miter lim="800000"/>
            <a:headEnd/>
            <a:tailEnd/>
          </a:ln>
          <a:effectLst/>
        </p:spPr>
        <p:txBody>
          <a:bodyPr wrap="none" anchor="ctr">
            <a:spAutoFit/>
          </a:bodyPr>
          <a:lstStyle/>
          <a:p>
            <a:endParaRPr lang="ru-RU"/>
          </a:p>
        </p:txBody>
      </p:sp>
      <p:sp>
        <p:nvSpPr>
          <p:cNvPr id="271371" name="Rectangle 11"/>
          <p:cNvSpPr>
            <a:spLocks noChangeArrowheads="1"/>
          </p:cNvSpPr>
          <p:nvPr/>
        </p:nvSpPr>
        <p:spPr bwMode="auto">
          <a:xfrm>
            <a:off x="0" y="3268663"/>
            <a:ext cx="9144000" cy="0"/>
          </a:xfrm>
          <a:prstGeom prst="rect">
            <a:avLst/>
          </a:prstGeom>
          <a:noFill/>
          <a:ln w="9525">
            <a:noFill/>
            <a:miter lim="800000"/>
            <a:headEnd/>
            <a:tailEnd/>
          </a:ln>
          <a:effectLst/>
        </p:spPr>
        <p:txBody>
          <a:bodyPr wrap="none" anchor="ctr">
            <a:spAutoFit/>
          </a:bodyPr>
          <a:lstStyle/>
          <a:p>
            <a:endParaRPr lang="ru-RU"/>
          </a:p>
        </p:txBody>
      </p:sp>
      <p:sp>
        <p:nvSpPr>
          <p:cNvPr id="271372" name="Rectangle 12"/>
          <p:cNvSpPr>
            <a:spLocks noChangeArrowheads="1"/>
          </p:cNvSpPr>
          <p:nvPr/>
        </p:nvSpPr>
        <p:spPr bwMode="auto">
          <a:xfrm>
            <a:off x="250825" y="549275"/>
            <a:ext cx="2232025" cy="431800"/>
          </a:xfrm>
          <a:prstGeom prst="rect">
            <a:avLst/>
          </a:prstGeom>
          <a:noFill/>
          <a:ln w="9525">
            <a:noFill/>
            <a:miter lim="800000"/>
            <a:headEnd/>
            <a:tailEnd/>
          </a:ln>
          <a:effectLst/>
        </p:spPr>
        <p:txBody>
          <a:bodyPr anchor="ctr"/>
          <a:lstStyle/>
          <a:p>
            <a:pPr algn="ctr"/>
            <a:r>
              <a:rPr lang="ru-RU" sz="1200" b="1">
                <a:solidFill>
                  <a:srgbClr val="000000"/>
                </a:solidFill>
                <a:latin typeface="Arial" charset="0"/>
              </a:rPr>
              <a:t>теплоотдача к пластине</a:t>
            </a:r>
            <a:br>
              <a:rPr lang="ru-RU" sz="1200" b="1">
                <a:solidFill>
                  <a:srgbClr val="000000"/>
                </a:solidFill>
                <a:latin typeface="Arial" charset="0"/>
              </a:rPr>
            </a:br>
            <a:r>
              <a:rPr lang="ru-RU" sz="1200" b="1">
                <a:solidFill>
                  <a:srgbClr val="000000"/>
                </a:solidFill>
                <a:latin typeface="Arial" charset="0"/>
              </a:rPr>
              <a:t> </a:t>
            </a:r>
            <a:r>
              <a:rPr lang="ru-RU" sz="1200">
                <a:solidFill>
                  <a:srgbClr val="000000"/>
                </a:solidFill>
                <a:latin typeface="Arial" charset="0"/>
              </a:rPr>
              <a:t>граничные условия </a:t>
            </a:r>
            <a:r>
              <a:rPr lang="en-US" sz="1200">
                <a:solidFill>
                  <a:srgbClr val="000000"/>
                </a:solidFill>
                <a:latin typeface="Arial" charset="0"/>
              </a:rPr>
              <a:t>I</a:t>
            </a:r>
            <a:r>
              <a:rPr lang="ru-RU" sz="1200">
                <a:solidFill>
                  <a:srgbClr val="000000"/>
                </a:solidFill>
                <a:latin typeface="Arial" charset="0"/>
              </a:rPr>
              <a:t> рода</a:t>
            </a:r>
            <a:r>
              <a:rPr lang="ru-RU" sz="1000" b="1">
                <a:solidFill>
                  <a:srgbClr val="000000"/>
                </a:solidFill>
                <a:latin typeface="Arial" charset="0"/>
              </a:rPr>
              <a:t> </a:t>
            </a:r>
          </a:p>
        </p:txBody>
      </p:sp>
      <p:sp>
        <p:nvSpPr>
          <p:cNvPr id="271373" name="Rectangle 13"/>
          <p:cNvSpPr>
            <a:spLocks noChangeArrowheads="1"/>
          </p:cNvSpPr>
          <p:nvPr/>
        </p:nvSpPr>
        <p:spPr bwMode="auto">
          <a:xfrm>
            <a:off x="0" y="3154363"/>
            <a:ext cx="9144000" cy="0"/>
          </a:xfrm>
          <a:prstGeom prst="rect">
            <a:avLst/>
          </a:prstGeom>
          <a:noFill/>
          <a:ln w="9525">
            <a:noFill/>
            <a:miter lim="800000"/>
            <a:headEnd/>
            <a:tailEnd/>
          </a:ln>
          <a:effectLst/>
        </p:spPr>
        <p:txBody>
          <a:bodyPr wrap="none" anchor="ctr">
            <a:spAutoFit/>
          </a:bodyPr>
          <a:lstStyle/>
          <a:p>
            <a:endParaRPr lang="ru-RU"/>
          </a:p>
        </p:txBody>
      </p:sp>
      <p:sp>
        <p:nvSpPr>
          <p:cNvPr id="271374" name="Rectangle 14"/>
          <p:cNvSpPr>
            <a:spLocks noChangeArrowheads="1"/>
          </p:cNvSpPr>
          <p:nvPr/>
        </p:nvSpPr>
        <p:spPr bwMode="auto">
          <a:xfrm>
            <a:off x="0" y="3170238"/>
            <a:ext cx="9144000" cy="0"/>
          </a:xfrm>
          <a:prstGeom prst="rect">
            <a:avLst/>
          </a:prstGeom>
          <a:noFill/>
          <a:ln w="9525">
            <a:noFill/>
            <a:miter lim="800000"/>
            <a:headEnd/>
            <a:tailEnd/>
          </a:ln>
          <a:effectLst/>
        </p:spPr>
        <p:txBody>
          <a:bodyPr wrap="none" anchor="ctr">
            <a:spAutoFit/>
          </a:bodyPr>
          <a:lstStyle/>
          <a:p>
            <a:endParaRPr lang="ru-RU"/>
          </a:p>
        </p:txBody>
      </p:sp>
      <p:sp>
        <p:nvSpPr>
          <p:cNvPr id="271375" name="Rectangle 15"/>
          <p:cNvSpPr>
            <a:spLocks noChangeArrowheads="1"/>
          </p:cNvSpPr>
          <p:nvPr/>
        </p:nvSpPr>
        <p:spPr bwMode="auto">
          <a:xfrm>
            <a:off x="0" y="3189288"/>
            <a:ext cx="9144000" cy="0"/>
          </a:xfrm>
          <a:prstGeom prst="rect">
            <a:avLst/>
          </a:prstGeom>
          <a:noFill/>
          <a:ln w="9525">
            <a:noFill/>
            <a:miter lim="800000"/>
            <a:headEnd/>
            <a:tailEnd/>
          </a:ln>
          <a:effectLst/>
        </p:spPr>
        <p:txBody>
          <a:bodyPr wrap="none" anchor="ctr">
            <a:spAutoFit/>
          </a:bodyPr>
          <a:lstStyle/>
          <a:p>
            <a:endParaRPr lang="ru-RU"/>
          </a:p>
        </p:txBody>
      </p:sp>
      <p:sp>
        <p:nvSpPr>
          <p:cNvPr id="271376" name="Rectangle 16"/>
          <p:cNvSpPr>
            <a:spLocks noChangeArrowheads="1"/>
          </p:cNvSpPr>
          <p:nvPr/>
        </p:nvSpPr>
        <p:spPr bwMode="auto">
          <a:xfrm>
            <a:off x="323850" y="3141663"/>
            <a:ext cx="9144000" cy="0"/>
          </a:xfrm>
          <a:prstGeom prst="rect">
            <a:avLst/>
          </a:prstGeom>
          <a:noFill/>
          <a:ln w="9525">
            <a:noFill/>
            <a:miter lim="800000"/>
            <a:headEnd/>
            <a:tailEnd/>
          </a:ln>
          <a:effectLst/>
        </p:spPr>
        <p:txBody>
          <a:bodyPr wrap="none" anchor="ctr">
            <a:spAutoFit/>
          </a:bodyPr>
          <a:lstStyle/>
          <a:p>
            <a:endParaRPr lang="ru-RU"/>
          </a:p>
        </p:txBody>
      </p:sp>
      <p:sp>
        <p:nvSpPr>
          <p:cNvPr id="271377" name="Rectangle 17"/>
          <p:cNvSpPr>
            <a:spLocks noChangeArrowheads="1"/>
          </p:cNvSpPr>
          <p:nvPr/>
        </p:nvSpPr>
        <p:spPr bwMode="auto">
          <a:xfrm>
            <a:off x="5435600" y="1628775"/>
            <a:ext cx="3457575" cy="288925"/>
          </a:xfrm>
          <a:prstGeom prst="rect">
            <a:avLst/>
          </a:prstGeom>
          <a:noFill/>
          <a:ln w="9525">
            <a:noFill/>
            <a:miter lim="800000"/>
            <a:headEnd/>
            <a:tailEnd/>
          </a:ln>
          <a:effectLst/>
        </p:spPr>
        <p:txBody>
          <a:bodyPr anchor="ctr"/>
          <a:lstStyle/>
          <a:p>
            <a:pPr algn="ctr"/>
            <a:r>
              <a:rPr lang="ru-RU" sz="1200" b="1">
                <a:solidFill>
                  <a:srgbClr val="000000"/>
                </a:solidFill>
                <a:latin typeface="Arial" charset="0"/>
              </a:rPr>
              <a:t>теплоотдача в канале</a:t>
            </a:r>
            <a:br>
              <a:rPr lang="ru-RU" sz="1200" b="1">
                <a:solidFill>
                  <a:srgbClr val="000000"/>
                </a:solidFill>
                <a:latin typeface="Arial" charset="0"/>
              </a:rPr>
            </a:br>
            <a:r>
              <a:rPr lang="ru-RU" sz="1200">
                <a:solidFill>
                  <a:srgbClr val="000000"/>
                </a:solidFill>
                <a:latin typeface="Arial" charset="0"/>
              </a:rPr>
              <a:t>граничные условия </a:t>
            </a:r>
            <a:r>
              <a:rPr lang="en-US" sz="1200">
                <a:solidFill>
                  <a:srgbClr val="000000"/>
                </a:solidFill>
                <a:latin typeface="Arial" charset="0"/>
              </a:rPr>
              <a:t>II</a:t>
            </a:r>
            <a:r>
              <a:rPr lang="ru-RU" sz="1200">
                <a:solidFill>
                  <a:srgbClr val="000000"/>
                </a:solidFill>
                <a:latin typeface="Arial" charset="0"/>
              </a:rPr>
              <a:t> рода</a:t>
            </a:r>
          </a:p>
        </p:txBody>
      </p:sp>
      <p:sp>
        <p:nvSpPr>
          <p:cNvPr id="271378" name="Rectangle 18"/>
          <p:cNvSpPr>
            <a:spLocks noChangeArrowheads="1"/>
          </p:cNvSpPr>
          <p:nvPr/>
        </p:nvSpPr>
        <p:spPr bwMode="auto">
          <a:xfrm>
            <a:off x="0" y="3162300"/>
            <a:ext cx="9144000" cy="0"/>
          </a:xfrm>
          <a:prstGeom prst="rect">
            <a:avLst/>
          </a:prstGeom>
          <a:noFill/>
          <a:ln w="9525">
            <a:noFill/>
            <a:miter lim="800000"/>
            <a:headEnd/>
            <a:tailEnd/>
          </a:ln>
          <a:effectLst/>
        </p:spPr>
        <p:txBody>
          <a:bodyPr wrap="none" anchor="ctr">
            <a:spAutoFit/>
          </a:bodyPr>
          <a:lstStyle/>
          <a:p>
            <a:endParaRPr lang="ru-RU"/>
          </a:p>
        </p:txBody>
      </p:sp>
      <p:sp>
        <p:nvSpPr>
          <p:cNvPr id="271379" name="Rectangle 19"/>
          <p:cNvSpPr>
            <a:spLocks noChangeArrowheads="1"/>
          </p:cNvSpPr>
          <p:nvPr/>
        </p:nvSpPr>
        <p:spPr bwMode="auto">
          <a:xfrm>
            <a:off x="0" y="0"/>
            <a:ext cx="9144000" cy="0"/>
          </a:xfrm>
          <a:prstGeom prst="rect">
            <a:avLst/>
          </a:prstGeom>
          <a:noFill/>
          <a:ln w="9525">
            <a:noFill/>
            <a:miter lim="800000"/>
            <a:headEnd/>
            <a:tailEnd/>
          </a:ln>
          <a:effectLst/>
        </p:spPr>
        <p:txBody>
          <a:bodyPr wrap="none" anchor="ctr">
            <a:spAutoFit/>
          </a:bodyPr>
          <a:lstStyle/>
          <a:p>
            <a:endParaRPr lang="ru-RU"/>
          </a:p>
        </p:txBody>
      </p:sp>
      <p:pic>
        <p:nvPicPr>
          <p:cNvPr id="271380" name="Picture 20"/>
          <p:cNvPicPr>
            <a:picLocks noChangeAspect="1" noChangeArrowheads="1"/>
          </p:cNvPicPr>
          <p:nvPr/>
        </p:nvPicPr>
        <p:blipFill>
          <a:blip r:embed="rId3" cstate="print"/>
          <a:srcRect/>
          <a:stretch>
            <a:fillRect/>
          </a:stretch>
        </p:blipFill>
        <p:spPr bwMode="auto">
          <a:xfrm>
            <a:off x="5435600" y="1989138"/>
            <a:ext cx="3419475" cy="2195512"/>
          </a:xfrm>
          <a:prstGeom prst="rect">
            <a:avLst/>
          </a:prstGeom>
          <a:noFill/>
          <a:ln w="9525">
            <a:noFill/>
            <a:miter lim="800000"/>
            <a:headEnd/>
            <a:tailEnd/>
          </a:ln>
          <a:effectLst/>
        </p:spPr>
      </p:pic>
      <p:pic>
        <p:nvPicPr>
          <p:cNvPr id="271381" name="Picture 21"/>
          <p:cNvPicPr>
            <a:picLocks noChangeAspect="1" noChangeArrowheads="1"/>
          </p:cNvPicPr>
          <p:nvPr/>
        </p:nvPicPr>
        <p:blipFill>
          <a:blip r:embed="rId4" cstate="print"/>
          <a:srcRect/>
          <a:stretch>
            <a:fillRect/>
          </a:stretch>
        </p:blipFill>
        <p:spPr bwMode="auto">
          <a:xfrm>
            <a:off x="179388" y="1052513"/>
            <a:ext cx="2808287" cy="1951037"/>
          </a:xfrm>
          <a:prstGeom prst="rect">
            <a:avLst/>
          </a:prstGeom>
          <a:noFill/>
          <a:ln w="9525">
            <a:noFill/>
            <a:miter lim="800000"/>
            <a:headEnd/>
            <a:tailEnd/>
          </a:ln>
          <a:effectLst/>
        </p:spPr>
      </p:pic>
      <p:pic>
        <p:nvPicPr>
          <p:cNvPr id="271382" name="Picture 22"/>
          <p:cNvPicPr>
            <a:picLocks noChangeAspect="1" noChangeArrowheads="1"/>
          </p:cNvPicPr>
          <p:nvPr/>
        </p:nvPicPr>
        <p:blipFill>
          <a:blip r:embed="rId5" cstate="print"/>
          <a:srcRect/>
          <a:stretch>
            <a:fillRect/>
          </a:stretch>
        </p:blipFill>
        <p:spPr bwMode="auto">
          <a:xfrm>
            <a:off x="179388" y="2997200"/>
            <a:ext cx="2952750" cy="981075"/>
          </a:xfrm>
          <a:prstGeom prst="rect">
            <a:avLst/>
          </a:prstGeom>
          <a:noFill/>
          <a:ln w="9525">
            <a:noFill/>
            <a:miter lim="800000"/>
            <a:headEnd/>
            <a:tailEnd/>
          </a:ln>
          <a:effectLst/>
        </p:spPr>
      </p:pic>
      <p:pic>
        <p:nvPicPr>
          <p:cNvPr id="271383" name="Picture 23"/>
          <p:cNvPicPr>
            <a:picLocks noChangeAspect="1" noChangeArrowheads="1"/>
          </p:cNvPicPr>
          <p:nvPr/>
        </p:nvPicPr>
        <p:blipFill>
          <a:blip r:embed="rId6" cstate="print"/>
          <a:srcRect/>
          <a:stretch>
            <a:fillRect/>
          </a:stretch>
        </p:blipFill>
        <p:spPr bwMode="auto">
          <a:xfrm>
            <a:off x="5364163" y="4292600"/>
            <a:ext cx="3419475" cy="2373313"/>
          </a:xfrm>
          <a:prstGeom prst="rect">
            <a:avLst/>
          </a:prstGeom>
          <a:noFill/>
          <a:ln w="9525">
            <a:noFill/>
            <a:miter lim="800000"/>
            <a:headEnd/>
            <a:tailEnd/>
          </a:ln>
          <a:effectLst/>
        </p:spPr>
      </p:pic>
      <p:sp>
        <p:nvSpPr>
          <p:cNvPr id="271384" name="Rectangle 24"/>
          <p:cNvSpPr>
            <a:spLocks noChangeArrowheads="1"/>
          </p:cNvSpPr>
          <p:nvPr/>
        </p:nvSpPr>
        <p:spPr bwMode="auto">
          <a:xfrm>
            <a:off x="1258888" y="4076700"/>
            <a:ext cx="2232025" cy="431800"/>
          </a:xfrm>
          <a:prstGeom prst="rect">
            <a:avLst/>
          </a:prstGeom>
          <a:noFill/>
          <a:ln w="9525">
            <a:noFill/>
            <a:miter lim="800000"/>
            <a:headEnd/>
            <a:tailEnd/>
          </a:ln>
          <a:effectLst/>
        </p:spPr>
        <p:txBody>
          <a:bodyPr anchor="ctr"/>
          <a:lstStyle/>
          <a:p>
            <a:pPr algn="ctr"/>
            <a:r>
              <a:rPr lang="ru-RU" sz="1200" b="1">
                <a:solidFill>
                  <a:srgbClr val="000000"/>
                </a:solidFill>
                <a:latin typeface="Arial" charset="0"/>
              </a:rPr>
              <a:t>теплопередача в ПРТ</a:t>
            </a:r>
            <a:br>
              <a:rPr lang="ru-RU" sz="1200" b="1">
                <a:solidFill>
                  <a:srgbClr val="000000"/>
                </a:solidFill>
                <a:latin typeface="Arial" charset="0"/>
              </a:rPr>
            </a:br>
            <a:r>
              <a:rPr lang="ru-RU" sz="1200" b="1">
                <a:solidFill>
                  <a:srgbClr val="000000"/>
                </a:solidFill>
                <a:latin typeface="Arial" charset="0"/>
              </a:rPr>
              <a:t> </a:t>
            </a:r>
            <a:r>
              <a:rPr lang="ru-RU" sz="1200">
                <a:solidFill>
                  <a:srgbClr val="000000"/>
                </a:solidFill>
                <a:latin typeface="Arial" charset="0"/>
              </a:rPr>
              <a:t>граничные условия </a:t>
            </a:r>
            <a:r>
              <a:rPr lang="en-US" sz="1200">
                <a:solidFill>
                  <a:srgbClr val="000000"/>
                </a:solidFill>
                <a:latin typeface="Arial" charset="0"/>
              </a:rPr>
              <a:t>III</a:t>
            </a:r>
            <a:r>
              <a:rPr lang="ru-RU" sz="1200">
                <a:solidFill>
                  <a:srgbClr val="000000"/>
                </a:solidFill>
                <a:latin typeface="Arial" charset="0"/>
              </a:rPr>
              <a:t> рода</a:t>
            </a:r>
            <a:r>
              <a:rPr lang="ru-RU" sz="1000" b="1">
                <a:solidFill>
                  <a:srgbClr val="000000"/>
                </a:solidFill>
                <a:latin typeface="Arial" charset="0"/>
              </a:rPr>
              <a:t> </a:t>
            </a:r>
          </a:p>
        </p:txBody>
      </p:sp>
      <p:pic>
        <p:nvPicPr>
          <p:cNvPr id="271385" name="Picture 25" descr="рис10"/>
          <p:cNvPicPr>
            <a:picLocks noChangeAspect="1" noChangeArrowheads="1"/>
          </p:cNvPicPr>
          <p:nvPr/>
        </p:nvPicPr>
        <p:blipFill>
          <a:blip r:embed="rId7" cstate="print"/>
          <a:srcRect/>
          <a:stretch>
            <a:fillRect/>
          </a:stretch>
        </p:blipFill>
        <p:spPr bwMode="auto">
          <a:xfrm>
            <a:off x="395288" y="4552950"/>
            <a:ext cx="2305050" cy="2305050"/>
          </a:xfrm>
          <a:prstGeom prst="rect">
            <a:avLst/>
          </a:prstGeom>
          <a:noFill/>
          <a:ln w="9525">
            <a:noFill/>
            <a:miter lim="800000"/>
            <a:headEnd/>
            <a:tailEnd/>
          </a:ln>
        </p:spPr>
      </p:pic>
      <p:graphicFrame>
        <p:nvGraphicFramePr>
          <p:cNvPr id="271386" name="Object 26"/>
          <p:cNvGraphicFramePr>
            <a:graphicFrameLocks noChangeAspect="1"/>
          </p:cNvGraphicFramePr>
          <p:nvPr/>
        </p:nvGraphicFramePr>
        <p:xfrm>
          <a:off x="2843213" y="5733257"/>
          <a:ext cx="2147734" cy="813594"/>
        </p:xfrm>
        <a:graphic>
          <a:graphicData uri="http://schemas.openxmlformats.org/presentationml/2006/ole">
            <p:oleObj spid="_x0000_s271386" name="Формула" r:id="rId8" imgW="1765300" imgH="673100" progId="Equation.3">
              <p:embed/>
            </p:oleObj>
          </a:graphicData>
        </a:graphic>
      </p:graphicFrame>
      <p:graphicFrame>
        <p:nvGraphicFramePr>
          <p:cNvPr id="271387" name="Object 27"/>
          <p:cNvGraphicFramePr>
            <a:graphicFrameLocks noChangeAspect="1"/>
          </p:cNvGraphicFramePr>
          <p:nvPr/>
        </p:nvGraphicFramePr>
        <p:xfrm>
          <a:off x="2843213" y="5229225"/>
          <a:ext cx="1080715" cy="545853"/>
        </p:xfrm>
        <a:graphic>
          <a:graphicData uri="http://schemas.openxmlformats.org/presentationml/2006/ole">
            <p:oleObj spid="_x0000_s271387" name="Формула" r:id="rId9" imgW="1091726" imgH="545863" progId="Equation.3">
              <p:embed/>
            </p:oleObj>
          </a:graphicData>
        </a:graphic>
      </p:graphicFrame>
      <p:graphicFrame>
        <p:nvGraphicFramePr>
          <p:cNvPr id="271388" name="Object 28"/>
          <p:cNvGraphicFramePr>
            <a:graphicFrameLocks noChangeAspect="1"/>
          </p:cNvGraphicFramePr>
          <p:nvPr/>
        </p:nvGraphicFramePr>
        <p:xfrm>
          <a:off x="2843213" y="4437112"/>
          <a:ext cx="2482447" cy="703213"/>
        </p:xfrm>
        <a:graphic>
          <a:graphicData uri="http://schemas.openxmlformats.org/presentationml/2006/ole">
            <p:oleObj spid="_x0000_s271388" name="Формула" r:id="rId10" imgW="2286000" imgH="647700" progId="Equation.3">
              <p:embed/>
            </p:oleObj>
          </a:graphicData>
        </a:graphic>
      </p:graphicFrame>
      <p:graphicFrame>
        <p:nvGraphicFramePr>
          <p:cNvPr id="271389" name="Object 29"/>
          <p:cNvGraphicFramePr>
            <a:graphicFrameLocks noChangeAspect="1"/>
          </p:cNvGraphicFramePr>
          <p:nvPr/>
        </p:nvGraphicFramePr>
        <p:xfrm>
          <a:off x="3059113" y="476672"/>
          <a:ext cx="5939030" cy="1058441"/>
        </p:xfrm>
        <a:graphic>
          <a:graphicData uri="http://schemas.openxmlformats.org/presentationml/2006/ole">
            <p:oleObj spid="_x0000_s271389" name="Формула" r:id="rId11" imgW="5130800" imgH="914400" progId="Equation.3">
              <p:embed/>
            </p:oleObj>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Номер слайда 3"/>
          <p:cNvSpPr>
            <a:spLocks noGrp="1"/>
          </p:cNvSpPr>
          <p:nvPr>
            <p:ph type="sldNum" sz="quarter" idx="12"/>
          </p:nvPr>
        </p:nvSpPr>
        <p:spPr/>
        <p:txBody>
          <a:bodyPr/>
          <a:lstStyle/>
          <a:p>
            <a:fld id="{C2E47C36-7A35-4149-B186-B87957F81275}" type="slidenum">
              <a:rPr lang="ru-RU"/>
              <a:pPr/>
              <a:t>24</a:t>
            </a:fld>
            <a:endParaRPr lang="ru-RU"/>
          </a:p>
        </p:txBody>
      </p:sp>
      <p:sp>
        <p:nvSpPr>
          <p:cNvPr id="269314" name="Text Box 2"/>
          <p:cNvSpPr txBox="1">
            <a:spLocks noChangeArrowheads="1"/>
          </p:cNvSpPr>
          <p:nvPr/>
        </p:nvSpPr>
        <p:spPr bwMode="auto">
          <a:xfrm>
            <a:off x="0" y="188913"/>
            <a:ext cx="8915400" cy="366712"/>
          </a:xfrm>
          <a:prstGeom prst="rect">
            <a:avLst/>
          </a:prstGeom>
          <a:noFill/>
          <a:ln w="9525">
            <a:noFill/>
            <a:miter lim="800000"/>
            <a:headEnd/>
            <a:tailEnd/>
          </a:ln>
          <a:effectLst/>
        </p:spPr>
        <p:txBody>
          <a:bodyPr>
            <a:spAutoFit/>
          </a:bodyPr>
          <a:lstStyle/>
          <a:p>
            <a:pPr algn="ctr"/>
            <a:r>
              <a:rPr lang="ru-RU" b="1">
                <a:solidFill>
                  <a:schemeClr val="hlink"/>
                </a:solidFill>
                <a:effectLst>
                  <a:outerShdw blurRad="38100" dist="38100" dir="2700000" algn="tl">
                    <a:srgbClr val="C0C0C0"/>
                  </a:outerShdw>
                </a:effectLst>
                <a:latin typeface="Tahoma" pitchFamily="34" charset="0"/>
              </a:rPr>
              <a:t>ПРОВЕРКА ДОСТОВЕРНОСТИ МОДЕЛИ</a:t>
            </a:r>
          </a:p>
        </p:txBody>
      </p:sp>
      <p:sp>
        <p:nvSpPr>
          <p:cNvPr id="269315" name="Rectangle 3"/>
          <p:cNvSpPr>
            <a:spLocks noChangeArrowheads="1"/>
          </p:cNvSpPr>
          <p:nvPr/>
        </p:nvSpPr>
        <p:spPr bwMode="auto">
          <a:xfrm>
            <a:off x="0" y="1654175"/>
            <a:ext cx="9144000" cy="0"/>
          </a:xfrm>
          <a:prstGeom prst="rect">
            <a:avLst/>
          </a:prstGeom>
          <a:noFill/>
          <a:ln w="9525">
            <a:noFill/>
            <a:miter lim="800000"/>
            <a:headEnd/>
            <a:tailEnd/>
          </a:ln>
          <a:effectLst/>
        </p:spPr>
        <p:txBody>
          <a:bodyPr wrap="none" anchor="ctr">
            <a:spAutoFit/>
          </a:bodyPr>
          <a:lstStyle/>
          <a:p>
            <a:endParaRPr lang="ru-RU"/>
          </a:p>
        </p:txBody>
      </p:sp>
      <p:sp>
        <p:nvSpPr>
          <p:cNvPr id="269316" name="Rectangle 4"/>
          <p:cNvSpPr>
            <a:spLocks noChangeArrowheads="1"/>
          </p:cNvSpPr>
          <p:nvPr/>
        </p:nvSpPr>
        <p:spPr bwMode="auto">
          <a:xfrm>
            <a:off x="0" y="620713"/>
            <a:ext cx="4608513" cy="287337"/>
          </a:xfrm>
          <a:prstGeom prst="rect">
            <a:avLst/>
          </a:prstGeom>
          <a:noFill/>
          <a:ln w="9525">
            <a:noFill/>
            <a:miter lim="800000"/>
            <a:headEnd/>
            <a:tailEnd/>
          </a:ln>
          <a:effectLst/>
        </p:spPr>
        <p:txBody>
          <a:bodyPr anchor="ctr"/>
          <a:lstStyle/>
          <a:p>
            <a:pPr algn="ctr"/>
            <a:r>
              <a:rPr lang="ru-RU" sz="1200" b="1">
                <a:solidFill>
                  <a:srgbClr val="000000"/>
                </a:solidFill>
                <a:latin typeface="Arial" charset="0"/>
              </a:rPr>
              <a:t>уравнение теплоотдачи</a:t>
            </a:r>
          </a:p>
        </p:txBody>
      </p:sp>
      <p:sp>
        <p:nvSpPr>
          <p:cNvPr id="269317" name="Rectangle 5"/>
          <p:cNvSpPr>
            <a:spLocks noChangeArrowheads="1"/>
          </p:cNvSpPr>
          <p:nvPr/>
        </p:nvSpPr>
        <p:spPr bwMode="auto">
          <a:xfrm>
            <a:off x="0" y="3192463"/>
            <a:ext cx="9144000" cy="0"/>
          </a:xfrm>
          <a:prstGeom prst="rect">
            <a:avLst/>
          </a:prstGeom>
          <a:noFill/>
          <a:ln w="9525">
            <a:noFill/>
            <a:miter lim="800000"/>
            <a:headEnd/>
            <a:tailEnd/>
          </a:ln>
          <a:effectLst/>
        </p:spPr>
        <p:txBody>
          <a:bodyPr wrap="none" anchor="ctr">
            <a:spAutoFit/>
          </a:bodyPr>
          <a:lstStyle/>
          <a:p>
            <a:endParaRPr lang="ru-RU"/>
          </a:p>
        </p:txBody>
      </p:sp>
      <p:sp>
        <p:nvSpPr>
          <p:cNvPr id="269318" name="Rectangle 6"/>
          <p:cNvSpPr>
            <a:spLocks noChangeArrowheads="1"/>
          </p:cNvSpPr>
          <p:nvPr/>
        </p:nvSpPr>
        <p:spPr bwMode="auto">
          <a:xfrm>
            <a:off x="0" y="3173413"/>
            <a:ext cx="9144000" cy="0"/>
          </a:xfrm>
          <a:prstGeom prst="rect">
            <a:avLst/>
          </a:prstGeom>
          <a:noFill/>
          <a:ln w="9525">
            <a:noFill/>
            <a:miter lim="800000"/>
            <a:headEnd/>
            <a:tailEnd/>
          </a:ln>
          <a:effectLst/>
        </p:spPr>
        <p:txBody>
          <a:bodyPr wrap="none" anchor="ctr">
            <a:spAutoFit/>
          </a:bodyPr>
          <a:lstStyle/>
          <a:p>
            <a:endParaRPr lang="ru-RU"/>
          </a:p>
        </p:txBody>
      </p:sp>
      <p:sp>
        <p:nvSpPr>
          <p:cNvPr id="269319" name="Rectangle 7"/>
          <p:cNvSpPr>
            <a:spLocks noChangeArrowheads="1"/>
          </p:cNvSpPr>
          <p:nvPr/>
        </p:nvSpPr>
        <p:spPr bwMode="auto">
          <a:xfrm>
            <a:off x="0" y="3170238"/>
            <a:ext cx="9144000" cy="0"/>
          </a:xfrm>
          <a:prstGeom prst="rect">
            <a:avLst/>
          </a:prstGeom>
          <a:noFill/>
          <a:ln w="9525">
            <a:noFill/>
            <a:miter lim="800000"/>
            <a:headEnd/>
            <a:tailEnd/>
          </a:ln>
          <a:effectLst/>
        </p:spPr>
        <p:txBody>
          <a:bodyPr wrap="none" anchor="ctr">
            <a:spAutoFit/>
          </a:bodyPr>
          <a:lstStyle/>
          <a:p>
            <a:endParaRPr lang="ru-RU"/>
          </a:p>
        </p:txBody>
      </p:sp>
      <p:sp>
        <p:nvSpPr>
          <p:cNvPr id="269320" name="Rectangle 8"/>
          <p:cNvSpPr>
            <a:spLocks noChangeArrowheads="1"/>
          </p:cNvSpPr>
          <p:nvPr/>
        </p:nvSpPr>
        <p:spPr bwMode="auto">
          <a:xfrm>
            <a:off x="0" y="3170238"/>
            <a:ext cx="9144000" cy="0"/>
          </a:xfrm>
          <a:prstGeom prst="rect">
            <a:avLst/>
          </a:prstGeom>
          <a:noFill/>
          <a:ln w="9525">
            <a:noFill/>
            <a:miter lim="800000"/>
            <a:headEnd/>
            <a:tailEnd/>
          </a:ln>
          <a:effectLst/>
        </p:spPr>
        <p:txBody>
          <a:bodyPr wrap="none" anchor="ctr">
            <a:spAutoFit/>
          </a:bodyPr>
          <a:lstStyle/>
          <a:p>
            <a:endParaRPr lang="ru-RU"/>
          </a:p>
        </p:txBody>
      </p:sp>
      <p:sp>
        <p:nvSpPr>
          <p:cNvPr id="269321" name="Rectangle 9"/>
          <p:cNvSpPr>
            <a:spLocks noChangeArrowheads="1"/>
          </p:cNvSpPr>
          <p:nvPr/>
        </p:nvSpPr>
        <p:spPr bwMode="auto">
          <a:xfrm>
            <a:off x="0" y="3500438"/>
            <a:ext cx="9144000" cy="0"/>
          </a:xfrm>
          <a:prstGeom prst="rect">
            <a:avLst/>
          </a:prstGeom>
          <a:noFill/>
          <a:ln w="9525">
            <a:noFill/>
            <a:miter lim="800000"/>
            <a:headEnd/>
            <a:tailEnd/>
          </a:ln>
          <a:effectLst/>
        </p:spPr>
        <p:txBody>
          <a:bodyPr wrap="none" anchor="ctr">
            <a:spAutoFit/>
          </a:bodyPr>
          <a:lstStyle/>
          <a:p>
            <a:endParaRPr lang="ru-RU"/>
          </a:p>
        </p:txBody>
      </p:sp>
      <p:sp>
        <p:nvSpPr>
          <p:cNvPr id="269322" name="Rectangle 10"/>
          <p:cNvSpPr>
            <a:spLocks noChangeArrowheads="1"/>
          </p:cNvSpPr>
          <p:nvPr/>
        </p:nvSpPr>
        <p:spPr bwMode="auto">
          <a:xfrm>
            <a:off x="4481513" y="3462338"/>
            <a:ext cx="184150" cy="366712"/>
          </a:xfrm>
          <a:prstGeom prst="rect">
            <a:avLst/>
          </a:prstGeom>
          <a:noFill/>
          <a:ln w="9525">
            <a:noFill/>
            <a:miter lim="800000"/>
            <a:headEnd/>
            <a:tailEnd/>
          </a:ln>
          <a:effectLst/>
        </p:spPr>
        <p:txBody>
          <a:bodyPr wrap="none" anchor="ctr">
            <a:spAutoFit/>
          </a:bodyPr>
          <a:lstStyle/>
          <a:p>
            <a:pPr algn="ctr"/>
            <a:endParaRPr lang="ru-RU">
              <a:solidFill>
                <a:srgbClr val="000000"/>
              </a:solidFill>
              <a:latin typeface="Tahoma" pitchFamily="34" charset="0"/>
            </a:endParaRPr>
          </a:p>
        </p:txBody>
      </p:sp>
      <p:sp>
        <p:nvSpPr>
          <p:cNvPr id="269323" name="Rectangle 11"/>
          <p:cNvSpPr>
            <a:spLocks noChangeArrowheads="1"/>
          </p:cNvSpPr>
          <p:nvPr/>
        </p:nvSpPr>
        <p:spPr bwMode="auto">
          <a:xfrm>
            <a:off x="0" y="2827338"/>
            <a:ext cx="9144000" cy="0"/>
          </a:xfrm>
          <a:prstGeom prst="rect">
            <a:avLst/>
          </a:prstGeom>
          <a:noFill/>
          <a:ln w="9525">
            <a:noFill/>
            <a:miter lim="800000"/>
            <a:headEnd/>
            <a:tailEnd/>
          </a:ln>
          <a:effectLst/>
        </p:spPr>
        <p:txBody>
          <a:bodyPr wrap="none" anchor="ctr">
            <a:spAutoFit/>
          </a:bodyPr>
          <a:lstStyle/>
          <a:p>
            <a:endParaRPr lang="ru-RU"/>
          </a:p>
        </p:txBody>
      </p:sp>
      <p:sp>
        <p:nvSpPr>
          <p:cNvPr id="269324" name="Rectangle 12"/>
          <p:cNvSpPr>
            <a:spLocks noChangeArrowheads="1"/>
          </p:cNvSpPr>
          <p:nvPr/>
        </p:nvSpPr>
        <p:spPr bwMode="auto">
          <a:xfrm>
            <a:off x="0" y="3173413"/>
            <a:ext cx="9144000" cy="0"/>
          </a:xfrm>
          <a:prstGeom prst="rect">
            <a:avLst/>
          </a:prstGeom>
          <a:noFill/>
          <a:ln w="9525">
            <a:noFill/>
            <a:miter lim="800000"/>
            <a:headEnd/>
            <a:tailEnd/>
          </a:ln>
          <a:effectLst/>
        </p:spPr>
        <p:txBody>
          <a:bodyPr wrap="none" anchor="ctr">
            <a:spAutoFit/>
          </a:bodyPr>
          <a:lstStyle/>
          <a:p>
            <a:endParaRPr lang="ru-RU"/>
          </a:p>
        </p:txBody>
      </p:sp>
      <p:sp>
        <p:nvSpPr>
          <p:cNvPr id="269325" name="Rectangle 13"/>
          <p:cNvSpPr>
            <a:spLocks noChangeArrowheads="1"/>
          </p:cNvSpPr>
          <p:nvPr/>
        </p:nvSpPr>
        <p:spPr bwMode="auto">
          <a:xfrm>
            <a:off x="0" y="2781300"/>
            <a:ext cx="9144000" cy="0"/>
          </a:xfrm>
          <a:prstGeom prst="rect">
            <a:avLst/>
          </a:prstGeom>
          <a:noFill/>
          <a:ln w="9525">
            <a:noFill/>
            <a:miter lim="800000"/>
            <a:headEnd/>
            <a:tailEnd/>
          </a:ln>
          <a:effectLst/>
        </p:spPr>
        <p:txBody>
          <a:bodyPr wrap="none" anchor="ctr">
            <a:spAutoFit/>
          </a:bodyPr>
          <a:lstStyle/>
          <a:p>
            <a:endParaRPr lang="ru-RU"/>
          </a:p>
        </p:txBody>
      </p:sp>
      <p:sp>
        <p:nvSpPr>
          <p:cNvPr id="269326" name="Rectangle 14"/>
          <p:cNvSpPr>
            <a:spLocks noChangeArrowheads="1"/>
          </p:cNvSpPr>
          <p:nvPr/>
        </p:nvSpPr>
        <p:spPr bwMode="auto">
          <a:xfrm>
            <a:off x="0" y="3268663"/>
            <a:ext cx="9144000" cy="0"/>
          </a:xfrm>
          <a:prstGeom prst="rect">
            <a:avLst/>
          </a:prstGeom>
          <a:noFill/>
          <a:ln w="9525">
            <a:noFill/>
            <a:miter lim="800000"/>
            <a:headEnd/>
            <a:tailEnd/>
          </a:ln>
          <a:effectLst/>
        </p:spPr>
        <p:txBody>
          <a:bodyPr wrap="none" anchor="ctr">
            <a:spAutoFit/>
          </a:bodyPr>
          <a:lstStyle/>
          <a:p>
            <a:endParaRPr lang="ru-RU"/>
          </a:p>
        </p:txBody>
      </p:sp>
      <p:sp>
        <p:nvSpPr>
          <p:cNvPr id="269327" name="Rectangle 15"/>
          <p:cNvSpPr>
            <a:spLocks noChangeArrowheads="1"/>
          </p:cNvSpPr>
          <p:nvPr/>
        </p:nvSpPr>
        <p:spPr bwMode="auto">
          <a:xfrm>
            <a:off x="1042988" y="2276475"/>
            <a:ext cx="2232025" cy="431800"/>
          </a:xfrm>
          <a:prstGeom prst="rect">
            <a:avLst/>
          </a:prstGeom>
          <a:noFill/>
          <a:ln w="9525">
            <a:noFill/>
            <a:miter lim="800000"/>
            <a:headEnd/>
            <a:tailEnd/>
          </a:ln>
          <a:effectLst/>
        </p:spPr>
        <p:txBody>
          <a:bodyPr anchor="ctr"/>
          <a:lstStyle/>
          <a:p>
            <a:pPr algn="ctr"/>
            <a:r>
              <a:rPr lang="ru-RU" sz="1200" b="1">
                <a:solidFill>
                  <a:srgbClr val="000000"/>
                </a:solidFill>
                <a:latin typeface="Arial" charset="0"/>
              </a:rPr>
              <a:t>теплоотдача к пластине</a:t>
            </a:r>
            <a:br>
              <a:rPr lang="ru-RU" sz="1200" b="1">
                <a:solidFill>
                  <a:srgbClr val="000000"/>
                </a:solidFill>
                <a:latin typeface="Arial" charset="0"/>
              </a:rPr>
            </a:br>
            <a:r>
              <a:rPr lang="ru-RU" sz="1200" b="1">
                <a:solidFill>
                  <a:srgbClr val="000000"/>
                </a:solidFill>
                <a:latin typeface="Arial" charset="0"/>
              </a:rPr>
              <a:t> </a:t>
            </a:r>
            <a:r>
              <a:rPr lang="ru-RU" sz="1200">
                <a:solidFill>
                  <a:srgbClr val="000000"/>
                </a:solidFill>
                <a:latin typeface="Arial" charset="0"/>
              </a:rPr>
              <a:t>граничные условия </a:t>
            </a:r>
            <a:r>
              <a:rPr lang="en-US" sz="1200">
                <a:solidFill>
                  <a:srgbClr val="000000"/>
                </a:solidFill>
                <a:latin typeface="Arial" charset="0"/>
              </a:rPr>
              <a:t>I</a:t>
            </a:r>
            <a:r>
              <a:rPr lang="ru-RU" sz="1200">
                <a:solidFill>
                  <a:srgbClr val="000000"/>
                </a:solidFill>
                <a:latin typeface="Arial" charset="0"/>
              </a:rPr>
              <a:t> рода</a:t>
            </a:r>
            <a:r>
              <a:rPr lang="ru-RU" sz="1000" b="1">
                <a:solidFill>
                  <a:srgbClr val="000000"/>
                </a:solidFill>
                <a:latin typeface="Arial" charset="0"/>
              </a:rPr>
              <a:t> </a:t>
            </a:r>
          </a:p>
        </p:txBody>
      </p:sp>
      <p:sp>
        <p:nvSpPr>
          <p:cNvPr id="269328" name="Rectangle 16"/>
          <p:cNvSpPr>
            <a:spLocks noChangeArrowheads="1"/>
          </p:cNvSpPr>
          <p:nvPr/>
        </p:nvSpPr>
        <p:spPr bwMode="auto">
          <a:xfrm>
            <a:off x="0" y="3154363"/>
            <a:ext cx="9144000" cy="0"/>
          </a:xfrm>
          <a:prstGeom prst="rect">
            <a:avLst/>
          </a:prstGeom>
          <a:noFill/>
          <a:ln w="9525">
            <a:noFill/>
            <a:miter lim="800000"/>
            <a:headEnd/>
            <a:tailEnd/>
          </a:ln>
          <a:effectLst/>
        </p:spPr>
        <p:txBody>
          <a:bodyPr wrap="none" anchor="ctr">
            <a:spAutoFit/>
          </a:bodyPr>
          <a:lstStyle/>
          <a:p>
            <a:endParaRPr lang="ru-RU"/>
          </a:p>
        </p:txBody>
      </p:sp>
      <p:sp>
        <p:nvSpPr>
          <p:cNvPr id="269329" name="Rectangle 17"/>
          <p:cNvSpPr>
            <a:spLocks noChangeArrowheads="1"/>
          </p:cNvSpPr>
          <p:nvPr/>
        </p:nvSpPr>
        <p:spPr bwMode="auto">
          <a:xfrm>
            <a:off x="0" y="3170238"/>
            <a:ext cx="9144000" cy="0"/>
          </a:xfrm>
          <a:prstGeom prst="rect">
            <a:avLst/>
          </a:prstGeom>
          <a:noFill/>
          <a:ln w="9525">
            <a:noFill/>
            <a:miter lim="800000"/>
            <a:headEnd/>
            <a:tailEnd/>
          </a:ln>
          <a:effectLst/>
        </p:spPr>
        <p:txBody>
          <a:bodyPr wrap="none" anchor="ctr">
            <a:spAutoFit/>
          </a:bodyPr>
          <a:lstStyle/>
          <a:p>
            <a:endParaRPr lang="ru-RU"/>
          </a:p>
        </p:txBody>
      </p:sp>
      <p:sp>
        <p:nvSpPr>
          <p:cNvPr id="269330" name="Rectangle 18"/>
          <p:cNvSpPr>
            <a:spLocks noChangeArrowheads="1"/>
          </p:cNvSpPr>
          <p:nvPr/>
        </p:nvSpPr>
        <p:spPr bwMode="auto">
          <a:xfrm>
            <a:off x="0" y="3189288"/>
            <a:ext cx="9144000" cy="0"/>
          </a:xfrm>
          <a:prstGeom prst="rect">
            <a:avLst/>
          </a:prstGeom>
          <a:noFill/>
          <a:ln w="9525">
            <a:noFill/>
            <a:miter lim="800000"/>
            <a:headEnd/>
            <a:tailEnd/>
          </a:ln>
          <a:effectLst/>
        </p:spPr>
        <p:txBody>
          <a:bodyPr wrap="none" anchor="ctr">
            <a:spAutoFit/>
          </a:bodyPr>
          <a:lstStyle/>
          <a:p>
            <a:endParaRPr lang="ru-RU"/>
          </a:p>
        </p:txBody>
      </p:sp>
      <p:sp>
        <p:nvSpPr>
          <p:cNvPr id="269331" name="Rectangle 19"/>
          <p:cNvSpPr>
            <a:spLocks noChangeArrowheads="1"/>
          </p:cNvSpPr>
          <p:nvPr/>
        </p:nvSpPr>
        <p:spPr bwMode="auto">
          <a:xfrm>
            <a:off x="323850" y="3141663"/>
            <a:ext cx="9144000" cy="0"/>
          </a:xfrm>
          <a:prstGeom prst="rect">
            <a:avLst/>
          </a:prstGeom>
          <a:noFill/>
          <a:ln w="9525">
            <a:noFill/>
            <a:miter lim="800000"/>
            <a:headEnd/>
            <a:tailEnd/>
          </a:ln>
          <a:effectLst/>
        </p:spPr>
        <p:txBody>
          <a:bodyPr wrap="none" anchor="ctr">
            <a:spAutoFit/>
          </a:bodyPr>
          <a:lstStyle/>
          <a:p>
            <a:endParaRPr lang="ru-RU"/>
          </a:p>
        </p:txBody>
      </p:sp>
      <p:sp>
        <p:nvSpPr>
          <p:cNvPr id="269332" name="Rectangle 20"/>
          <p:cNvSpPr>
            <a:spLocks noChangeArrowheads="1"/>
          </p:cNvSpPr>
          <p:nvPr/>
        </p:nvSpPr>
        <p:spPr bwMode="auto">
          <a:xfrm>
            <a:off x="5364163" y="620713"/>
            <a:ext cx="3457575" cy="288925"/>
          </a:xfrm>
          <a:prstGeom prst="rect">
            <a:avLst/>
          </a:prstGeom>
          <a:noFill/>
          <a:ln w="9525">
            <a:noFill/>
            <a:miter lim="800000"/>
            <a:headEnd/>
            <a:tailEnd/>
          </a:ln>
          <a:effectLst/>
        </p:spPr>
        <p:txBody>
          <a:bodyPr anchor="ctr"/>
          <a:lstStyle/>
          <a:p>
            <a:pPr algn="ctr"/>
            <a:r>
              <a:rPr lang="ru-RU" sz="1200" b="1">
                <a:solidFill>
                  <a:srgbClr val="000000"/>
                </a:solidFill>
                <a:latin typeface="Arial" charset="0"/>
              </a:rPr>
              <a:t>теплоотдача в канале</a:t>
            </a:r>
            <a:br>
              <a:rPr lang="ru-RU" sz="1200" b="1">
                <a:solidFill>
                  <a:srgbClr val="000000"/>
                </a:solidFill>
                <a:latin typeface="Arial" charset="0"/>
              </a:rPr>
            </a:br>
            <a:r>
              <a:rPr lang="ru-RU" sz="1200">
                <a:solidFill>
                  <a:srgbClr val="000000"/>
                </a:solidFill>
                <a:latin typeface="Arial" charset="0"/>
              </a:rPr>
              <a:t>граничные условия </a:t>
            </a:r>
            <a:r>
              <a:rPr lang="en-US" sz="1200">
                <a:solidFill>
                  <a:srgbClr val="000000"/>
                </a:solidFill>
                <a:latin typeface="Arial" charset="0"/>
              </a:rPr>
              <a:t>II</a:t>
            </a:r>
            <a:r>
              <a:rPr lang="ru-RU" sz="1200">
                <a:solidFill>
                  <a:srgbClr val="000000"/>
                </a:solidFill>
                <a:latin typeface="Arial" charset="0"/>
              </a:rPr>
              <a:t> рода</a:t>
            </a:r>
          </a:p>
        </p:txBody>
      </p:sp>
      <p:sp>
        <p:nvSpPr>
          <p:cNvPr id="269333" name="Rectangle 21"/>
          <p:cNvSpPr>
            <a:spLocks noChangeArrowheads="1"/>
          </p:cNvSpPr>
          <p:nvPr/>
        </p:nvSpPr>
        <p:spPr bwMode="auto">
          <a:xfrm>
            <a:off x="0" y="316230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269334" name="Object 22"/>
          <p:cNvGraphicFramePr>
            <a:graphicFrameLocks noChangeAspect="1"/>
          </p:cNvGraphicFramePr>
          <p:nvPr/>
        </p:nvGraphicFramePr>
        <p:xfrm>
          <a:off x="52032" y="908720"/>
          <a:ext cx="2873731" cy="605755"/>
        </p:xfrm>
        <a:graphic>
          <a:graphicData uri="http://schemas.openxmlformats.org/presentationml/2006/ole">
            <p:oleObj spid="_x0000_s269334" name="Формула" r:id="rId3" imgW="2400300" imgH="533400" progId="Equation.3">
              <p:embed/>
            </p:oleObj>
          </a:graphicData>
        </a:graphic>
      </p:graphicFrame>
      <p:graphicFrame>
        <p:nvGraphicFramePr>
          <p:cNvPr id="269335" name="Object 23"/>
          <p:cNvGraphicFramePr>
            <a:graphicFrameLocks noChangeAspect="1"/>
          </p:cNvGraphicFramePr>
          <p:nvPr/>
        </p:nvGraphicFramePr>
        <p:xfrm>
          <a:off x="0" y="1700213"/>
          <a:ext cx="5350398" cy="576659"/>
        </p:xfrm>
        <a:graphic>
          <a:graphicData uri="http://schemas.openxmlformats.org/presentationml/2006/ole">
            <p:oleObj spid="_x0000_s269335" name="Формула" r:id="rId4" imgW="4178300" imgH="469900" progId="Equation.3">
              <p:embed/>
            </p:oleObj>
          </a:graphicData>
        </a:graphic>
      </p:graphicFrame>
      <p:sp>
        <p:nvSpPr>
          <p:cNvPr id="269336" name="Rectangle 24"/>
          <p:cNvSpPr>
            <a:spLocks noChangeArrowheads="1"/>
          </p:cNvSpPr>
          <p:nvPr/>
        </p:nvSpPr>
        <p:spPr bwMode="auto">
          <a:xfrm>
            <a:off x="0" y="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269337" name="Object 25"/>
          <p:cNvGraphicFramePr>
            <a:graphicFrameLocks noChangeAspect="1"/>
          </p:cNvGraphicFramePr>
          <p:nvPr/>
        </p:nvGraphicFramePr>
        <p:xfrm>
          <a:off x="-1588" y="2781300"/>
          <a:ext cx="5130801" cy="914400"/>
        </p:xfrm>
        <a:graphic>
          <a:graphicData uri="http://schemas.openxmlformats.org/presentationml/2006/ole">
            <p:oleObj spid="_x0000_s269337" name="Формула" r:id="rId5" imgW="5130800" imgH="914400" progId="Equation.3">
              <p:embed/>
            </p:oleObj>
          </a:graphicData>
        </a:graphic>
      </p:graphicFrame>
      <p:sp>
        <p:nvSpPr>
          <p:cNvPr id="269338" name="Rectangle 26"/>
          <p:cNvSpPr>
            <a:spLocks noChangeArrowheads="1"/>
          </p:cNvSpPr>
          <p:nvPr/>
        </p:nvSpPr>
        <p:spPr bwMode="auto">
          <a:xfrm>
            <a:off x="0" y="316230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269339" name="Object 27"/>
          <p:cNvGraphicFramePr>
            <a:graphicFrameLocks noChangeAspect="1"/>
          </p:cNvGraphicFramePr>
          <p:nvPr/>
        </p:nvGraphicFramePr>
        <p:xfrm>
          <a:off x="3348037" y="908720"/>
          <a:ext cx="1456697" cy="605755"/>
        </p:xfrm>
        <a:graphic>
          <a:graphicData uri="http://schemas.openxmlformats.org/presentationml/2006/ole">
            <p:oleObj spid="_x0000_s269339" name="Формула" r:id="rId6" imgW="1282700" imgH="533400" progId="Equation.3">
              <p:embed/>
            </p:oleObj>
          </a:graphicData>
        </a:graphic>
      </p:graphicFrame>
      <p:pic>
        <p:nvPicPr>
          <p:cNvPr id="269340" name="Picture 28"/>
          <p:cNvPicPr>
            <a:picLocks noChangeAspect="1" noChangeArrowheads="1"/>
          </p:cNvPicPr>
          <p:nvPr/>
        </p:nvPicPr>
        <p:blipFill>
          <a:blip r:embed="rId7" cstate="print"/>
          <a:srcRect/>
          <a:stretch>
            <a:fillRect/>
          </a:stretch>
        </p:blipFill>
        <p:spPr bwMode="auto">
          <a:xfrm>
            <a:off x="5240338" y="1052513"/>
            <a:ext cx="3903662" cy="2506662"/>
          </a:xfrm>
          <a:prstGeom prst="rect">
            <a:avLst/>
          </a:prstGeom>
          <a:noFill/>
          <a:ln w="9525">
            <a:noFill/>
            <a:miter lim="800000"/>
            <a:headEnd/>
            <a:tailEnd/>
          </a:ln>
          <a:effectLst/>
        </p:spPr>
      </p:pic>
      <p:pic>
        <p:nvPicPr>
          <p:cNvPr id="269341" name="Picture 29"/>
          <p:cNvPicPr>
            <a:picLocks noChangeAspect="1" noChangeArrowheads="1"/>
          </p:cNvPicPr>
          <p:nvPr/>
        </p:nvPicPr>
        <p:blipFill>
          <a:blip r:embed="rId8" cstate="print"/>
          <a:srcRect/>
          <a:stretch>
            <a:fillRect/>
          </a:stretch>
        </p:blipFill>
        <p:spPr bwMode="auto">
          <a:xfrm>
            <a:off x="827088" y="3644900"/>
            <a:ext cx="2952750" cy="2051050"/>
          </a:xfrm>
          <a:prstGeom prst="rect">
            <a:avLst/>
          </a:prstGeom>
          <a:noFill/>
          <a:ln w="9525">
            <a:noFill/>
            <a:miter lim="800000"/>
            <a:headEnd/>
            <a:tailEnd/>
          </a:ln>
          <a:effectLst/>
        </p:spPr>
      </p:pic>
      <p:pic>
        <p:nvPicPr>
          <p:cNvPr id="269342" name="Picture 30"/>
          <p:cNvPicPr>
            <a:picLocks noChangeAspect="1" noChangeArrowheads="1"/>
          </p:cNvPicPr>
          <p:nvPr/>
        </p:nvPicPr>
        <p:blipFill>
          <a:blip r:embed="rId9" cstate="print"/>
          <a:srcRect/>
          <a:stretch>
            <a:fillRect/>
          </a:stretch>
        </p:blipFill>
        <p:spPr bwMode="auto">
          <a:xfrm>
            <a:off x="755650" y="5734050"/>
            <a:ext cx="3384550" cy="1123950"/>
          </a:xfrm>
          <a:prstGeom prst="rect">
            <a:avLst/>
          </a:prstGeom>
          <a:noFill/>
          <a:ln w="9525">
            <a:noFill/>
            <a:miter lim="800000"/>
            <a:headEnd/>
            <a:tailEnd/>
          </a:ln>
          <a:effectLst/>
        </p:spPr>
      </p:pic>
      <p:pic>
        <p:nvPicPr>
          <p:cNvPr id="269343" name="Picture 31"/>
          <p:cNvPicPr>
            <a:picLocks noChangeAspect="1" noChangeArrowheads="1"/>
          </p:cNvPicPr>
          <p:nvPr/>
        </p:nvPicPr>
        <p:blipFill>
          <a:blip r:embed="rId10" cstate="print"/>
          <a:srcRect/>
          <a:stretch>
            <a:fillRect/>
          </a:stretch>
        </p:blipFill>
        <p:spPr bwMode="auto">
          <a:xfrm>
            <a:off x="5148263" y="3789363"/>
            <a:ext cx="3995737" cy="277336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Номер слайда 5"/>
          <p:cNvSpPr>
            <a:spLocks noGrp="1"/>
          </p:cNvSpPr>
          <p:nvPr>
            <p:ph type="sldNum" sz="quarter" idx="12"/>
          </p:nvPr>
        </p:nvSpPr>
        <p:spPr/>
        <p:txBody>
          <a:bodyPr/>
          <a:lstStyle/>
          <a:p>
            <a:fld id="{F71144BF-8A56-40F6-9934-1DE8D67FD5C2}" type="slidenum">
              <a:rPr lang="ru-RU"/>
              <a:pPr/>
              <a:t>25</a:t>
            </a:fld>
            <a:endParaRPr lang="ru-RU"/>
          </a:p>
        </p:txBody>
      </p:sp>
      <p:sp>
        <p:nvSpPr>
          <p:cNvPr id="233474" name="Rectangle 2"/>
          <p:cNvSpPr>
            <a:spLocks noChangeArrowheads="1"/>
          </p:cNvSpPr>
          <p:nvPr/>
        </p:nvSpPr>
        <p:spPr bwMode="auto">
          <a:xfrm>
            <a:off x="0" y="1943100"/>
            <a:ext cx="9144000" cy="0"/>
          </a:xfrm>
          <a:prstGeom prst="rect">
            <a:avLst/>
          </a:prstGeom>
          <a:noFill/>
          <a:ln w="9525">
            <a:noFill/>
            <a:miter lim="800000"/>
            <a:headEnd/>
            <a:tailEnd/>
          </a:ln>
          <a:effectLst/>
        </p:spPr>
        <p:txBody>
          <a:bodyPr wrap="none" anchor="ctr">
            <a:spAutoFit/>
          </a:bodyPr>
          <a:lstStyle/>
          <a:p>
            <a:endParaRPr lang="ru-RU"/>
          </a:p>
        </p:txBody>
      </p:sp>
      <p:sp>
        <p:nvSpPr>
          <p:cNvPr id="233475" name="Rectangle 3"/>
          <p:cNvSpPr>
            <a:spLocks noChangeArrowheads="1"/>
          </p:cNvSpPr>
          <p:nvPr/>
        </p:nvSpPr>
        <p:spPr bwMode="auto">
          <a:xfrm>
            <a:off x="0" y="4914900"/>
            <a:ext cx="9144000" cy="0"/>
          </a:xfrm>
          <a:prstGeom prst="rect">
            <a:avLst/>
          </a:prstGeom>
          <a:noFill/>
          <a:ln w="9525">
            <a:noFill/>
            <a:miter lim="800000"/>
            <a:headEnd/>
            <a:tailEnd/>
          </a:ln>
          <a:effectLst/>
        </p:spPr>
        <p:txBody>
          <a:bodyPr wrap="none" anchor="ctr">
            <a:spAutoFit/>
          </a:bodyPr>
          <a:lstStyle/>
          <a:p>
            <a:endParaRPr lang="ru-RU"/>
          </a:p>
        </p:txBody>
      </p:sp>
      <p:sp>
        <p:nvSpPr>
          <p:cNvPr id="233476" name="Rectangle 4"/>
          <p:cNvSpPr>
            <a:spLocks noChangeArrowheads="1"/>
          </p:cNvSpPr>
          <p:nvPr/>
        </p:nvSpPr>
        <p:spPr bwMode="auto">
          <a:xfrm>
            <a:off x="0" y="1741488"/>
            <a:ext cx="9144000" cy="0"/>
          </a:xfrm>
          <a:prstGeom prst="rect">
            <a:avLst/>
          </a:prstGeom>
          <a:noFill/>
          <a:ln w="9525">
            <a:noFill/>
            <a:miter lim="800000"/>
            <a:headEnd/>
            <a:tailEnd/>
          </a:ln>
          <a:effectLst/>
        </p:spPr>
        <p:txBody>
          <a:bodyPr wrap="none" anchor="ctr">
            <a:spAutoFit/>
          </a:bodyPr>
          <a:lstStyle/>
          <a:p>
            <a:endParaRPr lang="ru-RU"/>
          </a:p>
        </p:txBody>
      </p:sp>
      <p:sp>
        <p:nvSpPr>
          <p:cNvPr id="233477" name="Rectangle 5"/>
          <p:cNvSpPr>
            <a:spLocks noChangeArrowheads="1"/>
          </p:cNvSpPr>
          <p:nvPr/>
        </p:nvSpPr>
        <p:spPr bwMode="auto">
          <a:xfrm>
            <a:off x="0" y="115888"/>
            <a:ext cx="8856663" cy="576262"/>
          </a:xfrm>
          <a:prstGeom prst="rect">
            <a:avLst/>
          </a:prstGeom>
          <a:noFill/>
          <a:ln w="9525">
            <a:noFill/>
            <a:miter lim="800000"/>
            <a:headEnd/>
            <a:tailEnd/>
          </a:ln>
          <a:effectLst/>
        </p:spPr>
        <p:txBody>
          <a:bodyPr anchor="ctr"/>
          <a:lstStyle/>
          <a:p>
            <a:pPr algn="ctr"/>
            <a:r>
              <a:rPr lang="ru-RU" b="1">
                <a:solidFill>
                  <a:schemeClr val="hlink"/>
                </a:solidFill>
                <a:effectLst>
                  <a:outerShdw blurRad="38100" dist="38100" dir="2700000" algn="tl">
                    <a:srgbClr val="C0C0C0"/>
                  </a:outerShdw>
                </a:effectLst>
                <a:latin typeface="Tahoma" pitchFamily="34" charset="0"/>
              </a:rPr>
              <a:t>ВЛИЯНИЕ ДИАМЕТРА КАПЕЛЬ НА ТРАЕКТОРИИ ПОЛЕТА </a:t>
            </a:r>
            <a:br>
              <a:rPr lang="ru-RU" b="1">
                <a:solidFill>
                  <a:schemeClr val="hlink"/>
                </a:solidFill>
                <a:effectLst>
                  <a:outerShdw blurRad="38100" dist="38100" dir="2700000" algn="tl">
                    <a:srgbClr val="C0C0C0"/>
                  </a:outerShdw>
                </a:effectLst>
                <a:latin typeface="Tahoma" pitchFamily="34" charset="0"/>
              </a:rPr>
            </a:br>
            <a:r>
              <a:rPr lang="ru-RU" b="1">
                <a:solidFill>
                  <a:schemeClr val="hlink"/>
                </a:solidFill>
                <a:effectLst>
                  <a:outerShdw blurRad="38100" dist="38100" dir="2700000" algn="tl">
                    <a:srgbClr val="C0C0C0"/>
                  </a:outerShdw>
                </a:effectLst>
                <a:latin typeface="Tahoma" pitchFamily="34" charset="0"/>
              </a:rPr>
              <a:t>СИСТЕМА УРАВНЕНИЙ СИЛ, ДЕЙСТВУЮЩИХ НА КАПЛЮ </a:t>
            </a:r>
            <a:endParaRPr lang="ru-RU" sz="1400" b="1">
              <a:solidFill>
                <a:srgbClr val="000000"/>
              </a:solidFill>
              <a:latin typeface="Arial" charset="0"/>
            </a:endParaRPr>
          </a:p>
        </p:txBody>
      </p:sp>
      <p:sp>
        <p:nvSpPr>
          <p:cNvPr id="233478" name="Rectangle 6"/>
          <p:cNvSpPr>
            <a:spLocks noChangeArrowheads="1"/>
          </p:cNvSpPr>
          <p:nvPr/>
        </p:nvSpPr>
        <p:spPr bwMode="auto">
          <a:xfrm>
            <a:off x="5929313" y="908050"/>
            <a:ext cx="1776412" cy="336550"/>
          </a:xfrm>
          <a:prstGeom prst="rect">
            <a:avLst/>
          </a:prstGeom>
          <a:noFill/>
          <a:ln w="9525">
            <a:noFill/>
            <a:miter lim="800000"/>
            <a:headEnd/>
            <a:tailEnd/>
          </a:ln>
          <a:effectLst/>
        </p:spPr>
        <p:txBody>
          <a:bodyPr wrap="none" anchor="ctr">
            <a:spAutoFit/>
          </a:bodyPr>
          <a:lstStyle/>
          <a:p>
            <a:pPr algn="ctr"/>
            <a:r>
              <a:rPr lang="ru-RU" sz="1600" b="1">
                <a:solidFill>
                  <a:srgbClr val="FF7C80"/>
                </a:solidFill>
              </a:rPr>
              <a:t>сила Магнуса</a:t>
            </a:r>
          </a:p>
        </p:txBody>
      </p:sp>
      <p:sp>
        <p:nvSpPr>
          <p:cNvPr id="233479" name="Rectangle 7"/>
          <p:cNvSpPr>
            <a:spLocks noChangeArrowheads="1"/>
          </p:cNvSpPr>
          <p:nvPr/>
        </p:nvSpPr>
        <p:spPr bwMode="auto">
          <a:xfrm>
            <a:off x="0" y="1733550"/>
            <a:ext cx="9144000" cy="0"/>
          </a:xfrm>
          <a:prstGeom prst="rect">
            <a:avLst/>
          </a:prstGeom>
          <a:noFill/>
          <a:ln w="9525">
            <a:noFill/>
            <a:miter lim="800000"/>
            <a:headEnd/>
            <a:tailEnd/>
          </a:ln>
          <a:effectLst/>
        </p:spPr>
        <p:txBody>
          <a:bodyPr wrap="none" anchor="ctr">
            <a:spAutoFit/>
          </a:bodyPr>
          <a:lstStyle/>
          <a:p>
            <a:endParaRPr lang="ru-RU"/>
          </a:p>
        </p:txBody>
      </p:sp>
      <p:sp>
        <p:nvSpPr>
          <p:cNvPr id="233480" name="Rectangle 8"/>
          <p:cNvSpPr>
            <a:spLocks noChangeArrowheads="1"/>
          </p:cNvSpPr>
          <p:nvPr/>
        </p:nvSpPr>
        <p:spPr bwMode="auto">
          <a:xfrm>
            <a:off x="0" y="2133600"/>
            <a:ext cx="9144000" cy="0"/>
          </a:xfrm>
          <a:prstGeom prst="rect">
            <a:avLst/>
          </a:prstGeom>
          <a:noFill/>
          <a:ln w="9525">
            <a:noFill/>
            <a:miter lim="800000"/>
            <a:headEnd/>
            <a:tailEnd/>
          </a:ln>
          <a:effectLst/>
        </p:spPr>
        <p:txBody>
          <a:bodyPr wrap="none" anchor="ctr">
            <a:spAutoFit/>
          </a:bodyPr>
          <a:lstStyle/>
          <a:p>
            <a:endParaRPr lang="ru-RU"/>
          </a:p>
        </p:txBody>
      </p:sp>
      <p:sp>
        <p:nvSpPr>
          <p:cNvPr id="233481" name="Rectangle 9"/>
          <p:cNvSpPr>
            <a:spLocks noChangeArrowheads="1"/>
          </p:cNvSpPr>
          <p:nvPr/>
        </p:nvSpPr>
        <p:spPr bwMode="auto">
          <a:xfrm>
            <a:off x="893763" y="922338"/>
            <a:ext cx="2673350" cy="336550"/>
          </a:xfrm>
          <a:prstGeom prst="rect">
            <a:avLst/>
          </a:prstGeom>
          <a:noFill/>
          <a:ln w="9525">
            <a:noFill/>
            <a:miter lim="800000"/>
            <a:headEnd/>
            <a:tailEnd/>
          </a:ln>
          <a:effectLst/>
        </p:spPr>
        <p:txBody>
          <a:bodyPr wrap="none" anchor="ctr">
            <a:spAutoFit/>
          </a:bodyPr>
          <a:lstStyle/>
          <a:p>
            <a:pPr algn="ctr"/>
            <a:r>
              <a:rPr lang="ru-RU" sz="1600" b="1">
                <a:solidFill>
                  <a:schemeClr val="hlink"/>
                </a:solidFill>
                <a:latin typeface="Tahoma" pitchFamily="34" charset="0"/>
              </a:rPr>
              <a:t>уравнение</a:t>
            </a:r>
            <a:r>
              <a:rPr lang="ru-RU" sz="1600" b="1">
                <a:solidFill>
                  <a:schemeClr val="accent1"/>
                </a:solidFill>
                <a:latin typeface="Tahoma" pitchFamily="34" charset="0"/>
              </a:rPr>
              <a:t> </a:t>
            </a:r>
            <a:r>
              <a:rPr lang="ru-RU" sz="1600" b="1">
                <a:solidFill>
                  <a:schemeClr val="hlink"/>
                </a:solidFill>
                <a:latin typeface="Tahoma" pitchFamily="34" charset="0"/>
              </a:rPr>
              <a:t>баланса сил</a:t>
            </a:r>
          </a:p>
        </p:txBody>
      </p:sp>
      <p:sp>
        <p:nvSpPr>
          <p:cNvPr id="233482" name="Rectangle 10"/>
          <p:cNvSpPr>
            <a:spLocks noChangeArrowheads="1"/>
          </p:cNvSpPr>
          <p:nvPr/>
        </p:nvSpPr>
        <p:spPr bwMode="auto">
          <a:xfrm>
            <a:off x="0" y="1687513"/>
            <a:ext cx="9144000" cy="0"/>
          </a:xfrm>
          <a:prstGeom prst="rect">
            <a:avLst/>
          </a:prstGeom>
          <a:noFill/>
          <a:ln w="9525">
            <a:noFill/>
            <a:miter lim="800000"/>
            <a:headEnd/>
            <a:tailEnd/>
          </a:ln>
          <a:effectLst/>
        </p:spPr>
        <p:txBody>
          <a:bodyPr wrap="none" anchor="ctr">
            <a:spAutoFit/>
          </a:bodyPr>
          <a:lstStyle/>
          <a:p>
            <a:endParaRPr lang="ru-RU"/>
          </a:p>
        </p:txBody>
      </p:sp>
      <p:pic>
        <p:nvPicPr>
          <p:cNvPr id="233483" name="Picture 11"/>
          <p:cNvPicPr>
            <a:picLocks noChangeAspect="1" noChangeArrowheads="1"/>
          </p:cNvPicPr>
          <p:nvPr/>
        </p:nvPicPr>
        <p:blipFill>
          <a:blip r:embed="rId3" cstate="print"/>
          <a:srcRect/>
          <a:stretch>
            <a:fillRect/>
          </a:stretch>
        </p:blipFill>
        <p:spPr bwMode="auto">
          <a:xfrm>
            <a:off x="323850" y="1341438"/>
            <a:ext cx="4319588" cy="1746250"/>
          </a:xfrm>
          <a:prstGeom prst="rect">
            <a:avLst/>
          </a:prstGeom>
          <a:noFill/>
          <a:ln w="9525">
            <a:noFill/>
            <a:miter lim="800000"/>
            <a:headEnd/>
            <a:tailEnd/>
          </a:ln>
        </p:spPr>
      </p:pic>
      <p:pic>
        <p:nvPicPr>
          <p:cNvPr id="233484" name="Picture 12"/>
          <p:cNvPicPr>
            <a:picLocks noChangeAspect="1" noChangeArrowheads="1"/>
          </p:cNvPicPr>
          <p:nvPr/>
        </p:nvPicPr>
        <p:blipFill>
          <a:blip r:embed="rId4" cstate="print"/>
          <a:srcRect r="3781"/>
          <a:stretch>
            <a:fillRect/>
          </a:stretch>
        </p:blipFill>
        <p:spPr bwMode="auto">
          <a:xfrm>
            <a:off x="4787900" y="1341438"/>
            <a:ext cx="3457575" cy="2019300"/>
          </a:xfrm>
          <a:prstGeom prst="rect">
            <a:avLst/>
          </a:prstGeom>
          <a:noFill/>
          <a:ln w="9525">
            <a:noFill/>
            <a:miter lim="800000"/>
            <a:headEnd/>
            <a:tailEnd/>
          </a:ln>
        </p:spPr>
      </p:pic>
      <p:sp>
        <p:nvSpPr>
          <p:cNvPr id="233485" name="Rectangle 13"/>
          <p:cNvSpPr>
            <a:spLocks noChangeArrowheads="1"/>
          </p:cNvSpPr>
          <p:nvPr/>
        </p:nvSpPr>
        <p:spPr bwMode="auto">
          <a:xfrm>
            <a:off x="250825" y="4005263"/>
            <a:ext cx="1657350" cy="336550"/>
          </a:xfrm>
          <a:prstGeom prst="rect">
            <a:avLst/>
          </a:prstGeom>
          <a:noFill/>
          <a:ln w="9525">
            <a:noFill/>
            <a:miter lim="800000"/>
            <a:headEnd/>
            <a:tailEnd/>
          </a:ln>
          <a:effectLst/>
        </p:spPr>
        <p:txBody>
          <a:bodyPr anchor="ctr">
            <a:spAutoFit/>
          </a:bodyPr>
          <a:lstStyle/>
          <a:p>
            <a:pPr algn="just"/>
            <a:r>
              <a:rPr lang="en-US" sz="1600" b="1">
                <a:solidFill>
                  <a:srgbClr val="FF7C80"/>
                </a:solidFill>
                <a:latin typeface="Arial" charset="0"/>
                <a:cs typeface="Times New Roman" pitchFamily="18" charset="0"/>
              </a:rPr>
              <a:t>сила инерции</a:t>
            </a:r>
            <a:endParaRPr lang="en-US" sz="1600" b="1">
              <a:solidFill>
                <a:srgbClr val="FF7C80"/>
              </a:solidFill>
              <a:latin typeface="Arial" charset="0"/>
            </a:endParaRPr>
          </a:p>
        </p:txBody>
      </p:sp>
      <p:graphicFrame>
        <p:nvGraphicFramePr>
          <p:cNvPr id="233486" name="Object 14"/>
          <p:cNvGraphicFramePr>
            <a:graphicFrameLocks noChangeAspect="1"/>
          </p:cNvGraphicFramePr>
          <p:nvPr/>
        </p:nvGraphicFramePr>
        <p:xfrm>
          <a:off x="323850" y="4365625"/>
          <a:ext cx="2303463" cy="271463"/>
        </p:xfrm>
        <a:graphic>
          <a:graphicData uri="http://schemas.openxmlformats.org/presentationml/2006/ole">
            <p:oleObj spid="_x0000_s233486" name="Формула" r:id="rId5" imgW="1803400" imgH="215900" progId="Equation.3">
              <p:embed/>
            </p:oleObj>
          </a:graphicData>
        </a:graphic>
      </p:graphicFrame>
      <p:graphicFrame>
        <p:nvGraphicFramePr>
          <p:cNvPr id="233487" name="Object 15"/>
          <p:cNvGraphicFramePr>
            <a:graphicFrameLocks noChangeAspect="1"/>
          </p:cNvGraphicFramePr>
          <p:nvPr/>
        </p:nvGraphicFramePr>
        <p:xfrm>
          <a:off x="323850" y="5157788"/>
          <a:ext cx="1871663" cy="369887"/>
        </p:xfrm>
        <a:graphic>
          <a:graphicData uri="http://schemas.openxmlformats.org/presentationml/2006/ole">
            <p:oleObj spid="_x0000_s233487" name="Формула" r:id="rId6" imgW="1231366" imgH="241195" progId="Equation.3">
              <p:embed/>
            </p:oleObj>
          </a:graphicData>
        </a:graphic>
      </p:graphicFrame>
      <p:sp>
        <p:nvSpPr>
          <p:cNvPr id="233488" name="Rectangle 16"/>
          <p:cNvSpPr>
            <a:spLocks noChangeArrowheads="1"/>
          </p:cNvSpPr>
          <p:nvPr/>
        </p:nvSpPr>
        <p:spPr bwMode="auto">
          <a:xfrm>
            <a:off x="250825" y="4724400"/>
            <a:ext cx="1419225" cy="336550"/>
          </a:xfrm>
          <a:prstGeom prst="rect">
            <a:avLst/>
          </a:prstGeom>
          <a:noFill/>
          <a:ln w="9525">
            <a:noFill/>
            <a:miter lim="800000"/>
            <a:headEnd/>
            <a:tailEnd/>
          </a:ln>
          <a:effectLst/>
        </p:spPr>
        <p:txBody>
          <a:bodyPr wrap="none" anchor="ctr">
            <a:spAutoFit/>
          </a:bodyPr>
          <a:lstStyle/>
          <a:p>
            <a:r>
              <a:rPr lang="ru-RU" sz="1400" b="1">
                <a:solidFill>
                  <a:srgbClr val="FF7C80"/>
                </a:solidFill>
                <a:latin typeface="Arial" charset="0"/>
              </a:rPr>
              <a:t>сила тяжести</a:t>
            </a:r>
            <a:r>
              <a:rPr lang="ru-RU" sz="1600">
                <a:latin typeface="Arial" charset="0"/>
              </a:rPr>
              <a:t> </a:t>
            </a:r>
          </a:p>
        </p:txBody>
      </p:sp>
      <p:sp>
        <p:nvSpPr>
          <p:cNvPr id="233489" name="Rectangle 17"/>
          <p:cNvSpPr>
            <a:spLocks noChangeArrowheads="1"/>
          </p:cNvSpPr>
          <p:nvPr/>
        </p:nvSpPr>
        <p:spPr bwMode="auto">
          <a:xfrm>
            <a:off x="0" y="321945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233490" name="Object 18"/>
          <p:cNvGraphicFramePr>
            <a:graphicFrameLocks noChangeAspect="1"/>
          </p:cNvGraphicFramePr>
          <p:nvPr/>
        </p:nvGraphicFramePr>
        <p:xfrm>
          <a:off x="539750" y="3357563"/>
          <a:ext cx="3960813" cy="522287"/>
        </p:xfrm>
        <a:graphic>
          <a:graphicData uri="http://schemas.openxmlformats.org/presentationml/2006/ole">
            <p:oleObj spid="_x0000_s233490" name="Формула" r:id="rId7" imgW="3175000" imgH="419100" progId="Equation.3">
              <p:embed/>
            </p:oleObj>
          </a:graphicData>
        </a:graphic>
      </p:graphicFrame>
      <p:graphicFrame>
        <p:nvGraphicFramePr>
          <p:cNvPr id="233492" name="Object 20"/>
          <p:cNvGraphicFramePr>
            <a:graphicFrameLocks noChangeAspect="1"/>
          </p:cNvGraphicFramePr>
          <p:nvPr/>
        </p:nvGraphicFramePr>
        <p:xfrm>
          <a:off x="0" y="3074988"/>
          <a:ext cx="114300" cy="212725"/>
        </p:xfrm>
        <a:graphic>
          <a:graphicData uri="http://schemas.openxmlformats.org/presentationml/2006/ole">
            <p:oleObj spid="_x0000_s233492" name="Формула" r:id="rId8" imgW="114151" imgH="215619" progId="Equation.3">
              <p:embed/>
            </p:oleObj>
          </a:graphicData>
        </a:graphic>
      </p:graphicFrame>
      <p:graphicFrame>
        <p:nvGraphicFramePr>
          <p:cNvPr id="233493" name="Object 21"/>
          <p:cNvGraphicFramePr>
            <a:graphicFrameLocks noChangeAspect="1"/>
          </p:cNvGraphicFramePr>
          <p:nvPr/>
        </p:nvGraphicFramePr>
        <p:xfrm>
          <a:off x="323850" y="5949950"/>
          <a:ext cx="2305050" cy="615950"/>
        </p:xfrm>
        <a:graphic>
          <a:graphicData uri="http://schemas.openxmlformats.org/presentationml/2006/ole">
            <p:oleObj spid="_x0000_s233493" name="Формула" r:id="rId9" imgW="1854200" imgH="495300" progId="Equation.3">
              <p:embed/>
            </p:oleObj>
          </a:graphicData>
        </a:graphic>
      </p:graphicFrame>
      <p:sp>
        <p:nvSpPr>
          <p:cNvPr id="233494" name="Rectangle 22"/>
          <p:cNvSpPr>
            <a:spLocks noChangeArrowheads="1"/>
          </p:cNvSpPr>
          <p:nvPr/>
        </p:nvSpPr>
        <p:spPr bwMode="auto">
          <a:xfrm>
            <a:off x="250825" y="5589588"/>
            <a:ext cx="1871663" cy="336550"/>
          </a:xfrm>
          <a:prstGeom prst="rect">
            <a:avLst/>
          </a:prstGeom>
          <a:noFill/>
          <a:ln w="9525">
            <a:noFill/>
            <a:miter lim="800000"/>
            <a:headEnd/>
            <a:tailEnd/>
          </a:ln>
          <a:effectLst/>
        </p:spPr>
        <p:txBody>
          <a:bodyPr anchor="ctr">
            <a:spAutoFit/>
          </a:bodyPr>
          <a:lstStyle/>
          <a:p>
            <a:r>
              <a:rPr lang="en-US" sz="1600" b="1">
                <a:solidFill>
                  <a:srgbClr val="FF7C80"/>
                </a:solidFill>
                <a:latin typeface="Arial" charset="0"/>
                <a:cs typeface="Times New Roman" pitchFamily="18" charset="0"/>
              </a:rPr>
              <a:t>Архимедова сила</a:t>
            </a:r>
            <a:r>
              <a:rPr lang="en-US" sz="1400" b="1">
                <a:latin typeface="Arial" charset="0"/>
                <a:cs typeface="Times New Roman" pitchFamily="18" charset="0"/>
              </a:rPr>
              <a:t> </a:t>
            </a:r>
            <a:endParaRPr lang="en-US">
              <a:latin typeface="Arial" charset="0"/>
            </a:endParaRPr>
          </a:p>
        </p:txBody>
      </p:sp>
      <p:sp>
        <p:nvSpPr>
          <p:cNvPr id="233496" name="Rectangle 24"/>
          <p:cNvSpPr>
            <a:spLocks noChangeArrowheads="1"/>
          </p:cNvSpPr>
          <p:nvPr/>
        </p:nvSpPr>
        <p:spPr bwMode="auto">
          <a:xfrm>
            <a:off x="0" y="3783013"/>
            <a:ext cx="1889125" cy="304800"/>
          </a:xfrm>
          <a:prstGeom prst="rect">
            <a:avLst/>
          </a:prstGeom>
          <a:noFill/>
          <a:ln w="9525">
            <a:noFill/>
            <a:miter lim="800000"/>
            <a:headEnd/>
            <a:tailEnd/>
          </a:ln>
          <a:effectLst/>
        </p:spPr>
        <p:txBody>
          <a:bodyPr wrap="none" anchor="ctr">
            <a:spAutoFit/>
          </a:bodyPr>
          <a:lstStyle/>
          <a:p>
            <a:r>
              <a:rPr lang="en-US" sz="1400">
                <a:latin typeface="Arial" charset="0"/>
                <a:cs typeface="Times New Roman" pitchFamily="18" charset="0"/>
              </a:rPr>
              <a:t>                                  </a:t>
            </a:r>
            <a:r>
              <a:rPr lang="ru-RU" sz="900">
                <a:latin typeface="Arial" charset="0"/>
              </a:rPr>
              <a:t> </a:t>
            </a:r>
            <a:endParaRPr lang="ru-RU">
              <a:latin typeface="Arial" charset="0"/>
            </a:endParaRPr>
          </a:p>
        </p:txBody>
      </p:sp>
      <p:graphicFrame>
        <p:nvGraphicFramePr>
          <p:cNvPr id="233498" name="Object 26"/>
          <p:cNvGraphicFramePr>
            <a:graphicFrameLocks noChangeAspect="1"/>
          </p:cNvGraphicFramePr>
          <p:nvPr/>
        </p:nvGraphicFramePr>
        <p:xfrm>
          <a:off x="4932363" y="4221163"/>
          <a:ext cx="3600450" cy="463550"/>
        </p:xfrm>
        <a:graphic>
          <a:graphicData uri="http://schemas.openxmlformats.org/presentationml/2006/ole">
            <p:oleObj spid="_x0000_s233498" name="Формула" r:id="rId10" imgW="3136900" imgH="406400" progId="Equation.3">
              <p:embed/>
            </p:oleObj>
          </a:graphicData>
        </a:graphic>
      </p:graphicFrame>
      <p:sp>
        <p:nvSpPr>
          <p:cNvPr id="233499" name="Rectangle 27"/>
          <p:cNvSpPr>
            <a:spLocks noChangeArrowheads="1"/>
          </p:cNvSpPr>
          <p:nvPr/>
        </p:nvSpPr>
        <p:spPr bwMode="auto">
          <a:xfrm>
            <a:off x="3348038" y="4221163"/>
            <a:ext cx="1423987" cy="366712"/>
          </a:xfrm>
          <a:prstGeom prst="rect">
            <a:avLst/>
          </a:prstGeom>
          <a:noFill/>
          <a:ln w="9525">
            <a:noFill/>
            <a:miter lim="800000"/>
            <a:headEnd/>
            <a:tailEnd/>
          </a:ln>
          <a:effectLst/>
        </p:spPr>
        <p:txBody>
          <a:bodyPr wrap="none" anchor="ctr">
            <a:spAutoFit/>
          </a:bodyPr>
          <a:lstStyle/>
          <a:p>
            <a:r>
              <a:rPr lang="en-US" sz="1400" b="1">
                <a:solidFill>
                  <a:srgbClr val="FF7C80"/>
                </a:solidFill>
                <a:latin typeface="Arial" charset="0"/>
              </a:rPr>
              <a:t>сила Стокса</a:t>
            </a:r>
            <a:r>
              <a:rPr lang="en-US">
                <a:solidFill>
                  <a:srgbClr val="FF7C80"/>
                </a:solidFill>
              </a:rPr>
              <a:t>  </a:t>
            </a:r>
          </a:p>
        </p:txBody>
      </p:sp>
      <p:graphicFrame>
        <p:nvGraphicFramePr>
          <p:cNvPr id="233501" name="Object 29"/>
          <p:cNvGraphicFramePr>
            <a:graphicFrameLocks noChangeAspect="1"/>
          </p:cNvGraphicFramePr>
          <p:nvPr/>
        </p:nvGraphicFramePr>
        <p:xfrm>
          <a:off x="4932363" y="4797425"/>
          <a:ext cx="3870325" cy="403225"/>
        </p:xfrm>
        <a:graphic>
          <a:graphicData uri="http://schemas.openxmlformats.org/presentationml/2006/ole">
            <p:oleObj spid="_x0000_s233501" name="Формула" r:id="rId11" imgW="3873500" imgH="406400" progId="Equation.3">
              <p:embed/>
            </p:oleObj>
          </a:graphicData>
        </a:graphic>
      </p:graphicFrame>
      <p:sp>
        <p:nvSpPr>
          <p:cNvPr id="233502" name="Rectangle 30"/>
          <p:cNvSpPr>
            <a:spLocks noChangeArrowheads="1"/>
          </p:cNvSpPr>
          <p:nvPr/>
        </p:nvSpPr>
        <p:spPr bwMode="auto">
          <a:xfrm>
            <a:off x="3348038" y="4797425"/>
            <a:ext cx="1457325" cy="366713"/>
          </a:xfrm>
          <a:prstGeom prst="rect">
            <a:avLst/>
          </a:prstGeom>
          <a:noFill/>
          <a:ln w="9525">
            <a:noFill/>
            <a:miter lim="800000"/>
            <a:headEnd/>
            <a:tailEnd/>
          </a:ln>
          <a:effectLst/>
        </p:spPr>
        <p:txBody>
          <a:bodyPr wrap="none" anchor="ctr">
            <a:spAutoFit/>
          </a:bodyPr>
          <a:lstStyle/>
          <a:p>
            <a:r>
              <a:rPr lang="en-US" sz="1400" b="1">
                <a:solidFill>
                  <a:srgbClr val="FF7C80"/>
                </a:solidFill>
                <a:latin typeface="Arial" charset="0"/>
              </a:rPr>
              <a:t>сила Магнуса</a:t>
            </a:r>
            <a:r>
              <a:rPr lang="ru-RU"/>
              <a:t> </a:t>
            </a:r>
          </a:p>
        </p:txBody>
      </p:sp>
      <p:sp>
        <p:nvSpPr>
          <p:cNvPr id="233503" name="Rectangle 31"/>
          <p:cNvSpPr>
            <a:spLocks noChangeArrowheads="1"/>
          </p:cNvSpPr>
          <p:nvPr/>
        </p:nvSpPr>
        <p:spPr bwMode="auto">
          <a:xfrm>
            <a:off x="4787900" y="3429000"/>
            <a:ext cx="1236663" cy="366713"/>
          </a:xfrm>
          <a:prstGeom prst="rect">
            <a:avLst/>
          </a:prstGeom>
          <a:noFill/>
          <a:ln w="9525">
            <a:noFill/>
            <a:miter lim="800000"/>
            <a:headEnd/>
            <a:tailEnd/>
          </a:ln>
          <a:effectLst/>
        </p:spPr>
        <p:txBody>
          <a:bodyPr wrap="none" anchor="ctr">
            <a:spAutoFit/>
          </a:bodyPr>
          <a:lstStyle/>
          <a:p>
            <a:r>
              <a:rPr lang="en-US" sz="1600" b="1">
                <a:solidFill>
                  <a:schemeClr val="hlink"/>
                </a:solidFill>
                <a:latin typeface="Tahoma" pitchFamily="34" charset="0"/>
              </a:rPr>
              <a:t>W</a:t>
            </a:r>
            <a:r>
              <a:rPr lang="ru-RU" sz="1600" b="1" baseline="-25000">
                <a:solidFill>
                  <a:schemeClr val="hlink"/>
                </a:solidFill>
                <a:latin typeface="Tahoma" pitchFamily="34" charset="0"/>
              </a:rPr>
              <a:t>к</a:t>
            </a:r>
            <a:r>
              <a:rPr lang="ru-RU" sz="1600" b="1">
                <a:solidFill>
                  <a:schemeClr val="hlink"/>
                </a:solidFill>
                <a:latin typeface="Tahoma" pitchFamily="34" charset="0"/>
              </a:rPr>
              <a:t>&gt;</a:t>
            </a:r>
            <a:r>
              <a:rPr lang="en-US" sz="1600" b="1">
                <a:solidFill>
                  <a:schemeClr val="hlink"/>
                </a:solidFill>
                <a:latin typeface="Tahoma" pitchFamily="34" charset="0"/>
              </a:rPr>
              <a:t>W</a:t>
            </a:r>
            <a:r>
              <a:rPr lang="ru-RU" sz="1600" b="1">
                <a:solidFill>
                  <a:schemeClr val="hlink"/>
                </a:solidFill>
                <a:latin typeface="Tahoma" pitchFamily="34" charset="0"/>
              </a:rPr>
              <a:t>(</a:t>
            </a:r>
            <a:r>
              <a:rPr lang="en-US" sz="1600" b="1">
                <a:solidFill>
                  <a:schemeClr val="hlink"/>
                </a:solidFill>
                <a:latin typeface="Tahoma" pitchFamily="34" charset="0"/>
              </a:rPr>
              <a:t>y</a:t>
            </a:r>
            <a:r>
              <a:rPr lang="ru-RU" sz="1600" b="1">
                <a:solidFill>
                  <a:schemeClr val="hlink"/>
                </a:solidFill>
                <a:latin typeface="Tahoma" pitchFamily="34" charset="0"/>
              </a:rPr>
              <a:t>)</a:t>
            </a:r>
            <a:r>
              <a:rPr lang="ru-RU">
                <a:solidFill>
                  <a:schemeClr val="hlink"/>
                </a:solidFill>
              </a:rPr>
              <a:t> </a:t>
            </a:r>
          </a:p>
        </p:txBody>
      </p:sp>
      <p:sp>
        <p:nvSpPr>
          <p:cNvPr id="233504" name="Rectangle 32"/>
          <p:cNvSpPr>
            <a:spLocks noChangeArrowheads="1"/>
          </p:cNvSpPr>
          <p:nvPr/>
        </p:nvSpPr>
        <p:spPr bwMode="auto">
          <a:xfrm>
            <a:off x="6877050" y="3429000"/>
            <a:ext cx="1236663" cy="366713"/>
          </a:xfrm>
          <a:prstGeom prst="rect">
            <a:avLst/>
          </a:prstGeom>
          <a:noFill/>
          <a:ln w="9525">
            <a:noFill/>
            <a:miter lim="800000"/>
            <a:headEnd/>
            <a:tailEnd/>
          </a:ln>
          <a:effectLst/>
        </p:spPr>
        <p:txBody>
          <a:bodyPr wrap="none" anchor="ctr">
            <a:spAutoFit/>
          </a:bodyPr>
          <a:lstStyle/>
          <a:p>
            <a:r>
              <a:rPr lang="en-US" sz="1600" b="1">
                <a:solidFill>
                  <a:schemeClr val="hlink"/>
                </a:solidFill>
                <a:latin typeface="Tahoma" pitchFamily="34" charset="0"/>
              </a:rPr>
              <a:t>W</a:t>
            </a:r>
            <a:r>
              <a:rPr lang="ru-RU" sz="1600" b="1" baseline="-25000">
                <a:solidFill>
                  <a:schemeClr val="hlink"/>
                </a:solidFill>
                <a:latin typeface="Tahoma" pitchFamily="34" charset="0"/>
              </a:rPr>
              <a:t>к</a:t>
            </a:r>
            <a:r>
              <a:rPr lang="ru-RU" sz="1600" b="1">
                <a:solidFill>
                  <a:schemeClr val="hlink"/>
                </a:solidFill>
                <a:latin typeface="Tahoma" pitchFamily="34" charset="0"/>
              </a:rPr>
              <a:t>&lt;</a:t>
            </a:r>
            <a:r>
              <a:rPr lang="en-US" sz="1600" b="1">
                <a:solidFill>
                  <a:schemeClr val="hlink"/>
                </a:solidFill>
                <a:latin typeface="Tahoma" pitchFamily="34" charset="0"/>
              </a:rPr>
              <a:t>W</a:t>
            </a:r>
            <a:r>
              <a:rPr lang="ru-RU" sz="1600" b="1">
                <a:solidFill>
                  <a:schemeClr val="hlink"/>
                </a:solidFill>
                <a:latin typeface="Tahoma" pitchFamily="34" charset="0"/>
              </a:rPr>
              <a:t>(</a:t>
            </a:r>
            <a:r>
              <a:rPr lang="en-US" sz="1600" b="1">
                <a:solidFill>
                  <a:schemeClr val="hlink"/>
                </a:solidFill>
                <a:latin typeface="Tahoma" pitchFamily="34" charset="0"/>
              </a:rPr>
              <a:t>y</a:t>
            </a:r>
            <a:r>
              <a:rPr lang="ru-RU" sz="1600" b="1">
                <a:solidFill>
                  <a:schemeClr val="hlink"/>
                </a:solidFill>
                <a:latin typeface="Tahoma" pitchFamily="34" charset="0"/>
              </a:rPr>
              <a:t>)</a:t>
            </a:r>
            <a:r>
              <a:rPr lang="ru-RU">
                <a:solidFill>
                  <a:schemeClr val="hlink"/>
                </a:solidFill>
              </a:rPr>
              <a:t> </a:t>
            </a:r>
          </a:p>
        </p:txBody>
      </p:sp>
      <p:sp>
        <p:nvSpPr>
          <p:cNvPr id="233505" name="Rectangle 33"/>
          <p:cNvSpPr>
            <a:spLocks noChangeArrowheads="1"/>
          </p:cNvSpPr>
          <p:nvPr/>
        </p:nvSpPr>
        <p:spPr bwMode="auto">
          <a:xfrm>
            <a:off x="0" y="3151188"/>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233506" name="Object 34"/>
          <p:cNvGraphicFramePr>
            <a:graphicFrameLocks noChangeAspect="1"/>
          </p:cNvGraphicFramePr>
          <p:nvPr/>
        </p:nvGraphicFramePr>
        <p:xfrm>
          <a:off x="6659563" y="6092825"/>
          <a:ext cx="1577975" cy="555625"/>
        </p:xfrm>
        <a:graphic>
          <a:graphicData uri="http://schemas.openxmlformats.org/presentationml/2006/ole">
            <p:oleObj spid="_x0000_s233506" name="Формула" r:id="rId12" imgW="1574800" imgH="558800" progId="Equation.3">
              <p:embed/>
            </p:oleObj>
          </a:graphicData>
        </a:graphic>
      </p:graphicFrame>
      <p:sp>
        <p:nvSpPr>
          <p:cNvPr id="233507" name="Rectangle 35"/>
          <p:cNvSpPr>
            <a:spLocks noChangeArrowheads="1"/>
          </p:cNvSpPr>
          <p:nvPr/>
        </p:nvSpPr>
        <p:spPr bwMode="auto">
          <a:xfrm>
            <a:off x="0" y="3170238"/>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233508" name="Object 36"/>
          <p:cNvGraphicFramePr>
            <a:graphicFrameLocks noChangeAspect="1"/>
          </p:cNvGraphicFramePr>
          <p:nvPr/>
        </p:nvGraphicFramePr>
        <p:xfrm>
          <a:off x="5003800" y="5373688"/>
          <a:ext cx="3671888" cy="547687"/>
        </p:xfrm>
        <a:graphic>
          <a:graphicData uri="http://schemas.openxmlformats.org/presentationml/2006/ole">
            <p:oleObj spid="_x0000_s233508" name="Формула" r:id="rId13" imgW="5308600" imgH="520700" progId="Equation.3">
              <p:embed/>
            </p:oleObj>
          </a:graphicData>
        </a:graphic>
      </p:graphicFrame>
      <p:sp>
        <p:nvSpPr>
          <p:cNvPr id="233509" name="Rectangle 37"/>
          <p:cNvSpPr>
            <a:spLocks noChangeArrowheads="1"/>
          </p:cNvSpPr>
          <p:nvPr/>
        </p:nvSpPr>
        <p:spPr bwMode="auto">
          <a:xfrm>
            <a:off x="3348038" y="5445125"/>
            <a:ext cx="1552575" cy="366713"/>
          </a:xfrm>
          <a:prstGeom prst="rect">
            <a:avLst/>
          </a:prstGeom>
          <a:noFill/>
          <a:ln w="9525">
            <a:noFill/>
            <a:miter lim="800000"/>
            <a:headEnd/>
            <a:tailEnd/>
          </a:ln>
          <a:effectLst/>
        </p:spPr>
        <p:txBody>
          <a:bodyPr wrap="none" anchor="ctr">
            <a:spAutoFit/>
          </a:bodyPr>
          <a:lstStyle/>
          <a:p>
            <a:r>
              <a:rPr lang="ru-RU" sz="1400" b="1">
                <a:solidFill>
                  <a:srgbClr val="FF7C80"/>
                </a:solidFill>
                <a:latin typeface="Arial" charset="0"/>
              </a:rPr>
              <a:t>сила Сэфмана</a:t>
            </a:r>
            <a:r>
              <a:rPr lang="ru-RU"/>
              <a:t> </a:t>
            </a:r>
          </a:p>
        </p:txBody>
      </p:sp>
      <p:sp>
        <p:nvSpPr>
          <p:cNvPr id="233510" name="Rectangle 38"/>
          <p:cNvSpPr>
            <a:spLocks noChangeArrowheads="1"/>
          </p:cNvSpPr>
          <p:nvPr/>
        </p:nvSpPr>
        <p:spPr bwMode="auto">
          <a:xfrm>
            <a:off x="3348038" y="6165850"/>
            <a:ext cx="2774950" cy="366713"/>
          </a:xfrm>
          <a:prstGeom prst="rect">
            <a:avLst/>
          </a:prstGeom>
          <a:noFill/>
          <a:ln w="9525">
            <a:noFill/>
            <a:miter lim="800000"/>
            <a:headEnd/>
            <a:tailEnd/>
          </a:ln>
          <a:effectLst/>
        </p:spPr>
        <p:txBody>
          <a:bodyPr wrap="none" anchor="ctr">
            <a:spAutoFit/>
          </a:bodyPr>
          <a:lstStyle/>
          <a:p>
            <a:r>
              <a:rPr lang="ru-RU" sz="1400" b="1">
                <a:solidFill>
                  <a:srgbClr val="FF7C80"/>
                </a:solidFill>
                <a:latin typeface="Arial" charset="0"/>
              </a:rPr>
              <a:t>сила от градиента давления</a:t>
            </a:r>
            <a:r>
              <a:rPr lang="ru-RU"/>
              <a:t>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Номер слайда 5"/>
          <p:cNvSpPr>
            <a:spLocks noGrp="1"/>
          </p:cNvSpPr>
          <p:nvPr>
            <p:ph type="sldNum" sz="quarter" idx="12"/>
          </p:nvPr>
        </p:nvSpPr>
        <p:spPr/>
        <p:txBody>
          <a:bodyPr/>
          <a:lstStyle/>
          <a:p>
            <a:fld id="{5FFC1B5B-C074-4E4C-BD11-F2F850E16B45}" type="slidenum">
              <a:rPr lang="ru-RU"/>
              <a:pPr/>
              <a:t>26</a:t>
            </a:fld>
            <a:endParaRPr lang="ru-RU"/>
          </a:p>
        </p:txBody>
      </p:sp>
      <p:sp>
        <p:nvSpPr>
          <p:cNvPr id="235522" name="Rectangle 2"/>
          <p:cNvSpPr>
            <a:spLocks noChangeArrowheads="1"/>
          </p:cNvSpPr>
          <p:nvPr/>
        </p:nvSpPr>
        <p:spPr bwMode="auto">
          <a:xfrm>
            <a:off x="0" y="1943100"/>
            <a:ext cx="9144000" cy="0"/>
          </a:xfrm>
          <a:prstGeom prst="rect">
            <a:avLst/>
          </a:prstGeom>
          <a:noFill/>
          <a:ln w="9525">
            <a:noFill/>
            <a:miter lim="800000"/>
            <a:headEnd/>
            <a:tailEnd/>
          </a:ln>
          <a:effectLst/>
        </p:spPr>
        <p:txBody>
          <a:bodyPr wrap="none" anchor="ctr">
            <a:spAutoFit/>
          </a:bodyPr>
          <a:lstStyle/>
          <a:p>
            <a:endParaRPr lang="ru-RU"/>
          </a:p>
        </p:txBody>
      </p:sp>
      <p:sp>
        <p:nvSpPr>
          <p:cNvPr id="235523" name="Rectangle 3"/>
          <p:cNvSpPr>
            <a:spLocks noChangeArrowheads="1"/>
          </p:cNvSpPr>
          <p:nvPr/>
        </p:nvSpPr>
        <p:spPr bwMode="auto">
          <a:xfrm>
            <a:off x="0" y="4914900"/>
            <a:ext cx="9144000" cy="0"/>
          </a:xfrm>
          <a:prstGeom prst="rect">
            <a:avLst/>
          </a:prstGeom>
          <a:noFill/>
          <a:ln w="9525">
            <a:noFill/>
            <a:miter lim="800000"/>
            <a:headEnd/>
            <a:tailEnd/>
          </a:ln>
          <a:effectLst/>
        </p:spPr>
        <p:txBody>
          <a:bodyPr wrap="none" anchor="ctr">
            <a:spAutoFit/>
          </a:bodyPr>
          <a:lstStyle/>
          <a:p>
            <a:endParaRPr lang="ru-RU"/>
          </a:p>
        </p:txBody>
      </p:sp>
      <p:sp>
        <p:nvSpPr>
          <p:cNvPr id="235524" name="Rectangle 4"/>
          <p:cNvSpPr>
            <a:spLocks noChangeArrowheads="1"/>
          </p:cNvSpPr>
          <p:nvPr/>
        </p:nvSpPr>
        <p:spPr bwMode="auto">
          <a:xfrm>
            <a:off x="0" y="1741488"/>
            <a:ext cx="9144000" cy="0"/>
          </a:xfrm>
          <a:prstGeom prst="rect">
            <a:avLst/>
          </a:prstGeom>
          <a:noFill/>
          <a:ln w="9525">
            <a:noFill/>
            <a:miter lim="800000"/>
            <a:headEnd/>
            <a:tailEnd/>
          </a:ln>
          <a:effectLst/>
        </p:spPr>
        <p:txBody>
          <a:bodyPr wrap="none" anchor="ctr">
            <a:spAutoFit/>
          </a:bodyPr>
          <a:lstStyle/>
          <a:p>
            <a:endParaRPr lang="ru-RU"/>
          </a:p>
        </p:txBody>
      </p:sp>
      <p:sp>
        <p:nvSpPr>
          <p:cNvPr id="235525" name="Rectangle 5"/>
          <p:cNvSpPr>
            <a:spLocks noChangeArrowheads="1"/>
          </p:cNvSpPr>
          <p:nvPr/>
        </p:nvSpPr>
        <p:spPr bwMode="auto">
          <a:xfrm>
            <a:off x="179388" y="188913"/>
            <a:ext cx="8856662" cy="576262"/>
          </a:xfrm>
          <a:prstGeom prst="rect">
            <a:avLst/>
          </a:prstGeom>
          <a:noFill/>
          <a:ln w="9525">
            <a:noFill/>
            <a:miter lim="800000"/>
            <a:headEnd/>
            <a:tailEnd/>
          </a:ln>
          <a:effectLst/>
        </p:spPr>
        <p:txBody>
          <a:bodyPr anchor="ctr"/>
          <a:lstStyle/>
          <a:p>
            <a:pPr algn="ctr"/>
            <a:r>
              <a:rPr lang="ru-RU" sz="1400" b="1">
                <a:solidFill>
                  <a:schemeClr val="hlink"/>
                </a:solidFill>
                <a:effectLst>
                  <a:outerShdw blurRad="38100" dist="38100" dir="2700000" algn="tl">
                    <a:srgbClr val="C0C0C0"/>
                  </a:outerShdw>
                </a:effectLst>
                <a:latin typeface="Tahoma" pitchFamily="34" charset="0"/>
              </a:rPr>
              <a:t/>
            </a:r>
            <a:br>
              <a:rPr lang="ru-RU" sz="1400" b="1">
                <a:solidFill>
                  <a:schemeClr val="hlink"/>
                </a:solidFill>
                <a:effectLst>
                  <a:outerShdw blurRad="38100" dist="38100" dir="2700000" algn="tl">
                    <a:srgbClr val="C0C0C0"/>
                  </a:outerShdw>
                </a:effectLst>
                <a:latin typeface="Tahoma" pitchFamily="34" charset="0"/>
              </a:rPr>
            </a:br>
            <a:r>
              <a:rPr lang="ru-RU" sz="1400" b="1">
                <a:solidFill>
                  <a:schemeClr val="hlink"/>
                </a:solidFill>
                <a:effectLst>
                  <a:outerShdw blurRad="38100" dist="38100" dir="2700000" algn="tl">
                    <a:srgbClr val="C0C0C0"/>
                  </a:outerShdw>
                </a:effectLst>
                <a:latin typeface="Tahoma" pitchFamily="34" charset="0"/>
              </a:rPr>
              <a:t>ВЛИЯНИЕ ДИАМЕТРА КАПЕЛЬ НА ТРАЕКТОРИИ ПОЛЕТА  </a:t>
            </a:r>
            <a:br>
              <a:rPr lang="ru-RU" sz="1400" b="1">
                <a:solidFill>
                  <a:schemeClr val="hlink"/>
                </a:solidFill>
                <a:effectLst>
                  <a:outerShdw blurRad="38100" dist="38100" dir="2700000" algn="tl">
                    <a:srgbClr val="C0C0C0"/>
                  </a:outerShdw>
                </a:effectLst>
                <a:latin typeface="Tahoma" pitchFamily="34" charset="0"/>
              </a:rPr>
            </a:br>
            <a:r>
              <a:rPr lang="ru-RU" sz="1400" b="1">
                <a:solidFill>
                  <a:schemeClr val="hlink"/>
                </a:solidFill>
                <a:effectLst>
                  <a:outerShdw blurRad="38100" dist="38100" dir="2700000" algn="tl">
                    <a:srgbClr val="C0C0C0"/>
                  </a:outerShdw>
                </a:effectLst>
                <a:latin typeface="Tahoma" pitchFamily="34" charset="0"/>
              </a:rPr>
              <a:t>ПРИ СКОРОСТИ ВОЗДУХА   </a:t>
            </a:r>
            <a:r>
              <a:rPr lang="ru-RU" sz="1400" b="1">
                <a:solidFill>
                  <a:srgbClr val="FF0000"/>
                </a:solidFill>
                <a:effectLst>
                  <a:outerShdw blurRad="38100" dist="38100" dir="2700000" algn="tl">
                    <a:srgbClr val="C0C0C0"/>
                  </a:outerShdw>
                </a:effectLst>
                <a:latin typeface="Tahoma" pitchFamily="34" charset="0"/>
              </a:rPr>
              <a:t>20 м/с</a:t>
            </a:r>
            <a:r>
              <a:rPr lang="ru-RU" sz="1400" b="1">
                <a:solidFill>
                  <a:schemeClr val="hlink"/>
                </a:solidFill>
                <a:effectLst>
                  <a:outerShdw blurRad="38100" dist="38100" dir="2700000" algn="tl">
                    <a:srgbClr val="C0C0C0"/>
                  </a:outerShdw>
                </a:effectLst>
                <a:latin typeface="Tahoma" pitchFamily="34" charset="0"/>
              </a:rPr>
              <a:t> </a:t>
            </a:r>
            <a:r>
              <a:rPr lang="en-US" sz="1400" b="1">
                <a:solidFill>
                  <a:schemeClr val="hlink"/>
                </a:solidFill>
                <a:effectLst>
                  <a:outerShdw blurRad="38100" dist="38100" dir="2700000" algn="tl">
                    <a:srgbClr val="C0C0C0"/>
                  </a:outerShdw>
                </a:effectLst>
                <a:latin typeface="Tahoma" pitchFamily="34" charset="0"/>
              </a:rPr>
              <a:t/>
            </a:r>
            <a:br>
              <a:rPr lang="en-US" sz="1400" b="1">
                <a:solidFill>
                  <a:schemeClr val="hlink"/>
                </a:solidFill>
                <a:effectLst>
                  <a:outerShdw blurRad="38100" dist="38100" dir="2700000" algn="tl">
                    <a:srgbClr val="C0C0C0"/>
                  </a:outerShdw>
                </a:effectLst>
                <a:latin typeface="Tahoma" pitchFamily="34" charset="0"/>
              </a:rPr>
            </a:br>
            <a:r>
              <a:rPr lang="ru-RU" sz="1000" b="1">
                <a:solidFill>
                  <a:srgbClr val="000000"/>
                </a:solidFill>
                <a:latin typeface="Arial" charset="0"/>
              </a:rPr>
              <a:t/>
            </a:r>
            <a:br>
              <a:rPr lang="ru-RU" sz="1000" b="1">
                <a:solidFill>
                  <a:srgbClr val="000000"/>
                </a:solidFill>
                <a:latin typeface="Arial" charset="0"/>
              </a:rPr>
            </a:br>
            <a:endParaRPr lang="ru-RU" sz="1400" b="1">
              <a:solidFill>
                <a:srgbClr val="000000"/>
              </a:solidFill>
              <a:latin typeface="Arial" charset="0"/>
            </a:endParaRPr>
          </a:p>
        </p:txBody>
      </p:sp>
      <p:sp>
        <p:nvSpPr>
          <p:cNvPr id="235526" name="Rectangle 6"/>
          <p:cNvSpPr>
            <a:spLocks noChangeArrowheads="1"/>
          </p:cNvSpPr>
          <p:nvPr/>
        </p:nvSpPr>
        <p:spPr bwMode="auto">
          <a:xfrm>
            <a:off x="6067425" y="1087438"/>
            <a:ext cx="1592263" cy="366712"/>
          </a:xfrm>
          <a:prstGeom prst="rect">
            <a:avLst/>
          </a:prstGeom>
          <a:noFill/>
          <a:ln w="9525">
            <a:noFill/>
            <a:miter lim="800000"/>
            <a:headEnd/>
            <a:tailEnd/>
          </a:ln>
          <a:effectLst/>
        </p:spPr>
        <p:txBody>
          <a:bodyPr wrap="none" anchor="ctr">
            <a:spAutoFit/>
          </a:bodyPr>
          <a:lstStyle/>
          <a:p>
            <a:pPr algn="ctr"/>
            <a:r>
              <a:rPr lang="en-US">
                <a:solidFill>
                  <a:srgbClr val="000000"/>
                </a:solidFill>
              </a:rPr>
              <a:t>d</a:t>
            </a:r>
            <a:r>
              <a:rPr lang="ru-RU" baseline="-25000">
                <a:solidFill>
                  <a:srgbClr val="000000"/>
                </a:solidFill>
              </a:rPr>
              <a:t>к</a:t>
            </a:r>
            <a:r>
              <a:rPr lang="en-US">
                <a:solidFill>
                  <a:srgbClr val="000000"/>
                </a:solidFill>
              </a:rPr>
              <a:t> = </a:t>
            </a:r>
            <a:r>
              <a:rPr lang="ru-RU">
                <a:solidFill>
                  <a:srgbClr val="000000"/>
                </a:solidFill>
              </a:rPr>
              <a:t>3</a:t>
            </a:r>
            <a:r>
              <a:rPr lang="en-US">
                <a:solidFill>
                  <a:srgbClr val="000000"/>
                </a:solidFill>
              </a:rPr>
              <a:t>0 </a:t>
            </a:r>
            <a:r>
              <a:rPr lang="ru-RU">
                <a:solidFill>
                  <a:srgbClr val="000000"/>
                </a:solidFill>
              </a:rPr>
              <a:t>мкм</a:t>
            </a:r>
            <a:endParaRPr lang="ru-RU">
              <a:solidFill>
                <a:srgbClr val="000000"/>
              </a:solidFill>
              <a:latin typeface="Tahoma" pitchFamily="34" charset="0"/>
            </a:endParaRPr>
          </a:p>
        </p:txBody>
      </p:sp>
      <p:sp>
        <p:nvSpPr>
          <p:cNvPr id="235527" name="Rectangle 7"/>
          <p:cNvSpPr>
            <a:spLocks noChangeArrowheads="1"/>
          </p:cNvSpPr>
          <p:nvPr/>
        </p:nvSpPr>
        <p:spPr bwMode="auto">
          <a:xfrm>
            <a:off x="0" y="1733550"/>
            <a:ext cx="9144000" cy="0"/>
          </a:xfrm>
          <a:prstGeom prst="rect">
            <a:avLst/>
          </a:prstGeom>
          <a:noFill/>
          <a:ln w="9525">
            <a:noFill/>
            <a:miter lim="800000"/>
            <a:headEnd/>
            <a:tailEnd/>
          </a:ln>
          <a:effectLst/>
        </p:spPr>
        <p:txBody>
          <a:bodyPr wrap="none" anchor="ctr">
            <a:spAutoFit/>
          </a:bodyPr>
          <a:lstStyle/>
          <a:p>
            <a:endParaRPr lang="ru-RU"/>
          </a:p>
        </p:txBody>
      </p:sp>
      <p:sp>
        <p:nvSpPr>
          <p:cNvPr id="235528" name="Rectangle 8"/>
          <p:cNvSpPr>
            <a:spLocks noChangeArrowheads="1"/>
          </p:cNvSpPr>
          <p:nvPr/>
        </p:nvSpPr>
        <p:spPr bwMode="auto">
          <a:xfrm>
            <a:off x="0" y="2133600"/>
            <a:ext cx="9144000" cy="0"/>
          </a:xfrm>
          <a:prstGeom prst="rect">
            <a:avLst/>
          </a:prstGeom>
          <a:noFill/>
          <a:ln w="9525">
            <a:noFill/>
            <a:miter lim="800000"/>
            <a:headEnd/>
            <a:tailEnd/>
          </a:ln>
          <a:effectLst/>
        </p:spPr>
        <p:txBody>
          <a:bodyPr wrap="none" anchor="ctr">
            <a:spAutoFit/>
          </a:bodyPr>
          <a:lstStyle/>
          <a:p>
            <a:endParaRPr lang="ru-RU"/>
          </a:p>
        </p:txBody>
      </p:sp>
      <p:sp>
        <p:nvSpPr>
          <p:cNvPr id="235529" name="Rectangle 9"/>
          <p:cNvSpPr>
            <a:spLocks noChangeArrowheads="1"/>
          </p:cNvSpPr>
          <p:nvPr/>
        </p:nvSpPr>
        <p:spPr bwMode="auto">
          <a:xfrm>
            <a:off x="1590675" y="1087438"/>
            <a:ext cx="1425575" cy="366712"/>
          </a:xfrm>
          <a:prstGeom prst="rect">
            <a:avLst/>
          </a:prstGeom>
          <a:noFill/>
          <a:ln w="9525">
            <a:noFill/>
            <a:miter lim="800000"/>
            <a:headEnd/>
            <a:tailEnd/>
          </a:ln>
          <a:effectLst/>
        </p:spPr>
        <p:txBody>
          <a:bodyPr wrap="none" anchor="ctr">
            <a:spAutoFit/>
          </a:bodyPr>
          <a:lstStyle/>
          <a:p>
            <a:pPr algn="ctr"/>
            <a:r>
              <a:rPr lang="en-US">
                <a:solidFill>
                  <a:srgbClr val="000000"/>
                </a:solidFill>
                <a:latin typeface="Tahoma" pitchFamily="34" charset="0"/>
              </a:rPr>
              <a:t>d</a:t>
            </a:r>
            <a:r>
              <a:rPr lang="ru-RU" baseline="-25000">
                <a:solidFill>
                  <a:srgbClr val="000000"/>
                </a:solidFill>
                <a:latin typeface="Tahoma" pitchFamily="34" charset="0"/>
              </a:rPr>
              <a:t>к</a:t>
            </a:r>
            <a:r>
              <a:rPr lang="en-US">
                <a:solidFill>
                  <a:srgbClr val="000000"/>
                </a:solidFill>
                <a:latin typeface="Tahoma" pitchFamily="34" charset="0"/>
              </a:rPr>
              <a:t> = 10 </a:t>
            </a:r>
            <a:r>
              <a:rPr lang="ru-RU">
                <a:solidFill>
                  <a:srgbClr val="000000"/>
                </a:solidFill>
                <a:latin typeface="Tahoma" pitchFamily="34" charset="0"/>
              </a:rPr>
              <a:t>мкм</a:t>
            </a:r>
          </a:p>
        </p:txBody>
      </p:sp>
      <p:sp>
        <p:nvSpPr>
          <p:cNvPr id="235530" name="Rectangle 10"/>
          <p:cNvSpPr>
            <a:spLocks noChangeArrowheads="1"/>
          </p:cNvSpPr>
          <p:nvPr/>
        </p:nvSpPr>
        <p:spPr bwMode="auto">
          <a:xfrm>
            <a:off x="0" y="1687513"/>
            <a:ext cx="9144000" cy="0"/>
          </a:xfrm>
          <a:prstGeom prst="rect">
            <a:avLst/>
          </a:prstGeom>
          <a:noFill/>
          <a:ln w="9525">
            <a:noFill/>
            <a:miter lim="800000"/>
            <a:headEnd/>
            <a:tailEnd/>
          </a:ln>
          <a:effectLst/>
        </p:spPr>
        <p:txBody>
          <a:bodyPr wrap="none" anchor="ctr">
            <a:spAutoFit/>
          </a:bodyPr>
          <a:lstStyle/>
          <a:p>
            <a:endParaRPr lang="ru-RU"/>
          </a:p>
        </p:txBody>
      </p:sp>
      <p:sp>
        <p:nvSpPr>
          <p:cNvPr id="235531" name="Rectangle 11"/>
          <p:cNvSpPr>
            <a:spLocks noChangeArrowheads="1"/>
          </p:cNvSpPr>
          <p:nvPr/>
        </p:nvSpPr>
        <p:spPr bwMode="auto">
          <a:xfrm>
            <a:off x="1692275" y="4005263"/>
            <a:ext cx="1425575" cy="366712"/>
          </a:xfrm>
          <a:prstGeom prst="rect">
            <a:avLst/>
          </a:prstGeom>
          <a:noFill/>
          <a:ln w="9525">
            <a:noFill/>
            <a:miter lim="800000"/>
            <a:headEnd/>
            <a:tailEnd/>
          </a:ln>
          <a:effectLst/>
        </p:spPr>
        <p:txBody>
          <a:bodyPr wrap="none" anchor="ctr">
            <a:spAutoFit/>
          </a:bodyPr>
          <a:lstStyle/>
          <a:p>
            <a:pPr algn="ctr"/>
            <a:r>
              <a:rPr lang="en-US">
                <a:solidFill>
                  <a:srgbClr val="000000"/>
                </a:solidFill>
                <a:latin typeface="Tahoma" pitchFamily="34" charset="0"/>
              </a:rPr>
              <a:t>d</a:t>
            </a:r>
            <a:r>
              <a:rPr lang="ru-RU" baseline="-25000">
                <a:solidFill>
                  <a:srgbClr val="000000"/>
                </a:solidFill>
                <a:latin typeface="Tahoma" pitchFamily="34" charset="0"/>
              </a:rPr>
              <a:t>к</a:t>
            </a:r>
            <a:r>
              <a:rPr lang="en-US">
                <a:solidFill>
                  <a:srgbClr val="000000"/>
                </a:solidFill>
                <a:latin typeface="Tahoma" pitchFamily="34" charset="0"/>
              </a:rPr>
              <a:t> = </a:t>
            </a:r>
            <a:r>
              <a:rPr lang="ru-RU">
                <a:solidFill>
                  <a:srgbClr val="000000"/>
                </a:solidFill>
                <a:latin typeface="Tahoma" pitchFamily="34" charset="0"/>
              </a:rPr>
              <a:t>5</a:t>
            </a:r>
            <a:r>
              <a:rPr lang="en-US">
                <a:solidFill>
                  <a:srgbClr val="000000"/>
                </a:solidFill>
                <a:latin typeface="Tahoma" pitchFamily="34" charset="0"/>
              </a:rPr>
              <a:t>0 </a:t>
            </a:r>
            <a:r>
              <a:rPr lang="ru-RU">
                <a:solidFill>
                  <a:srgbClr val="000000"/>
                </a:solidFill>
                <a:latin typeface="Tahoma" pitchFamily="34" charset="0"/>
              </a:rPr>
              <a:t>мкм</a:t>
            </a:r>
          </a:p>
        </p:txBody>
      </p:sp>
      <p:sp>
        <p:nvSpPr>
          <p:cNvPr id="235532" name="Rectangle 12"/>
          <p:cNvSpPr>
            <a:spLocks noChangeArrowheads="1"/>
          </p:cNvSpPr>
          <p:nvPr/>
        </p:nvSpPr>
        <p:spPr bwMode="auto">
          <a:xfrm>
            <a:off x="6011863" y="3933825"/>
            <a:ext cx="1738312" cy="366713"/>
          </a:xfrm>
          <a:prstGeom prst="rect">
            <a:avLst/>
          </a:prstGeom>
          <a:noFill/>
          <a:ln w="9525">
            <a:noFill/>
            <a:miter lim="800000"/>
            <a:headEnd/>
            <a:tailEnd/>
          </a:ln>
          <a:effectLst/>
        </p:spPr>
        <p:txBody>
          <a:bodyPr wrap="none" anchor="ctr">
            <a:spAutoFit/>
          </a:bodyPr>
          <a:lstStyle/>
          <a:p>
            <a:pPr algn="ctr"/>
            <a:r>
              <a:rPr lang="en-US">
                <a:solidFill>
                  <a:srgbClr val="000000"/>
                </a:solidFill>
              </a:rPr>
              <a:t>d</a:t>
            </a:r>
            <a:r>
              <a:rPr lang="ru-RU" baseline="-25000">
                <a:solidFill>
                  <a:srgbClr val="000000"/>
                </a:solidFill>
              </a:rPr>
              <a:t>к</a:t>
            </a:r>
            <a:r>
              <a:rPr lang="en-US">
                <a:solidFill>
                  <a:srgbClr val="000000"/>
                </a:solidFill>
              </a:rPr>
              <a:t> = </a:t>
            </a:r>
            <a:r>
              <a:rPr lang="ru-RU">
                <a:solidFill>
                  <a:srgbClr val="000000"/>
                </a:solidFill>
              </a:rPr>
              <a:t>10</a:t>
            </a:r>
            <a:r>
              <a:rPr lang="en-US">
                <a:solidFill>
                  <a:srgbClr val="000000"/>
                </a:solidFill>
              </a:rPr>
              <a:t>0 </a:t>
            </a:r>
            <a:r>
              <a:rPr lang="ru-RU">
                <a:solidFill>
                  <a:srgbClr val="000000"/>
                </a:solidFill>
              </a:rPr>
              <a:t>мкм</a:t>
            </a:r>
            <a:endParaRPr lang="ru-RU">
              <a:solidFill>
                <a:srgbClr val="000000"/>
              </a:solidFill>
              <a:latin typeface="Tahoma" pitchFamily="34" charset="0"/>
            </a:endParaRPr>
          </a:p>
        </p:txBody>
      </p:sp>
      <p:graphicFrame>
        <p:nvGraphicFramePr>
          <p:cNvPr id="235533" name="Object 13"/>
          <p:cNvGraphicFramePr>
            <a:graphicFrameLocks noChangeAspect="1"/>
          </p:cNvGraphicFramePr>
          <p:nvPr/>
        </p:nvGraphicFramePr>
        <p:xfrm>
          <a:off x="0" y="1412875"/>
          <a:ext cx="5040313" cy="2471738"/>
        </p:xfrm>
        <a:graphic>
          <a:graphicData uri="http://schemas.openxmlformats.org/presentationml/2006/ole">
            <p:oleObj spid="_x0000_s235533" name="Диаграмма" r:id="rId3" imgW="7071360" imgH="3467100" progId="Excel.Chart.8">
              <p:embed/>
            </p:oleObj>
          </a:graphicData>
        </a:graphic>
      </p:graphicFrame>
      <p:graphicFrame>
        <p:nvGraphicFramePr>
          <p:cNvPr id="235534" name="Object 14"/>
          <p:cNvGraphicFramePr>
            <a:graphicFrameLocks noChangeAspect="1"/>
          </p:cNvGraphicFramePr>
          <p:nvPr/>
        </p:nvGraphicFramePr>
        <p:xfrm>
          <a:off x="4427538" y="1484313"/>
          <a:ext cx="4716462" cy="2312987"/>
        </p:xfrm>
        <a:graphic>
          <a:graphicData uri="http://schemas.openxmlformats.org/presentationml/2006/ole">
            <p:oleObj spid="_x0000_s235534" name="Диаграмма" r:id="rId4" imgW="7071360" imgH="3467100" progId="Excel.Chart.8">
              <p:embed/>
            </p:oleObj>
          </a:graphicData>
        </a:graphic>
      </p:graphicFrame>
      <p:graphicFrame>
        <p:nvGraphicFramePr>
          <p:cNvPr id="235535" name="Object 15"/>
          <p:cNvGraphicFramePr>
            <a:graphicFrameLocks noChangeAspect="1"/>
          </p:cNvGraphicFramePr>
          <p:nvPr/>
        </p:nvGraphicFramePr>
        <p:xfrm>
          <a:off x="0" y="4221163"/>
          <a:ext cx="4932363" cy="2417762"/>
        </p:xfrm>
        <a:graphic>
          <a:graphicData uri="http://schemas.openxmlformats.org/presentationml/2006/ole">
            <p:oleObj spid="_x0000_s235535" name="Диаграмма" r:id="rId5" imgW="7078980" imgH="3474720" progId="Excel.Chart.8">
              <p:embed/>
            </p:oleObj>
          </a:graphicData>
        </a:graphic>
      </p:graphicFrame>
      <p:graphicFrame>
        <p:nvGraphicFramePr>
          <p:cNvPr id="235536" name="Object 16"/>
          <p:cNvGraphicFramePr>
            <a:graphicFrameLocks noChangeAspect="1"/>
          </p:cNvGraphicFramePr>
          <p:nvPr/>
        </p:nvGraphicFramePr>
        <p:xfrm>
          <a:off x="4356100" y="4221163"/>
          <a:ext cx="4787900" cy="2346325"/>
        </p:xfrm>
        <a:graphic>
          <a:graphicData uri="http://schemas.openxmlformats.org/presentationml/2006/ole">
            <p:oleObj spid="_x0000_s235536" name="Диаграмма" r:id="rId6" imgW="7071360" imgH="3467100" progId="Excel.Chart.8">
              <p:embed/>
            </p:oleObj>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Номер слайда 5"/>
          <p:cNvSpPr>
            <a:spLocks noGrp="1"/>
          </p:cNvSpPr>
          <p:nvPr>
            <p:ph type="sldNum" sz="quarter" idx="12"/>
          </p:nvPr>
        </p:nvSpPr>
        <p:spPr/>
        <p:txBody>
          <a:bodyPr/>
          <a:lstStyle/>
          <a:p>
            <a:fld id="{201AE442-F349-43AE-94EB-5D04E12B2665}" type="slidenum">
              <a:rPr lang="ru-RU"/>
              <a:pPr/>
              <a:t>27</a:t>
            </a:fld>
            <a:endParaRPr lang="ru-RU"/>
          </a:p>
        </p:txBody>
      </p:sp>
      <p:sp>
        <p:nvSpPr>
          <p:cNvPr id="51204" name="Text Box 4"/>
          <p:cNvSpPr txBox="1">
            <a:spLocks noChangeArrowheads="1"/>
          </p:cNvSpPr>
          <p:nvPr/>
        </p:nvSpPr>
        <p:spPr bwMode="auto">
          <a:xfrm>
            <a:off x="250825" y="0"/>
            <a:ext cx="8675688" cy="2152650"/>
          </a:xfrm>
          <a:prstGeom prst="rect">
            <a:avLst/>
          </a:prstGeom>
          <a:noFill/>
          <a:ln w="9525">
            <a:noFill/>
            <a:miter lim="800000"/>
            <a:headEnd/>
            <a:tailEnd/>
          </a:ln>
          <a:effectLst/>
        </p:spPr>
        <p:txBody>
          <a:bodyPr>
            <a:spAutoFit/>
          </a:bodyPr>
          <a:lstStyle/>
          <a:p>
            <a:pPr algn="ctr"/>
            <a:endParaRPr lang="ru-RU">
              <a:solidFill>
                <a:srgbClr val="000000"/>
              </a:solidFill>
              <a:latin typeface="Arial" charset="0"/>
            </a:endParaRPr>
          </a:p>
          <a:p>
            <a:pPr lvl="1" algn="ctr">
              <a:buFont typeface="Wingdings" pitchFamily="2" charset="2"/>
              <a:buNone/>
            </a:pPr>
            <a:r>
              <a:rPr lang="ru-RU" b="1">
                <a:solidFill>
                  <a:srgbClr val="CC0000"/>
                </a:solidFill>
                <a:effectLst>
                  <a:outerShdw blurRad="38100" dist="38100" dir="2700000" algn="tl">
                    <a:srgbClr val="C0C0C0"/>
                  </a:outerShdw>
                </a:effectLst>
                <a:latin typeface="Tahoma" pitchFamily="34" charset="0"/>
              </a:rPr>
              <a:t>ГЛАВА 4.</a:t>
            </a:r>
            <a:r>
              <a:rPr lang="ru-RU" b="1">
                <a:solidFill>
                  <a:srgbClr val="000000"/>
                </a:solidFill>
                <a:latin typeface="Tahoma" pitchFamily="34" charset="0"/>
              </a:rPr>
              <a:t> </a:t>
            </a:r>
            <a:r>
              <a:rPr lang="ru-RU" b="1">
                <a:solidFill>
                  <a:schemeClr val="hlink"/>
                </a:solidFill>
                <a:effectLst>
                  <a:outerShdw blurRad="38100" dist="38100" dir="2700000" algn="tl">
                    <a:srgbClr val="C0C0C0"/>
                  </a:outerShdw>
                </a:effectLst>
                <a:latin typeface="Tahoma" pitchFamily="34" charset="0"/>
              </a:rPr>
              <a:t>МЕТОД ЗАЩИТЫ ТЕПЛОПЕРЕДАЮЩЕЙ ПОВЕРХНОСТИ КОМПАКТНОГО ТЕПЛООБМЕННИКА</a:t>
            </a:r>
          </a:p>
          <a:p>
            <a:pPr lvl="1" algn="ctr">
              <a:buFont typeface="Wingdings" pitchFamily="2" charset="2"/>
              <a:buNone/>
            </a:pPr>
            <a:r>
              <a:rPr lang="ru-RU" b="1">
                <a:solidFill>
                  <a:schemeClr val="hlink"/>
                </a:solidFill>
                <a:effectLst>
                  <a:outerShdw blurRad="38100" dist="38100" dir="2700000" algn="tl">
                    <a:srgbClr val="C0C0C0"/>
                  </a:outerShdw>
                </a:effectLst>
                <a:latin typeface="Tahoma" pitchFamily="34" charset="0"/>
              </a:rPr>
              <a:t>И МЕТОДИКА ОЦЕНКИ ЕГО ЭФФЕКТИВНОСТИ</a:t>
            </a:r>
          </a:p>
          <a:p>
            <a:pPr lvl="1" algn="ctr">
              <a:buFont typeface="Wingdings" pitchFamily="2" charset="2"/>
              <a:buNone/>
            </a:pPr>
            <a:r>
              <a:rPr lang="ru-RU" b="1">
                <a:solidFill>
                  <a:schemeClr val="hlink"/>
                </a:solidFill>
                <a:effectLst>
                  <a:outerShdw blurRad="38100" dist="38100" dir="2700000" algn="tl">
                    <a:srgbClr val="C0C0C0"/>
                  </a:outerShdw>
                </a:effectLst>
                <a:latin typeface="Tahoma" pitchFamily="34" charset="0"/>
              </a:rPr>
              <a:t>НА ЭКСПЛУАТАЦИОННЫХ РЕЖИМНЫХ ПАРАМЕТРАХ</a:t>
            </a:r>
          </a:p>
          <a:p>
            <a:pPr>
              <a:spcBef>
                <a:spcPct val="50000"/>
              </a:spcBef>
            </a:pPr>
            <a:r>
              <a:rPr lang="ru-RU" b="1">
                <a:solidFill>
                  <a:srgbClr val="CC0000"/>
                </a:solidFill>
                <a:effectLst>
                  <a:outerShdw blurRad="38100" dist="38100" dir="2700000" algn="tl">
                    <a:srgbClr val="C0C0C0"/>
                  </a:outerShdw>
                </a:effectLst>
                <a:latin typeface="Tahoma" pitchFamily="34" charset="0"/>
              </a:rPr>
              <a:t>Цель:</a:t>
            </a:r>
            <a:r>
              <a:rPr lang="ru-RU" b="1">
                <a:solidFill>
                  <a:srgbClr val="000000"/>
                </a:solidFill>
                <a:latin typeface="Tahoma" pitchFamily="34" charset="0"/>
              </a:rPr>
              <a:t> разработать методику по оценке и получению ПРТ с любыми заданными эксплуатационными свойствами</a:t>
            </a:r>
            <a:r>
              <a:rPr lang="ru-RU">
                <a:solidFill>
                  <a:srgbClr val="000000"/>
                </a:solidFill>
                <a:latin typeface="Tahoma" pitchFamily="34" charset="0"/>
              </a:rPr>
              <a:t> </a:t>
            </a:r>
          </a:p>
        </p:txBody>
      </p:sp>
      <p:sp>
        <p:nvSpPr>
          <p:cNvPr id="51207" name="Rectangle 7"/>
          <p:cNvSpPr>
            <a:spLocks noChangeArrowheads="1"/>
          </p:cNvSpPr>
          <p:nvPr/>
        </p:nvSpPr>
        <p:spPr bwMode="auto">
          <a:xfrm>
            <a:off x="0" y="2282825"/>
            <a:ext cx="9144000" cy="0"/>
          </a:xfrm>
          <a:prstGeom prst="rect">
            <a:avLst/>
          </a:prstGeom>
          <a:noFill/>
          <a:ln w="9525">
            <a:noFill/>
            <a:miter lim="800000"/>
            <a:headEnd/>
            <a:tailEnd/>
          </a:ln>
          <a:effectLst/>
        </p:spPr>
        <p:txBody>
          <a:bodyPr wrap="none" anchor="ctr">
            <a:spAutoFit/>
          </a:bodyPr>
          <a:lstStyle/>
          <a:p>
            <a:endParaRPr lang="ru-RU"/>
          </a:p>
        </p:txBody>
      </p:sp>
      <p:sp>
        <p:nvSpPr>
          <p:cNvPr id="51209" name="Rectangle 9"/>
          <p:cNvSpPr>
            <a:spLocks noChangeArrowheads="1"/>
          </p:cNvSpPr>
          <p:nvPr/>
        </p:nvSpPr>
        <p:spPr bwMode="auto">
          <a:xfrm>
            <a:off x="0" y="2282825"/>
            <a:ext cx="9144000" cy="0"/>
          </a:xfrm>
          <a:prstGeom prst="rect">
            <a:avLst/>
          </a:prstGeom>
          <a:noFill/>
          <a:ln w="9525">
            <a:noFill/>
            <a:miter lim="800000"/>
            <a:headEnd/>
            <a:tailEnd/>
          </a:ln>
          <a:effectLst/>
        </p:spPr>
        <p:txBody>
          <a:bodyPr wrap="none" anchor="ctr">
            <a:spAutoFit/>
          </a:bodyPr>
          <a:lstStyle/>
          <a:p>
            <a:endParaRPr lang="ru-RU"/>
          </a:p>
        </p:txBody>
      </p:sp>
      <p:sp>
        <p:nvSpPr>
          <p:cNvPr id="51211" name="Rectangle 11"/>
          <p:cNvSpPr>
            <a:spLocks noChangeArrowheads="1"/>
          </p:cNvSpPr>
          <p:nvPr/>
        </p:nvSpPr>
        <p:spPr bwMode="auto">
          <a:xfrm>
            <a:off x="0" y="2274888"/>
            <a:ext cx="9144000" cy="0"/>
          </a:xfrm>
          <a:prstGeom prst="rect">
            <a:avLst/>
          </a:prstGeom>
          <a:noFill/>
          <a:ln w="9525">
            <a:noFill/>
            <a:miter lim="800000"/>
            <a:headEnd/>
            <a:tailEnd/>
          </a:ln>
          <a:effectLst/>
        </p:spPr>
        <p:txBody>
          <a:bodyPr wrap="none" anchor="ctr">
            <a:spAutoFit/>
          </a:bodyPr>
          <a:lstStyle/>
          <a:p>
            <a:endParaRPr lang="ru-RU"/>
          </a:p>
        </p:txBody>
      </p:sp>
      <p:sp>
        <p:nvSpPr>
          <p:cNvPr id="51213" name="Rectangle 13"/>
          <p:cNvSpPr>
            <a:spLocks noChangeArrowheads="1"/>
          </p:cNvSpPr>
          <p:nvPr/>
        </p:nvSpPr>
        <p:spPr bwMode="auto">
          <a:xfrm>
            <a:off x="0" y="2620963"/>
            <a:ext cx="9144000" cy="0"/>
          </a:xfrm>
          <a:prstGeom prst="rect">
            <a:avLst/>
          </a:prstGeom>
          <a:noFill/>
          <a:ln w="9525">
            <a:noFill/>
            <a:miter lim="800000"/>
            <a:headEnd/>
            <a:tailEnd/>
          </a:ln>
          <a:effectLst/>
        </p:spPr>
        <p:txBody>
          <a:bodyPr wrap="none" anchor="ctr">
            <a:spAutoFit/>
          </a:bodyPr>
          <a:lstStyle/>
          <a:p>
            <a:endParaRPr lang="ru-RU"/>
          </a:p>
        </p:txBody>
      </p:sp>
      <p:sp>
        <p:nvSpPr>
          <p:cNvPr id="51218" name="Rectangle 18"/>
          <p:cNvSpPr>
            <a:spLocks noChangeArrowheads="1"/>
          </p:cNvSpPr>
          <p:nvPr/>
        </p:nvSpPr>
        <p:spPr bwMode="auto">
          <a:xfrm>
            <a:off x="0" y="2492375"/>
            <a:ext cx="9144000" cy="0"/>
          </a:xfrm>
          <a:prstGeom prst="rect">
            <a:avLst/>
          </a:prstGeom>
          <a:noFill/>
          <a:ln w="9525">
            <a:noFill/>
            <a:miter lim="800000"/>
            <a:headEnd/>
            <a:tailEnd/>
          </a:ln>
          <a:effectLst/>
        </p:spPr>
        <p:txBody>
          <a:bodyPr wrap="none" anchor="ctr">
            <a:spAutoFit/>
          </a:bodyPr>
          <a:lstStyle/>
          <a:p>
            <a:endParaRPr lang="ru-RU"/>
          </a:p>
        </p:txBody>
      </p:sp>
      <p:sp>
        <p:nvSpPr>
          <p:cNvPr id="51220" name="Rectangle 20"/>
          <p:cNvSpPr>
            <a:spLocks noChangeArrowheads="1"/>
          </p:cNvSpPr>
          <p:nvPr/>
        </p:nvSpPr>
        <p:spPr bwMode="auto">
          <a:xfrm>
            <a:off x="0" y="2316163"/>
            <a:ext cx="9144000" cy="0"/>
          </a:xfrm>
          <a:prstGeom prst="rect">
            <a:avLst/>
          </a:prstGeom>
          <a:noFill/>
          <a:ln w="9525">
            <a:noFill/>
            <a:miter lim="800000"/>
            <a:headEnd/>
            <a:tailEnd/>
          </a:ln>
          <a:effectLst/>
        </p:spPr>
        <p:txBody>
          <a:bodyPr wrap="none" anchor="ctr">
            <a:spAutoFit/>
          </a:bodyPr>
          <a:lstStyle/>
          <a:p>
            <a:endParaRPr lang="ru-RU"/>
          </a:p>
        </p:txBody>
      </p:sp>
      <p:sp>
        <p:nvSpPr>
          <p:cNvPr id="51222" name="Rectangle 22"/>
          <p:cNvSpPr>
            <a:spLocks noChangeArrowheads="1"/>
          </p:cNvSpPr>
          <p:nvPr/>
        </p:nvSpPr>
        <p:spPr bwMode="auto">
          <a:xfrm>
            <a:off x="0" y="2381250"/>
            <a:ext cx="9144000" cy="0"/>
          </a:xfrm>
          <a:prstGeom prst="rect">
            <a:avLst/>
          </a:prstGeom>
          <a:noFill/>
          <a:ln w="9525">
            <a:noFill/>
            <a:miter lim="800000"/>
            <a:headEnd/>
            <a:tailEnd/>
          </a:ln>
          <a:effectLst/>
        </p:spPr>
        <p:txBody>
          <a:bodyPr wrap="none" anchor="ctr">
            <a:spAutoFit/>
          </a:bodyPr>
          <a:lstStyle/>
          <a:p>
            <a:endParaRPr lang="ru-RU"/>
          </a:p>
        </p:txBody>
      </p:sp>
      <p:sp>
        <p:nvSpPr>
          <p:cNvPr id="51224" name="Rectangle 24"/>
          <p:cNvSpPr>
            <a:spLocks noChangeArrowheads="1"/>
          </p:cNvSpPr>
          <p:nvPr/>
        </p:nvSpPr>
        <p:spPr bwMode="auto">
          <a:xfrm>
            <a:off x="0" y="2381250"/>
            <a:ext cx="9144000" cy="0"/>
          </a:xfrm>
          <a:prstGeom prst="rect">
            <a:avLst/>
          </a:prstGeom>
          <a:noFill/>
          <a:ln w="9525">
            <a:noFill/>
            <a:miter lim="800000"/>
            <a:headEnd/>
            <a:tailEnd/>
          </a:ln>
          <a:effectLst/>
        </p:spPr>
        <p:txBody>
          <a:bodyPr wrap="none" anchor="ctr">
            <a:spAutoFit/>
          </a:bodyPr>
          <a:lstStyle/>
          <a:p>
            <a:endParaRPr lang="ru-RU"/>
          </a:p>
        </p:txBody>
      </p:sp>
      <p:sp>
        <p:nvSpPr>
          <p:cNvPr id="51228" name="Rectangle 28"/>
          <p:cNvSpPr>
            <a:spLocks noChangeArrowheads="1"/>
          </p:cNvSpPr>
          <p:nvPr/>
        </p:nvSpPr>
        <p:spPr bwMode="auto">
          <a:xfrm>
            <a:off x="0" y="3208338"/>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51227" name="Object 27"/>
          <p:cNvGraphicFramePr>
            <a:graphicFrameLocks noChangeAspect="1"/>
          </p:cNvGraphicFramePr>
          <p:nvPr/>
        </p:nvGraphicFramePr>
        <p:xfrm>
          <a:off x="2051050" y="2924175"/>
          <a:ext cx="2301875" cy="441325"/>
        </p:xfrm>
        <a:graphic>
          <a:graphicData uri="http://schemas.openxmlformats.org/presentationml/2006/ole">
            <p:oleObj spid="_x0000_s51227" r:id="rId3" imgW="2298700" imgH="444500" progId="Equation.DSMT4">
              <p:embed/>
            </p:oleObj>
          </a:graphicData>
        </a:graphic>
      </p:graphicFrame>
      <p:sp>
        <p:nvSpPr>
          <p:cNvPr id="51229" name="Rectangle 29"/>
          <p:cNvSpPr>
            <a:spLocks noChangeArrowheads="1"/>
          </p:cNvSpPr>
          <p:nvPr/>
        </p:nvSpPr>
        <p:spPr bwMode="auto">
          <a:xfrm>
            <a:off x="0" y="2276475"/>
            <a:ext cx="8856663" cy="576263"/>
          </a:xfrm>
          <a:prstGeom prst="rect">
            <a:avLst/>
          </a:prstGeom>
          <a:noFill/>
          <a:ln w="9525">
            <a:noFill/>
            <a:miter lim="800000"/>
            <a:headEnd/>
            <a:tailEnd/>
          </a:ln>
          <a:effectLst/>
        </p:spPr>
        <p:txBody>
          <a:bodyPr anchor="ctr"/>
          <a:lstStyle/>
          <a:p>
            <a:pPr algn="ctr"/>
            <a:r>
              <a:rPr lang="ru-RU" sz="1200" b="1">
                <a:solidFill>
                  <a:schemeClr val="hlink"/>
                </a:solidFill>
                <a:effectLst>
                  <a:outerShdw blurRad="38100" dist="38100" dir="2700000" algn="tl">
                    <a:srgbClr val="C0C0C0"/>
                  </a:outerShdw>
                </a:effectLst>
                <a:latin typeface="Arial" charset="0"/>
              </a:rPr>
              <a:t>ПОСТАНОВКА ЗАДАЧИ ЗАЩИТЫ И ОЦЕНКИ ЭФФЕКТИВНОСТИ  ПРТ    </a:t>
            </a:r>
            <a:br>
              <a:rPr lang="ru-RU" sz="1200" b="1">
                <a:solidFill>
                  <a:schemeClr val="hlink"/>
                </a:solidFill>
                <a:effectLst>
                  <a:outerShdw blurRad="38100" dist="38100" dir="2700000" algn="tl">
                    <a:srgbClr val="C0C0C0"/>
                  </a:outerShdw>
                </a:effectLst>
                <a:latin typeface="Arial" charset="0"/>
              </a:rPr>
            </a:br>
            <a:r>
              <a:rPr lang="en-US" sz="1200" b="1">
                <a:solidFill>
                  <a:schemeClr val="hlink"/>
                </a:solidFill>
                <a:effectLst>
                  <a:outerShdw blurRad="38100" dist="38100" dir="2700000" algn="tl">
                    <a:srgbClr val="C0C0C0"/>
                  </a:outerShdw>
                </a:effectLst>
                <a:latin typeface="Arial" charset="0"/>
              </a:rPr>
              <a:t/>
            </a:r>
            <a:br>
              <a:rPr lang="en-US" sz="1200" b="1">
                <a:solidFill>
                  <a:schemeClr val="hlink"/>
                </a:solidFill>
                <a:effectLst>
                  <a:outerShdw blurRad="38100" dist="38100" dir="2700000" algn="tl">
                    <a:srgbClr val="C0C0C0"/>
                  </a:outerShdw>
                </a:effectLst>
                <a:latin typeface="Arial" charset="0"/>
              </a:rPr>
            </a:br>
            <a:r>
              <a:rPr lang="ru-RU" sz="1200" b="1">
                <a:solidFill>
                  <a:srgbClr val="000000"/>
                </a:solidFill>
                <a:latin typeface="Arial" charset="0"/>
              </a:rPr>
              <a:t>термическое сопротивление(ТС)  ТП           </a:t>
            </a:r>
            <a:r>
              <a:rPr lang="en-US" sz="1200" b="1">
                <a:solidFill>
                  <a:srgbClr val="000000"/>
                </a:solidFill>
                <a:latin typeface="Arial" charset="0"/>
              </a:rPr>
              <a:t>              </a:t>
            </a:r>
            <a:r>
              <a:rPr lang="ru-RU" sz="1200" b="1">
                <a:solidFill>
                  <a:srgbClr val="000000"/>
                </a:solidFill>
                <a:latin typeface="Arial" charset="0"/>
              </a:rPr>
              <a:t>       отношение ТС</a:t>
            </a:r>
          </a:p>
        </p:txBody>
      </p:sp>
      <p:sp>
        <p:nvSpPr>
          <p:cNvPr id="51231" name="Rectangle 31"/>
          <p:cNvSpPr>
            <a:spLocks noChangeArrowheads="1"/>
          </p:cNvSpPr>
          <p:nvPr/>
        </p:nvSpPr>
        <p:spPr bwMode="auto">
          <a:xfrm>
            <a:off x="0" y="3192463"/>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51230" name="Object 30"/>
          <p:cNvGraphicFramePr>
            <a:graphicFrameLocks noChangeAspect="1"/>
          </p:cNvGraphicFramePr>
          <p:nvPr/>
        </p:nvGraphicFramePr>
        <p:xfrm>
          <a:off x="5940425" y="2852738"/>
          <a:ext cx="1047750" cy="473075"/>
        </p:xfrm>
        <a:graphic>
          <a:graphicData uri="http://schemas.openxmlformats.org/presentationml/2006/ole">
            <p:oleObj spid="_x0000_s51230" r:id="rId4" imgW="1040948" imgH="469696" progId="Equation.DSMT4">
              <p:embed/>
            </p:oleObj>
          </a:graphicData>
        </a:graphic>
      </p:graphicFrame>
      <p:sp>
        <p:nvSpPr>
          <p:cNvPr id="51233" name="Rectangle 33"/>
          <p:cNvSpPr>
            <a:spLocks noChangeArrowheads="1"/>
          </p:cNvSpPr>
          <p:nvPr/>
        </p:nvSpPr>
        <p:spPr bwMode="auto">
          <a:xfrm>
            <a:off x="0" y="3192463"/>
            <a:ext cx="9144000" cy="0"/>
          </a:xfrm>
          <a:prstGeom prst="rect">
            <a:avLst/>
          </a:prstGeom>
          <a:noFill/>
          <a:ln w="9525">
            <a:noFill/>
            <a:miter lim="800000"/>
            <a:headEnd/>
            <a:tailEnd/>
          </a:ln>
          <a:effectLst/>
        </p:spPr>
        <p:txBody>
          <a:bodyPr wrap="none" anchor="ctr">
            <a:spAutoFit/>
          </a:bodyPr>
          <a:lstStyle/>
          <a:p>
            <a:endParaRPr lang="ru-RU"/>
          </a:p>
        </p:txBody>
      </p:sp>
      <p:sp>
        <p:nvSpPr>
          <p:cNvPr id="51236" name="Rectangle 36"/>
          <p:cNvSpPr>
            <a:spLocks noChangeArrowheads="1"/>
          </p:cNvSpPr>
          <p:nvPr/>
        </p:nvSpPr>
        <p:spPr bwMode="auto">
          <a:xfrm>
            <a:off x="0" y="5876925"/>
            <a:ext cx="8856663" cy="981075"/>
          </a:xfrm>
          <a:prstGeom prst="rect">
            <a:avLst/>
          </a:prstGeom>
          <a:noFill/>
          <a:ln w="9525">
            <a:noFill/>
            <a:miter lim="800000"/>
            <a:headEnd/>
            <a:tailEnd/>
          </a:ln>
          <a:effectLst/>
        </p:spPr>
        <p:txBody>
          <a:bodyPr anchor="ctr"/>
          <a:lstStyle/>
          <a:p>
            <a:pPr algn="ctr"/>
            <a:r>
              <a:rPr lang="ru-RU" sz="1200" b="1">
                <a:solidFill>
                  <a:schemeClr val="hlink"/>
                </a:solidFill>
                <a:effectLst>
                  <a:outerShdw blurRad="38100" dist="38100" dir="2700000" algn="tl">
                    <a:srgbClr val="C0C0C0"/>
                  </a:outerShdw>
                </a:effectLst>
                <a:latin typeface="Arial" charset="0"/>
              </a:rPr>
              <a:t>КЛАССИФИКАЦИЯ ЗАДАЧ ЗАЩИТЫ И ОПТИМИЗАЦИИ</a:t>
            </a:r>
            <a:r>
              <a:rPr lang="ru-RU" sz="1200" b="1">
                <a:solidFill>
                  <a:srgbClr val="000000"/>
                </a:solidFill>
                <a:latin typeface="Arial" charset="0"/>
              </a:rPr>
              <a:t> </a:t>
            </a:r>
            <a:br>
              <a:rPr lang="ru-RU" sz="1200" b="1">
                <a:solidFill>
                  <a:srgbClr val="000000"/>
                </a:solidFill>
                <a:latin typeface="Arial" charset="0"/>
              </a:rPr>
            </a:br>
            <a:r>
              <a:rPr lang="ru-RU" sz="1000" b="1">
                <a:solidFill>
                  <a:srgbClr val="000000"/>
                </a:solidFill>
                <a:latin typeface="Arial" charset="0"/>
              </a:rPr>
              <a:t>    </a:t>
            </a:r>
            <a:r>
              <a:rPr lang="ru-RU" sz="1200" b="1">
                <a:solidFill>
                  <a:schemeClr val="hlink"/>
                </a:solidFill>
                <a:latin typeface="Arial" charset="0"/>
              </a:rPr>
              <a:t>1.</a:t>
            </a:r>
            <a:r>
              <a:rPr lang="ru-RU" sz="1200" b="1">
                <a:solidFill>
                  <a:srgbClr val="000000"/>
                </a:solidFill>
                <a:latin typeface="Arial" charset="0"/>
              </a:rPr>
              <a:t> Тепловая защита горячего тракта – </a:t>
            </a:r>
            <a:r>
              <a:rPr lang="en-US" sz="1200" b="1">
                <a:solidFill>
                  <a:srgbClr val="FF0000"/>
                </a:solidFill>
                <a:latin typeface="Arial" charset="0"/>
              </a:rPr>
              <a:t>RR &lt; 1</a:t>
            </a:r>
            <a:r>
              <a:rPr lang="ru-RU" sz="1200" b="1">
                <a:solidFill>
                  <a:srgbClr val="000000"/>
                </a:solidFill>
                <a:latin typeface="Arial" charset="0"/>
              </a:rPr>
              <a:t>: первичный теплообменник СКВ.</a:t>
            </a:r>
            <a:r>
              <a:rPr lang="en-US" sz="1200" b="1">
                <a:solidFill>
                  <a:srgbClr val="000000"/>
                </a:solidFill>
                <a:latin typeface="Arial" charset="0"/>
              </a:rPr>
              <a:t/>
            </a:r>
            <a:br>
              <a:rPr lang="en-US" sz="1200" b="1">
                <a:solidFill>
                  <a:srgbClr val="000000"/>
                </a:solidFill>
                <a:latin typeface="Arial" charset="0"/>
              </a:rPr>
            </a:br>
            <a:r>
              <a:rPr lang="en-US" sz="1200" b="1">
                <a:solidFill>
                  <a:schemeClr val="hlink"/>
                </a:solidFill>
                <a:latin typeface="Arial" charset="0"/>
              </a:rPr>
              <a:t>2.</a:t>
            </a:r>
            <a:r>
              <a:rPr lang="en-US" sz="1200" b="1">
                <a:solidFill>
                  <a:srgbClr val="000000"/>
                </a:solidFill>
                <a:latin typeface="Arial" charset="0"/>
              </a:rPr>
              <a:t> </a:t>
            </a:r>
            <a:r>
              <a:rPr lang="ru-RU" sz="1200" b="1">
                <a:solidFill>
                  <a:srgbClr val="000000"/>
                </a:solidFill>
                <a:latin typeface="Arial" charset="0"/>
              </a:rPr>
              <a:t>Тепловая защита холодного тракта – </a:t>
            </a:r>
            <a:r>
              <a:rPr lang="en-US" sz="1200" b="1">
                <a:solidFill>
                  <a:srgbClr val="0000FF"/>
                </a:solidFill>
                <a:latin typeface="Arial" charset="0"/>
              </a:rPr>
              <a:t>RR &gt; 1</a:t>
            </a:r>
            <a:r>
              <a:rPr lang="ru-RU" sz="1200" b="1">
                <a:solidFill>
                  <a:srgbClr val="000000"/>
                </a:solidFill>
                <a:latin typeface="Arial" charset="0"/>
              </a:rPr>
              <a:t>: теплообменник-конденсатор Ту-204.</a:t>
            </a:r>
            <a:br>
              <a:rPr lang="ru-RU" sz="1200" b="1">
                <a:solidFill>
                  <a:srgbClr val="000000"/>
                </a:solidFill>
                <a:latin typeface="Arial" charset="0"/>
              </a:rPr>
            </a:br>
            <a:r>
              <a:rPr lang="ru-RU" sz="1200" b="1">
                <a:solidFill>
                  <a:schemeClr val="hlink"/>
                </a:solidFill>
                <a:latin typeface="Arial" charset="0"/>
              </a:rPr>
              <a:t>3.</a:t>
            </a:r>
            <a:r>
              <a:rPr lang="ru-RU" sz="1200" b="1">
                <a:solidFill>
                  <a:srgbClr val="000000"/>
                </a:solidFill>
                <a:latin typeface="Arial" charset="0"/>
              </a:rPr>
              <a:t> Оптимизация тепломассообмена в горячем тракте: конденсатор.</a:t>
            </a:r>
            <a:br>
              <a:rPr lang="ru-RU" sz="1200" b="1">
                <a:solidFill>
                  <a:srgbClr val="000000"/>
                </a:solidFill>
                <a:latin typeface="Arial" charset="0"/>
              </a:rPr>
            </a:br>
            <a:r>
              <a:rPr lang="ru-RU" sz="1200" b="1">
                <a:solidFill>
                  <a:schemeClr val="hlink"/>
                </a:solidFill>
                <a:latin typeface="Arial" charset="0"/>
              </a:rPr>
              <a:t>4.</a:t>
            </a:r>
            <a:r>
              <a:rPr lang="ru-RU" sz="1200" b="1">
                <a:solidFill>
                  <a:srgbClr val="000000"/>
                </a:solidFill>
                <a:latin typeface="Arial" charset="0"/>
              </a:rPr>
              <a:t> Оптимизация тепломассообмена в холодном тракте: ВИТ, испаритель.</a:t>
            </a:r>
            <a:br>
              <a:rPr lang="ru-RU" sz="1200" b="1">
                <a:solidFill>
                  <a:srgbClr val="000000"/>
                </a:solidFill>
                <a:latin typeface="Arial" charset="0"/>
              </a:rPr>
            </a:br>
            <a:endParaRPr lang="ru-RU" sz="1200" b="1">
              <a:solidFill>
                <a:srgbClr val="000000"/>
              </a:solidFill>
              <a:latin typeface="Arial" charset="0"/>
            </a:endParaRPr>
          </a:p>
        </p:txBody>
      </p:sp>
      <p:sp>
        <p:nvSpPr>
          <p:cNvPr id="51237" name="Rectangle 37"/>
          <p:cNvSpPr>
            <a:spLocks noChangeArrowheads="1"/>
          </p:cNvSpPr>
          <p:nvPr/>
        </p:nvSpPr>
        <p:spPr bwMode="auto">
          <a:xfrm>
            <a:off x="395288" y="3357563"/>
            <a:ext cx="8388350" cy="504825"/>
          </a:xfrm>
          <a:prstGeom prst="rect">
            <a:avLst/>
          </a:prstGeom>
          <a:noFill/>
          <a:ln w="9525">
            <a:noFill/>
            <a:miter lim="800000"/>
            <a:headEnd/>
            <a:tailEnd/>
          </a:ln>
          <a:effectLst/>
        </p:spPr>
        <p:txBody>
          <a:bodyPr anchor="ctr"/>
          <a:lstStyle/>
          <a:p>
            <a:pPr algn="ctr">
              <a:lnSpc>
                <a:spcPts val="1000"/>
              </a:lnSpc>
            </a:pPr>
            <a:r>
              <a:rPr lang="ru-RU" sz="1200" b="1">
                <a:solidFill>
                  <a:schemeClr val="hlink"/>
                </a:solidFill>
                <a:effectLst>
                  <a:outerShdw blurRad="38100" dist="38100" dir="2700000" algn="tl">
                    <a:srgbClr val="C0C0C0"/>
                  </a:outerShdw>
                </a:effectLst>
                <a:latin typeface="Arial" charset="0"/>
              </a:rPr>
              <a:t>ОПТИМИЗАЦИОННЫЕ ФАКТОРЫ ТЕПЛОПЕРЕДАЧИ (ТП) В ПРТ </a:t>
            </a:r>
            <a:r>
              <a:rPr lang="en-US" sz="1200" b="1">
                <a:solidFill>
                  <a:schemeClr val="hlink"/>
                </a:solidFill>
                <a:effectLst>
                  <a:outerShdw blurRad="38100" dist="38100" dir="2700000" algn="tl">
                    <a:srgbClr val="C0C0C0"/>
                  </a:outerShdw>
                </a:effectLst>
                <a:latin typeface="Arial" charset="0"/>
              </a:rPr>
              <a:t/>
            </a:r>
            <a:br>
              <a:rPr lang="en-US" sz="1200" b="1">
                <a:solidFill>
                  <a:schemeClr val="hlink"/>
                </a:solidFill>
                <a:effectLst>
                  <a:outerShdw blurRad="38100" dist="38100" dir="2700000" algn="tl">
                    <a:srgbClr val="C0C0C0"/>
                  </a:outerShdw>
                </a:effectLst>
                <a:latin typeface="Arial" charset="0"/>
              </a:rPr>
            </a:br>
            <a:r>
              <a:rPr lang="ru-RU" sz="1200" b="1">
                <a:solidFill>
                  <a:srgbClr val="000000"/>
                </a:solidFill>
                <a:latin typeface="Arial" charset="0"/>
              </a:rPr>
              <a:t>   </a:t>
            </a:r>
            <a:br>
              <a:rPr lang="ru-RU" sz="1200" b="1">
                <a:solidFill>
                  <a:srgbClr val="000000"/>
                </a:solidFill>
                <a:latin typeface="Arial" charset="0"/>
              </a:rPr>
            </a:br>
            <a:r>
              <a:rPr lang="ru-RU" sz="1200" b="1">
                <a:solidFill>
                  <a:srgbClr val="000000"/>
                </a:solidFill>
                <a:latin typeface="Arial" charset="0"/>
              </a:rPr>
              <a:t>отношение термических сопротивлений</a:t>
            </a:r>
          </a:p>
        </p:txBody>
      </p:sp>
      <p:sp>
        <p:nvSpPr>
          <p:cNvPr id="51239" name="Rectangle 39"/>
          <p:cNvSpPr>
            <a:spLocks noChangeArrowheads="1"/>
          </p:cNvSpPr>
          <p:nvPr/>
        </p:nvSpPr>
        <p:spPr bwMode="auto">
          <a:xfrm>
            <a:off x="0" y="3192463"/>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51238" name="Object 38"/>
          <p:cNvGraphicFramePr>
            <a:graphicFrameLocks noChangeAspect="1"/>
          </p:cNvGraphicFramePr>
          <p:nvPr/>
        </p:nvGraphicFramePr>
        <p:xfrm>
          <a:off x="3132138" y="3933825"/>
          <a:ext cx="2879725" cy="601663"/>
        </p:xfrm>
        <a:graphic>
          <a:graphicData uri="http://schemas.openxmlformats.org/presentationml/2006/ole">
            <p:oleObj spid="_x0000_s51238" r:id="rId5" imgW="2260600" imgH="469900" progId="Equation.DSMT4">
              <p:embed/>
            </p:oleObj>
          </a:graphicData>
        </a:graphic>
      </p:graphicFrame>
      <p:sp>
        <p:nvSpPr>
          <p:cNvPr id="51241" name="Rectangle 41"/>
          <p:cNvSpPr>
            <a:spLocks noChangeArrowheads="1"/>
          </p:cNvSpPr>
          <p:nvPr/>
        </p:nvSpPr>
        <p:spPr bwMode="auto">
          <a:xfrm>
            <a:off x="0" y="3192463"/>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51242" name="Object 42"/>
          <p:cNvGraphicFramePr>
            <a:graphicFrameLocks noChangeAspect="1"/>
          </p:cNvGraphicFramePr>
          <p:nvPr/>
        </p:nvGraphicFramePr>
        <p:xfrm>
          <a:off x="1187450" y="3933825"/>
          <a:ext cx="936625" cy="641350"/>
        </p:xfrm>
        <a:graphic>
          <a:graphicData uri="http://schemas.openxmlformats.org/presentationml/2006/ole">
            <p:oleObj spid="_x0000_s51242" r:id="rId6" imgW="685800" imgH="469900" progId="Equation.DSMT4">
              <p:embed/>
            </p:oleObj>
          </a:graphicData>
        </a:graphic>
      </p:graphicFrame>
      <p:sp>
        <p:nvSpPr>
          <p:cNvPr id="51244" name="Rectangle 44"/>
          <p:cNvSpPr>
            <a:spLocks noChangeArrowheads="1"/>
          </p:cNvSpPr>
          <p:nvPr/>
        </p:nvSpPr>
        <p:spPr bwMode="auto">
          <a:xfrm>
            <a:off x="287338" y="3644900"/>
            <a:ext cx="8856662" cy="214313"/>
          </a:xfrm>
          <a:prstGeom prst="rect">
            <a:avLst/>
          </a:prstGeom>
          <a:noFill/>
          <a:ln w="9525">
            <a:noFill/>
            <a:miter lim="800000"/>
            <a:headEnd/>
            <a:tailEnd/>
          </a:ln>
          <a:effectLst/>
        </p:spPr>
        <p:txBody>
          <a:bodyPr anchor="ctr"/>
          <a:lstStyle/>
          <a:p>
            <a:pPr algn="ctr"/>
            <a:r>
              <a:rPr lang="ru-RU" sz="1200" b="1">
                <a:solidFill>
                  <a:srgbClr val="000000"/>
                </a:solidFill>
                <a:latin typeface="Arial" charset="0"/>
              </a:rPr>
              <a:t>режимный фактор                            </a:t>
            </a:r>
            <a:r>
              <a:rPr lang="en-US" sz="1200" b="1">
                <a:solidFill>
                  <a:srgbClr val="000000"/>
                </a:solidFill>
                <a:latin typeface="Arial" charset="0"/>
              </a:rPr>
              <a:t>                        </a:t>
            </a:r>
            <a:r>
              <a:rPr lang="ru-RU" sz="1200" b="1">
                <a:solidFill>
                  <a:srgbClr val="000000"/>
                </a:solidFill>
                <a:latin typeface="Arial" charset="0"/>
              </a:rPr>
              <a:t>                                            геометрический фактор</a:t>
            </a:r>
          </a:p>
        </p:txBody>
      </p:sp>
      <p:graphicFrame>
        <p:nvGraphicFramePr>
          <p:cNvPr id="51247" name="Object 47"/>
          <p:cNvGraphicFramePr>
            <a:graphicFrameLocks noChangeAspect="1"/>
          </p:cNvGraphicFramePr>
          <p:nvPr/>
        </p:nvGraphicFramePr>
        <p:xfrm>
          <a:off x="7092950" y="3933825"/>
          <a:ext cx="792163" cy="593725"/>
        </p:xfrm>
        <a:graphic>
          <a:graphicData uri="http://schemas.openxmlformats.org/presentationml/2006/ole">
            <p:oleObj spid="_x0000_s51247" r:id="rId7" imgW="558800" imgH="419100" progId="Equation.DSMT4">
              <p:embed/>
            </p:oleObj>
          </a:graphicData>
        </a:graphic>
      </p:graphicFrame>
      <p:sp>
        <p:nvSpPr>
          <p:cNvPr id="51251" name="Rectangle 51"/>
          <p:cNvSpPr>
            <a:spLocks noChangeArrowheads="1"/>
          </p:cNvSpPr>
          <p:nvPr/>
        </p:nvSpPr>
        <p:spPr bwMode="auto">
          <a:xfrm>
            <a:off x="0" y="4797425"/>
            <a:ext cx="8856663" cy="792163"/>
          </a:xfrm>
          <a:prstGeom prst="rect">
            <a:avLst/>
          </a:prstGeom>
          <a:noFill/>
          <a:ln w="9525">
            <a:noFill/>
            <a:miter lim="800000"/>
            <a:headEnd/>
            <a:tailEnd/>
          </a:ln>
          <a:effectLst/>
        </p:spPr>
        <p:txBody>
          <a:bodyPr anchor="ctr"/>
          <a:lstStyle/>
          <a:p>
            <a:pPr algn="ctr"/>
            <a:r>
              <a:rPr lang="ru-RU" sz="1200" b="1">
                <a:solidFill>
                  <a:schemeClr val="hlink"/>
                </a:solidFill>
                <a:effectLst>
                  <a:outerShdw blurRad="38100" dist="38100" dir="2700000" algn="tl">
                    <a:srgbClr val="C0C0C0"/>
                  </a:outerShdw>
                </a:effectLst>
                <a:latin typeface="Arial" charset="0"/>
              </a:rPr>
              <a:t>МЕТОДИКА ОЦЕНКИ ЭФФЕКТИВНОСТИ ЗАЩИТЫ ПРТ</a:t>
            </a:r>
            <a:br>
              <a:rPr lang="ru-RU" sz="1200" b="1">
                <a:solidFill>
                  <a:schemeClr val="hlink"/>
                </a:solidFill>
                <a:effectLst>
                  <a:outerShdw blurRad="38100" dist="38100" dir="2700000" algn="tl">
                    <a:srgbClr val="C0C0C0"/>
                  </a:outerShdw>
                </a:effectLst>
                <a:latin typeface="Arial" charset="0"/>
              </a:rPr>
            </a:br>
            <a:r>
              <a:rPr lang="ru-RU" sz="1000" b="1">
                <a:solidFill>
                  <a:srgbClr val="000000"/>
                </a:solidFill>
                <a:latin typeface="Arial" charset="0"/>
              </a:rPr>
              <a:t>    </a:t>
            </a:r>
            <a:r>
              <a:rPr lang="ru-RU" sz="1200" b="1">
                <a:solidFill>
                  <a:schemeClr val="hlink"/>
                </a:solidFill>
                <a:latin typeface="Arial" charset="0"/>
              </a:rPr>
              <a:t>1.</a:t>
            </a:r>
            <a:r>
              <a:rPr lang="ru-RU" sz="1200" b="1">
                <a:solidFill>
                  <a:srgbClr val="000000"/>
                </a:solidFill>
                <a:latin typeface="Arial" charset="0"/>
              </a:rPr>
              <a:t> Технологическая эффективность (весо-габаритная).</a:t>
            </a:r>
            <a:r>
              <a:rPr lang="en-US" sz="1200" b="1">
                <a:solidFill>
                  <a:srgbClr val="000000"/>
                </a:solidFill>
                <a:latin typeface="Arial" charset="0"/>
              </a:rPr>
              <a:t/>
            </a:r>
            <a:br>
              <a:rPr lang="en-US" sz="1200" b="1">
                <a:solidFill>
                  <a:srgbClr val="000000"/>
                </a:solidFill>
                <a:latin typeface="Arial" charset="0"/>
              </a:rPr>
            </a:br>
            <a:r>
              <a:rPr lang="en-US" sz="1200" b="1">
                <a:solidFill>
                  <a:schemeClr val="hlink"/>
                </a:solidFill>
                <a:latin typeface="Arial" charset="0"/>
              </a:rPr>
              <a:t>2.</a:t>
            </a:r>
            <a:r>
              <a:rPr lang="en-US" sz="1200" b="1">
                <a:solidFill>
                  <a:srgbClr val="000000"/>
                </a:solidFill>
                <a:latin typeface="Arial" charset="0"/>
              </a:rPr>
              <a:t> </a:t>
            </a:r>
            <a:r>
              <a:rPr lang="ru-RU" sz="1200" b="1">
                <a:solidFill>
                  <a:srgbClr val="000000"/>
                </a:solidFill>
                <a:latin typeface="Arial" charset="0"/>
              </a:rPr>
              <a:t>Тепловая эффективность (кпд ПРТ и каждого оребрения в отдельности).</a:t>
            </a:r>
            <a:br>
              <a:rPr lang="ru-RU" sz="1200" b="1">
                <a:solidFill>
                  <a:srgbClr val="000000"/>
                </a:solidFill>
                <a:latin typeface="Arial" charset="0"/>
              </a:rPr>
            </a:br>
            <a:r>
              <a:rPr lang="ru-RU" sz="1200" b="1">
                <a:solidFill>
                  <a:schemeClr val="hlink"/>
                </a:solidFill>
                <a:latin typeface="Arial" charset="0"/>
              </a:rPr>
              <a:t>3.</a:t>
            </a:r>
            <a:r>
              <a:rPr lang="ru-RU" sz="1200" b="1">
                <a:solidFill>
                  <a:srgbClr val="000000"/>
                </a:solidFill>
                <a:latin typeface="Arial" charset="0"/>
              </a:rPr>
              <a:t> Эксплуатационная эффективность (поля температур теплоносителей и стенки)</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Номер слайда 7"/>
          <p:cNvSpPr>
            <a:spLocks noGrp="1"/>
          </p:cNvSpPr>
          <p:nvPr>
            <p:ph type="sldNum" sz="quarter" idx="12"/>
          </p:nvPr>
        </p:nvSpPr>
        <p:spPr/>
        <p:txBody>
          <a:bodyPr/>
          <a:lstStyle/>
          <a:p>
            <a:fld id="{B9965E4B-B906-4D29-B73E-4BF4285239CB}" type="slidenum">
              <a:rPr lang="ru-RU"/>
              <a:pPr/>
              <a:t>28</a:t>
            </a:fld>
            <a:endParaRPr lang="ru-RU"/>
          </a:p>
        </p:txBody>
      </p:sp>
      <p:sp>
        <p:nvSpPr>
          <p:cNvPr id="78850" name="Text Box 2"/>
          <p:cNvSpPr txBox="1">
            <a:spLocks noChangeArrowheads="1"/>
          </p:cNvSpPr>
          <p:nvPr/>
        </p:nvSpPr>
        <p:spPr bwMode="auto">
          <a:xfrm>
            <a:off x="323850" y="188913"/>
            <a:ext cx="8591550" cy="366712"/>
          </a:xfrm>
          <a:prstGeom prst="rect">
            <a:avLst/>
          </a:prstGeom>
          <a:noFill/>
          <a:ln w="9525">
            <a:noFill/>
            <a:miter lim="800000"/>
            <a:headEnd/>
            <a:tailEnd/>
          </a:ln>
          <a:effectLst/>
        </p:spPr>
        <p:txBody>
          <a:bodyPr>
            <a:spAutoFit/>
          </a:bodyPr>
          <a:lstStyle/>
          <a:p>
            <a:pPr algn="ctr"/>
            <a:r>
              <a:rPr lang="ru-RU" b="1">
                <a:solidFill>
                  <a:schemeClr val="hlink"/>
                </a:solidFill>
                <a:effectLst>
                  <a:outerShdw blurRad="38100" dist="38100" dir="2700000" algn="tl">
                    <a:srgbClr val="C0C0C0"/>
                  </a:outerShdw>
                </a:effectLst>
                <a:latin typeface="Tahoma" pitchFamily="34" charset="0"/>
              </a:rPr>
              <a:t>МЕТОДИКА ОЦЕНКИ ЭФФЕКТИВНОСТИ ЗАЩИТЫ ПРТ</a:t>
            </a:r>
            <a:endParaRPr lang="en-US" b="1">
              <a:solidFill>
                <a:schemeClr val="hlink"/>
              </a:solidFill>
              <a:effectLst>
                <a:outerShdw blurRad="38100" dist="38100" dir="2700000" algn="tl">
                  <a:srgbClr val="C0C0C0"/>
                </a:outerShdw>
              </a:effectLst>
              <a:latin typeface="Tahoma" pitchFamily="34" charset="0"/>
            </a:endParaRPr>
          </a:p>
        </p:txBody>
      </p:sp>
      <p:sp>
        <p:nvSpPr>
          <p:cNvPr id="78851" name="Rectangle 3"/>
          <p:cNvSpPr>
            <a:spLocks noChangeArrowheads="1"/>
          </p:cNvSpPr>
          <p:nvPr/>
        </p:nvSpPr>
        <p:spPr bwMode="auto">
          <a:xfrm>
            <a:off x="0" y="2282825"/>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8852" name="Object 4"/>
          <p:cNvGraphicFramePr>
            <a:graphicFrameLocks noChangeAspect="1"/>
          </p:cNvGraphicFramePr>
          <p:nvPr/>
        </p:nvGraphicFramePr>
        <p:xfrm>
          <a:off x="3635375" y="1628775"/>
          <a:ext cx="1943100" cy="1622425"/>
        </p:xfrm>
        <a:graphic>
          <a:graphicData uri="http://schemas.openxmlformats.org/presentationml/2006/ole">
            <p:oleObj spid="_x0000_s78852" name="Рисунок" r:id="rId3" imgW="2532185" imgH="2025748" progId="Word.Picture.8">
              <p:embed/>
            </p:oleObj>
          </a:graphicData>
        </a:graphic>
      </p:graphicFrame>
      <p:graphicFrame>
        <p:nvGraphicFramePr>
          <p:cNvPr id="78860" name="Object 12"/>
          <p:cNvGraphicFramePr>
            <a:graphicFrameLocks noChangeAspect="1"/>
          </p:cNvGraphicFramePr>
          <p:nvPr/>
        </p:nvGraphicFramePr>
        <p:xfrm>
          <a:off x="179388" y="1835150"/>
          <a:ext cx="3349625" cy="1169988"/>
        </p:xfrm>
        <a:graphic>
          <a:graphicData uri="http://schemas.openxmlformats.org/presentationml/2006/ole">
            <p:oleObj spid="_x0000_s78860" name="Рисунок" r:id="rId4" imgW="3404616" imgH="1196340" progId="Word.Picture.8">
              <p:embed/>
            </p:oleObj>
          </a:graphicData>
        </a:graphic>
      </p:graphicFrame>
      <p:sp>
        <p:nvSpPr>
          <p:cNvPr id="78861" name="Rectangle 13"/>
          <p:cNvSpPr>
            <a:spLocks noChangeArrowheads="1"/>
          </p:cNvSpPr>
          <p:nvPr/>
        </p:nvSpPr>
        <p:spPr bwMode="auto">
          <a:xfrm>
            <a:off x="0" y="2708275"/>
            <a:ext cx="9144000" cy="0"/>
          </a:xfrm>
          <a:prstGeom prst="rect">
            <a:avLst/>
          </a:prstGeom>
          <a:noFill/>
          <a:ln w="9525">
            <a:noFill/>
            <a:miter lim="800000"/>
            <a:headEnd/>
            <a:tailEnd/>
          </a:ln>
          <a:effectLst/>
        </p:spPr>
        <p:txBody>
          <a:bodyPr wrap="none" anchor="ctr">
            <a:spAutoFit/>
          </a:bodyPr>
          <a:lstStyle/>
          <a:p>
            <a:endParaRPr lang="ru-RU"/>
          </a:p>
        </p:txBody>
      </p:sp>
      <p:sp>
        <p:nvSpPr>
          <p:cNvPr id="78863" name="Rectangle 15"/>
          <p:cNvSpPr>
            <a:spLocks noChangeArrowheads="1"/>
          </p:cNvSpPr>
          <p:nvPr/>
        </p:nvSpPr>
        <p:spPr bwMode="auto">
          <a:xfrm>
            <a:off x="0" y="2381250"/>
            <a:ext cx="9144000" cy="0"/>
          </a:xfrm>
          <a:prstGeom prst="rect">
            <a:avLst/>
          </a:prstGeom>
          <a:noFill/>
          <a:ln w="9525">
            <a:noFill/>
            <a:miter lim="800000"/>
            <a:headEnd/>
            <a:tailEnd/>
          </a:ln>
          <a:effectLst/>
        </p:spPr>
        <p:txBody>
          <a:bodyPr wrap="none" anchor="ctr">
            <a:spAutoFit/>
          </a:bodyPr>
          <a:lstStyle/>
          <a:p>
            <a:endParaRPr lang="ru-RU"/>
          </a:p>
        </p:txBody>
      </p:sp>
      <p:sp>
        <p:nvSpPr>
          <p:cNvPr id="78865" name="Rectangle 17"/>
          <p:cNvSpPr>
            <a:spLocks noChangeArrowheads="1"/>
          </p:cNvSpPr>
          <p:nvPr/>
        </p:nvSpPr>
        <p:spPr bwMode="auto">
          <a:xfrm>
            <a:off x="249238" y="765175"/>
            <a:ext cx="8894762" cy="574675"/>
          </a:xfrm>
          <a:prstGeom prst="rect">
            <a:avLst/>
          </a:prstGeom>
          <a:noFill/>
          <a:ln w="9525">
            <a:noFill/>
            <a:miter lim="800000"/>
            <a:headEnd/>
            <a:tailEnd/>
          </a:ln>
          <a:effectLst/>
        </p:spPr>
        <p:txBody>
          <a:bodyPr anchor="ctr"/>
          <a:lstStyle/>
          <a:p>
            <a:pPr algn="ctr"/>
            <a:r>
              <a:rPr lang="ru-RU" sz="1200" b="1">
                <a:solidFill>
                  <a:schemeClr val="hlink"/>
                </a:solidFill>
                <a:effectLst>
                  <a:outerShdw blurRad="38100" dist="38100" dir="2700000" algn="tl">
                    <a:srgbClr val="C0C0C0"/>
                  </a:outerShdw>
                </a:effectLst>
                <a:latin typeface="Arial" charset="0"/>
              </a:rPr>
              <a:t>АЛГОРИТМ ОЦЕНКИ ТЕХНОЛОГИЧЕСКОЙ ЭФФЕКТИВНОСТИ    </a:t>
            </a:r>
            <a:r>
              <a:rPr lang="en-US" sz="1200" b="1">
                <a:solidFill>
                  <a:schemeClr val="hlink"/>
                </a:solidFill>
                <a:effectLst>
                  <a:outerShdw blurRad="38100" dist="38100" dir="2700000" algn="tl">
                    <a:srgbClr val="C0C0C0"/>
                  </a:outerShdw>
                </a:effectLst>
                <a:latin typeface="Arial" charset="0"/>
              </a:rPr>
              <a:t/>
            </a:r>
            <a:br>
              <a:rPr lang="en-US" sz="1200" b="1">
                <a:solidFill>
                  <a:schemeClr val="hlink"/>
                </a:solidFill>
                <a:effectLst>
                  <a:outerShdw blurRad="38100" dist="38100" dir="2700000" algn="tl">
                    <a:srgbClr val="C0C0C0"/>
                  </a:outerShdw>
                </a:effectLst>
                <a:latin typeface="Arial" charset="0"/>
              </a:rPr>
            </a:br>
            <a:r>
              <a:rPr lang="ru-RU" sz="1200" b="1">
                <a:solidFill>
                  <a:srgbClr val="000000"/>
                </a:solidFill>
                <a:latin typeface="Arial" charset="0"/>
              </a:rPr>
              <a:t> </a:t>
            </a:r>
            <a:br>
              <a:rPr lang="ru-RU" sz="1200" b="1">
                <a:solidFill>
                  <a:srgbClr val="000000"/>
                </a:solidFill>
                <a:latin typeface="Arial" charset="0"/>
              </a:rPr>
            </a:br>
            <a:r>
              <a:rPr lang="ru-RU" sz="1200" b="1">
                <a:solidFill>
                  <a:srgbClr val="000000"/>
                </a:solidFill>
                <a:latin typeface="Arial" charset="0"/>
              </a:rPr>
              <a:t>схема алгоритма                                     критерии оценки                                   физико-технические</a:t>
            </a:r>
            <a:br>
              <a:rPr lang="ru-RU" sz="1200" b="1">
                <a:solidFill>
                  <a:srgbClr val="000000"/>
                </a:solidFill>
                <a:latin typeface="Arial" charset="0"/>
              </a:rPr>
            </a:br>
            <a:r>
              <a:rPr lang="ru-RU" sz="1200" b="1">
                <a:solidFill>
                  <a:srgbClr val="000000"/>
                </a:solidFill>
                <a:latin typeface="Arial" charset="0"/>
              </a:rPr>
              <a:t>                                                                                                                                 параметры оценки</a:t>
            </a:r>
            <a:r>
              <a:rPr lang="ru-RU" sz="1000" b="1">
                <a:solidFill>
                  <a:srgbClr val="000000"/>
                </a:solidFill>
                <a:latin typeface="Arial" charset="0"/>
              </a:rPr>
              <a:t>   </a:t>
            </a:r>
          </a:p>
        </p:txBody>
      </p:sp>
      <p:sp>
        <p:nvSpPr>
          <p:cNvPr id="78866" name="Rectangle 18"/>
          <p:cNvSpPr>
            <a:spLocks noChangeArrowheads="1"/>
          </p:cNvSpPr>
          <p:nvPr/>
        </p:nvSpPr>
        <p:spPr bwMode="auto">
          <a:xfrm>
            <a:off x="5940425" y="1844675"/>
            <a:ext cx="3025775" cy="863600"/>
          </a:xfrm>
          <a:prstGeom prst="rect">
            <a:avLst/>
          </a:prstGeom>
          <a:noFill/>
          <a:ln w="9525">
            <a:noFill/>
            <a:miter lim="800000"/>
            <a:headEnd/>
            <a:tailEnd/>
          </a:ln>
          <a:effectLst/>
        </p:spPr>
        <p:txBody>
          <a:bodyPr anchor="ctr"/>
          <a:lstStyle/>
          <a:p>
            <a:r>
              <a:rPr lang="en-US" sz="1200">
                <a:solidFill>
                  <a:srgbClr val="000000"/>
                </a:solidFill>
                <a:latin typeface="Arial" charset="0"/>
              </a:rPr>
              <a:t>DL1, DL2  - </a:t>
            </a:r>
            <a:r>
              <a:rPr lang="ru-RU" sz="1200">
                <a:solidFill>
                  <a:srgbClr val="000000"/>
                </a:solidFill>
                <a:latin typeface="Arial" charset="0"/>
              </a:rPr>
              <a:t>габариты теплообменной секции (оребренных пакетов)</a:t>
            </a:r>
            <a:br>
              <a:rPr lang="ru-RU" sz="1200">
                <a:solidFill>
                  <a:srgbClr val="000000"/>
                </a:solidFill>
                <a:latin typeface="Arial" charset="0"/>
              </a:rPr>
            </a:br>
            <a:r>
              <a:rPr lang="en-US" sz="1200">
                <a:solidFill>
                  <a:srgbClr val="000000"/>
                </a:solidFill>
                <a:latin typeface="Arial" charset="0"/>
              </a:rPr>
              <a:t>DL3 – </a:t>
            </a:r>
            <a:r>
              <a:rPr lang="ru-RU" sz="1200">
                <a:solidFill>
                  <a:srgbClr val="000000"/>
                </a:solidFill>
                <a:latin typeface="Arial" charset="0"/>
              </a:rPr>
              <a:t>высота теплообменной секции</a:t>
            </a:r>
            <a:br>
              <a:rPr lang="ru-RU" sz="1200">
                <a:solidFill>
                  <a:srgbClr val="000000"/>
                </a:solidFill>
                <a:latin typeface="Arial" charset="0"/>
              </a:rPr>
            </a:br>
            <a:r>
              <a:rPr lang="ru-RU" sz="1000" b="1">
                <a:solidFill>
                  <a:srgbClr val="000000"/>
                </a:solidFill>
                <a:latin typeface="Arial" charset="0"/>
              </a:rPr>
              <a:t>   </a:t>
            </a:r>
          </a:p>
        </p:txBody>
      </p:sp>
      <p:sp>
        <p:nvSpPr>
          <p:cNvPr id="78881" name="Rectangle 33"/>
          <p:cNvSpPr>
            <a:spLocks noChangeArrowheads="1"/>
          </p:cNvSpPr>
          <p:nvPr/>
        </p:nvSpPr>
        <p:spPr bwMode="auto">
          <a:xfrm>
            <a:off x="0" y="1916113"/>
            <a:ext cx="9144000" cy="0"/>
          </a:xfrm>
          <a:prstGeom prst="rect">
            <a:avLst/>
          </a:prstGeom>
          <a:noFill/>
          <a:ln w="9525">
            <a:noFill/>
            <a:miter lim="800000"/>
            <a:headEnd/>
            <a:tailEnd/>
          </a:ln>
          <a:effectLst/>
        </p:spPr>
        <p:txBody>
          <a:bodyPr wrap="none" anchor="ctr">
            <a:spAutoFit/>
          </a:bodyPr>
          <a:lstStyle/>
          <a:p>
            <a:endParaRPr lang="ru-RU"/>
          </a:p>
        </p:txBody>
      </p:sp>
      <p:sp>
        <p:nvSpPr>
          <p:cNvPr id="78883" name="Rectangle 35"/>
          <p:cNvSpPr>
            <a:spLocks noChangeArrowheads="1"/>
          </p:cNvSpPr>
          <p:nvPr/>
        </p:nvSpPr>
        <p:spPr bwMode="auto">
          <a:xfrm>
            <a:off x="0" y="1916113"/>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8886" name="Object 38"/>
          <p:cNvGraphicFramePr>
            <a:graphicFrameLocks noChangeAspect="1"/>
          </p:cNvGraphicFramePr>
          <p:nvPr>
            <p:ph sz="half" idx="1"/>
          </p:nvPr>
        </p:nvGraphicFramePr>
        <p:xfrm>
          <a:off x="250825" y="4652963"/>
          <a:ext cx="2322513" cy="815975"/>
        </p:xfrm>
        <a:graphic>
          <a:graphicData uri="http://schemas.openxmlformats.org/presentationml/2006/ole">
            <p:oleObj spid="_x0000_s78886" name="Рисунок" r:id="rId5" imgW="3404616" imgH="1196340" progId="Word.Picture.8">
              <p:embed/>
            </p:oleObj>
          </a:graphicData>
        </a:graphic>
      </p:graphicFrame>
      <p:graphicFrame>
        <p:nvGraphicFramePr>
          <p:cNvPr id="78888" name="Object 40"/>
          <p:cNvGraphicFramePr>
            <a:graphicFrameLocks noChangeAspect="1"/>
          </p:cNvGraphicFramePr>
          <p:nvPr>
            <p:ph sz="quarter" idx="2"/>
          </p:nvPr>
        </p:nvGraphicFramePr>
        <p:xfrm>
          <a:off x="2484438" y="4581525"/>
          <a:ext cx="1944687" cy="1555750"/>
        </p:xfrm>
        <a:graphic>
          <a:graphicData uri="http://schemas.openxmlformats.org/presentationml/2006/ole">
            <p:oleObj spid="_x0000_s78888" name="Рисунок" r:id="rId6" imgW="2532185" imgH="2025748" progId="Word.Picture.8">
              <p:embed/>
            </p:oleObj>
          </a:graphicData>
        </a:graphic>
      </p:graphicFrame>
      <p:graphicFrame>
        <p:nvGraphicFramePr>
          <p:cNvPr id="78891" name="Object 43"/>
          <p:cNvGraphicFramePr>
            <a:graphicFrameLocks noChangeAspect="1"/>
          </p:cNvGraphicFramePr>
          <p:nvPr>
            <p:ph sz="quarter" idx="3"/>
          </p:nvPr>
        </p:nvGraphicFramePr>
        <p:xfrm>
          <a:off x="4427538" y="4508500"/>
          <a:ext cx="1943100" cy="1554163"/>
        </p:xfrm>
        <a:graphic>
          <a:graphicData uri="http://schemas.openxmlformats.org/presentationml/2006/ole">
            <p:oleObj spid="_x0000_s78891" name="Рисунок" r:id="rId7" imgW="2532185" imgH="2025748" progId="Word.Picture.8">
              <p:embed/>
            </p:oleObj>
          </a:graphicData>
        </a:graphic>
      </p:graphicFrame>
      <p:sp>
        <p:nvSpPr>
          <p:cNvPr id="78894" name="Rectangle 46"/>
          <p:cNvSpPr>
            <a:spLocks noChangeArrowheads="1"/>
          </p:cNvSpPr>
          <p:nvPr/>
        </p:nvSpPr>
        <p:spPr bwMode="auto">
          <a:xfrm>
            <a:off x="6443663" y="4724400"/>
            <a:ext cx="2447925" cy="1081088"/>
          </a:xfrm>
          <a:prstGeom prst="rect">
            <a:avLst/>
          </a:prstGeom>
          <a:noFill/>
          <a:ln w="9525">
            <a:noFill/>
            <a:miter lim="800000"/>
            <a:headEnd/>
            <a:tailEnd/>
          </a:ln>
          <a:effectLst/>
        </p:spPr>
        <p:txBody>
          <a:bodyPr anchor="ctr"/>
          <a:lstStyle/>
          <a:p>
            <a:r>
              <a:rPr lang="en-US" sz="1200">
                <a:solidFill>
                  <a:srgbClr val="000000"/>
                </a:solidFill>
                <a:latin typeface="Arial" charset="0"/>
              </a:rPr>
              <a:t>EPS  - </a:t>
            </a:r>
            <a:r>
              <a:rPr lang="ru-RU" sz="1200">
                <a:solidFill>
                  <a:srgbClr val="000000"/>
                </a:solidFill>
                <a:latin typeface="Arial" charset="0"/>
              </a:rPr>
              <a:t>кпд КПРТ в целом;</a:t>
            </a:r>
            <a:br>
              <a:rPr lang="ru-RU" sz="1200">
                <a:solidFill>
                  <a:srgbClr val="000000"/>
                </a:solidFill>
                <a:latin typeface="Arial" charset="0"/>
              </a:rPr>
            </a:br>
            <a:r>
              <a:rPr lang="en-US" sz="1200">
                <a:solidFill>
                  <a:srgbClr val="000000"/>
                </a:solidFill>
                <a:latin typeface="Arial" charset="0"/>
              </a:rPr>
              <a:t>FGD – </a:t>
            </a:r>
            <a:r>
              <a:rPr lang="ru-RU" sz="1200">
                <a:solidFill>
                  <a:srgbClr val="000000"/>
                </a:solidFill>
                <a:latin typeface="Arial" charset="0"/>
              </a:rPr>
              <a:t>эффективность режима течения;</a:t>
            </a:r>
            <a:br>
              <a:rPr lang="ru-RU" sz="1200">
                <a:solidFill>
                  <a:srgbClr val="000000"/>
                </a:solidFill>
                <a:latin typeface="Arial" charset="0"/>
              </a:rPr>
            </a:br>
            <a:r>
              <a:rPr lang="en-US" sz="1200">
                <a:solidFill>
                  <a:srgbClr val="000000"/>
                </a:solidFill>
                <a:latin typeface="Arial" charset="0"/>
              </a:rPr>
              <a:t>FTP – </a:t>
            </a:r>
            <a:r>
              <a:rPr lang="ru-RU" sz="1200">
                <a:solidFill>
                  <a:srgbClr val="000000"/>
                </a:solidFill>
                <a:latin typeface="Arial" charset="0"/>
              </a:rPr>
              <a:t>эффективность поверхности оребрения</a:t>
            </a:r>
            <a:br>
              <a:rPr lang="ru-RU" sz="1200">
                <a:solidFill>
                  <a:srgbClr val="000000"/>
                </a:solidFill>
                <a:latin typeface="Arial" charset="0"/>
              </a:rPr>
            </a:br>
            <a:r>
              <a:rPr lang="ru-RU" sz="1000" b="1">
                <a:solidFill>
                  <a:srgbClr val="000000"/>
                </a:solidFill>
                <a:latin typeface="Arial" charset="0"/>
              </a:rPr>
              <a:t>  </a:t>
            </a:r>
          </a:p>
        </p:txBody>
      </p:sp>
      <p:sp>
        <p:nvSpPr>
          <p:cNvPr id="78895" name="Rectangle 47"/>
          <p:cNvSpPr>
            <a:spLocks noChangeArrowheads="1"/>
          </p:cNvSpPr>
          <p:nvPr/>
        </p:nvSpPr>
        <p:spPr bwMode="auto">
          <a:xfrm>
            <a:off x="249238" y="3716338"/>
            <a:ext cx="8894762" cy="574675"/>
          </a:xfrm>
          <a:prstGeom prst="rect">
            <a:avLst/>
          </a:prstGeom>
          <a:noFill/>
          <a:ln w="9525">
            <a:noFill/>
            <a:miter lim="800000"/>
            <a:headEnd/>
            <a:tailEnd/>
          </a:ln>
          <a:effectLst/>
        </p:spPr>
        <p:txBody>
          <a:bodyPr anchor="ctr"/>
          <a:lstStyle/>
          <a:p>
            <a:pPr algn="ctr"/>
            <a:r>
              <a:rPr lang="ru-RU" sz="1200" b="1">
                <a:solidFill>
                  <a:schemeClr val="hlink"/>
                </a:solidFill>
                <a:effectLst>
                  <a:outerShdw blurRad="38100" dist="38100" dir="2700000" algn="tl">
                    <a:srgbClr val="C0C0C0"/>
                  </a:outerShdw>
                </a:effectLst>
                <a:latin typeface="Arial" charset="0"/>
              </a:rPr>
              <a:t>АЛГОРИТМ ОЦЕНКИ ТЕПЛОВОЙ ЭФФЕКТИВНОСТИ    </a:t>
            </a:r>
            <a:r>
              <a:rPr lang="en-US" sz="1200" b="1">
                <a:solidFill>
                  <a:schemeClr val="hlink"/>
                </a:solidFill>
                <a:effectLst>
                  <a:outerShdw blurRad="38100" dist="38100" dir="2700000" algn="tl">
                    <a:srgbClr val="C0C0C0"/>
                  </a:outerShdw>
                </a:effectLst>
                <a:latin typeface="Arial" charset="0"/>
              </a:rPr>
              <a:t/>
            </a:r>
            <a:br>
              <a:rPr lang="en-US" sz="1200" b="1">
                <a:solidFill>
                  <a:schemeClr val="hlink"/>
                </a:solidFill>
                <a:effectLst>
                  <a:outerShdw blurRad="38100" dist="38100" dir="2700000" algn="tl">
                    <a:srgbClr val="C0C0C0"/>
                  </a:outerShdw>
                </a:effectLst>
                <a:latin typeface="Arial" charset="0"/>
              </a:rPr>
            </a:br>
            <a:r>
              <a:rPr lang="ru-RU" sz="1200" b="1">
                <a:solidFill>
                  <a:srgbClr val="000000"/>
                </a:solidFill>
                <a:latin typeface="Arial" charset="0"/>
              </a:rPr>
              <a:t> </a:t>
            </a:r>
            <a:br>
              <a:rPr lang="ru-RU" sz="1200" b="1">
                <a:solidFill>
                  <a:srgbClr val="000000"/>
                </a:solidFill>
                <a:latin typeface="Arial" charset="0"/>
              </a:rPr>
            </a:br>
            <a:r>
              <a:rPr lang="ru-RU" sz="1200" b="1">
                <a:solidFill>
                  <a:srgbClr val="000000"/>
                </a:solidFill>
                <a:latin typeface="Arial" charset="0"/>
              </a:rPr>
              <a:t>схема алгоритма                                     критерии оценки                                   физико-технические</a:t>
            </a:r>
            <a:br>
              <a:rPr lang="ru-RU" sz="1200" b="1">
                <a:solidFill>
                  <a:srgbClr val="000000"/>
                </a:solidFill>
                <a:latin typeface="Arial" charset="0"/>
              </a:rPr>
            </a:br>
            <a:r>
              <a:rPr lang="ru-RU" sz="1200" b="1">
                <a:solidFill>
                  <a:srgbClr val="000000"/>
                </a:solidFill>
                <a:latin typeface="Arial" charset="0"/>
              </a:rPr>
              <a:t>                                                                                                                                 параметры оценки</a:t>
            </a:r>
            <a:r>
              <a:rPr lang="ru-RU" sz="1000" b="1">
                <a:solidFill>
                  <a:srgbClr val="000000"/>
                </a:solidFill>
                <a:latin typeface="Arial" charset="0"/>
              </a:rPr>
              <a:t>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Номер слайда 5"/>
          <p:cNvSpPr>
            <a:spLocks noGrp="1"/>
          </p:cNvSpPr>
          <p:nvPr>
            <p:ph type="sldNum" sz="quarter" idx="12"/>
          </p:nvPr>
        </p:nvSpPr>
        <p:spPr/>
        <p:txBody>
          <a:bodyPr/>
          <a:lstStyle/>
          <a:p>
            <a:fld id="{F30DB306-81BD-4B6D-8228-3420F7445D30}" type="slidenum">
              <a:rPr lang="ru-RU"/>
              <a:pPr/>
              <a:t>29</a:t>
            </a:fld>
            <a:endParaRPr lang="ru-RU"/>
          </a:p>
        </p:txBody>
      </p:sp>
      <p:sp>
        <p:nvSpPr>
          <p:cNvPr id="80899" name="Rectangle 3"/>
          <p:cNvSpPr>
            <a:spLocks noChangeArrowheads="1"/>
          </p:cNvSpPr>
          <p:nvPr/>
        </p:nvSpPr>
        <p:spPr bwMode="auto">
          <a:xfrm>
            <a:off x="0" y="2282825"/>
            <a:ext cx="9144000" cy="0"/>
          </a:xfrm>
          <a:prstGeom prst="rect">
            <a:avLst/>
          </a:prstGeom>
          <a:noFill/>
          <a:ln w="9525">
            <a:noFill/>
            <a:miter lim="800000"/>
            <a:headEnd/>
            <a:tailEnd/>
          </a:ln>
          <a:effectLst/>
        </p:spPr>
        <p:txBody>
          <a:bodyPr wrap="none" anchor="ctr">
            <a:spAutoFit/>
          </a:bodyPr>
          <a:lstStyle/>
          <a:p>
            <a:endParaRPr lang="ru-RU"/>
          </a:p>
        </p:txBody>
      </p:sp>
      <p:sp>
        <p:nvSpPr>
          <p:cNvPr id="80900" name="Rectangle 4"/>
          <p:cNvSpPr>
            <a:spLocks noChangeArrowheads="1"/>
          </p:cNvSpPr>
          <p:nvPr/>
        </p:nvSpPr>
        <p:spPr bwMode="auto">
          <a:xfrm>
            <a:off x="0" y="2282825"/>
            <a:ext cx="9144000" cy="0"/>
          </a:xfrm>
          <a:prstGeom prst="rect">
            <a:avLst/>
          </a:prstGeom>
          <a:noFill/>
          <a:ln w="9525">
            <a:noFill/>
            <a:miter lim="800000"/>
            <a:headEnd/>
            <a:tailEnd/>
          </a:ln>
          <a:effectLst/>
        </p:spPr>
        <p:txBody>
          <a:bodyPr wrap="none" anchor="ctr">
            <a:spAutoFit/>
          </a:bodyPr>
          <a:lstStyle/>
          <a:p>
            <a:endParaRPr lang="ru-RU"/>
          </a:p>
        </p:txBody>
      </p:sp>
      <p:sp>
        <p:nvSpPr>
          <p:cNvPr id="80902" name="Rectangle 6"/>
          <p:cNvSpPr>
            <a:spLocks noChangeArrowheads="1"/>
          </p:cNvSpPr>
          <p:nvPr/>
        </p:nvSpPr>
        <p:spPr bwMode="auto">
          <a:xfrm>
            <a:off x="0" y="2274888"/>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80905" name="Object 9"/>
          <p:cNvGraphicFramePr>
            <a:graphicFrameLocks noChangeAspect="1"/>
          </p:cNvGraphicFramePr>
          <p:nvPr/>
        </p:nvGraphicFramePr>
        <p:xfrm>
          <a:off x="77936" y="1493912"/>
          <a:ext cx="3233435" cy="1126654"/>
        </p:xfrm>
        <a:graphic>
          <a:graphicData uri="http://schemas.openxmlformats.org/presentationml/2006/ole">
            <p:oleObj spid="_x0000_s80905" name="Рисунок" r:id="rId3" imgW="3404616" imgH="1196340" progId="Word.Picture.8">
              <p:embed/>
            </p:oleObj>
          </a:graphicData>
        </a:graphic>
      </p:graphicFrame>
      <p:sp>
        <p:nvSpPr>
          <p:cNvPr id="80906" name="Rectangle 10"/>
          <p:cNvSpPr>
            <a:spLocks noChangeArrowheads="1"/>
          </p:cNvSpPr>
          <p:nvPr/>
        </p:nvSpPr>
        <p:spPr bwMode="auto">
          <a:xfrm>
            <a:off x="0" y="2492375"/>
            <a:ext cx="9144000" cy="0"/>
          </a:xfrm>
          <a:prstGeom prst="rect">
            <a:avLst/>
          </a:prstGeom>
          <a:noFill/>
          <a:ln w="9525">
            <a:noFill/>
            <a:miter lim="800000"/>
            <a:headEnd/>
            <a:tailEnd/>
          </a:ln>
          <a:effectLst/>
        </p:spPr>
        <p:txBody>
          <a:bodyPr wrap="none" anchor="ctr">
            <a:spAutoFit/>
          </a:bodyPr>
          <a:lstStyle/>
          <a:p>
            <a:endParaRPr lang="ru-RU"/>
          </a:p>
        </p:txBody>
      </p:sp>
      <p:sp>
        <p:nvSpPr>
          <p:cNvPr id="80909" name="Rectangle 13"/>
          <p:cNvSpPr>
            <a:spLocks noChangeArrowheads="1"/>
          </p:cNvSpPr>
          <p:nvPr/>
        </p:nvSpPr>
        <p:spPr bwMode="auto">
          <a:xfrm>
            <a:off x="5796136" y="1772816"/>
            <a:ext cx="2990850" cy="863600"/>
          </a:xfrm>
          <a:prstGeom prst="rect">
            <a:avLst/>
          </a:prstGeom>
          <a:noFill/>
          <a:ln w="9525">
            <a:noFill/>
            <a:miter lim="800000"/>
            <a:headEnd/>
            <a:tailEnd/>
          </a:ln>
          <a:effectLst/>
        </p:spPr>
        <p:txBody>
          <a:bodyPr anchor="ctr"/>
          <a:lstStyle/>
          <a:p>
            <a:pPr algn="ctr"/>
            <a:r>
              <a:rPr lang="en-US" sz="1200" dirty="0">
                <a:solidFill>
                  <a:srgbClr val="000000"/>
                </a:solidFill>
                <a:latin typeface="Arial" charset="0"/>
              </a:rPr>
              <a:t>TST  - </a:t>
            </a:r>
            <a:r>
              <a:rPr lang="ru-RU" sz="1200" dirty="0">
                <a:solidFill>
                  <a:srgbClr val="000000"/>
                </a:solidFill>
                <a:latin typeface="Arial" charset="0"/>
              </a:rPr>
              <a:t>температура стенки;</a:t>
            </a:r>
            <a:br>
              <a:rPr lang="ru-RU" sz="1200" dirty="0">
                <a:solidFill>
                  <a:srgbClr val="000000"/>
                </a:solidFill>
                <a:latin typeface="Arial" charset="0"/>
              </a:rPr>
            </a:br>
            <a:r>
              <a:rPr lang="en-US" sz="1200" dirty="0">
                <a:solidFill>
                  <a:srgbClr val="000000"/>
                </a:solidFill>
                <a:latin typeface="Arial" charset="0"/>
              </a:rPr>
              <a:t>DTST – </a:t>
            </a:r>
            <a:r>
              <a:rPr lang="ru-RU" sz="1200" dirty="0">
                <a:solidFill>
                  <a:srgbClr val="000000"/>
                </a:solidFill>
                <a:latin typeface="Arial" charset="0"/>
              </a:rPr>
              <a:t>перепад температур;</a:t>
            </a:r>
            <a:br>
              <a:rPr lang="ru-RU" sz="1200" dirty="0">
                <a:solidFill>
                  <a:srgbClr val="000000"/>
                </a:solidFill>
                <a:latin typeface="Arial" charset="0"/>
              </a:rPr>
            </a:br>
            <a:r>
              <a:rPr lang="en-US" sz="1200" dirty="0">
                <a:solidFill>
                  <a:srgbClr val="000000"/>
                </a:solidFill>
                <a:latin typeface="Arial" charset="0"/>
              </a:rPr>
              <a:t>FOBM – </a:t>
            </a:r>
            <a:r>
              <a:rPr lang="ru-RU" sz="1200" dirty="0">
                <a:solidFill>
                  <a:srgbClr val="000000"/>
                </a:solidFill>
                <a:latin typeface="Arial" charset="0"/>
              </a:rPr>
              <a:t>площадь обмерзания;</a:t>
            </a:r>
            <a:br>
              <a:rPr lang="ru-RU" sz="1200" dirty="0">
                <a:solidFill>
                  <a:srgbClr val="000000"/>
                </a:solidFill>
                <a:latin typeface="Arial" charset="0"/>
              </a:rPr>
            </a:br>
            <a:r>
              <a:rPr lang="en-US" sz="1200" dirty="0">
                <a:solidFill>
                  <a:srgbClr val="000000"/>
                </a:solidFill>
                <a:latin typeface="Arial" charset="0"/>
              </a:rPr>
              <a:t>SIGEKV – </a:t>
            </a:r>
            <a:r>
              <a:rPr lang="ru-RU" sz="1200" dirty="0">
                <a:solidFill>
                  <a:srgbClr val="000000"/>
                </a:solidFill>
                <a:latin typeface="Arial" charset="0"/>
              </a:rPr>
              <a:t>термические напряжения</a:t>
            </a:r>
            <a:br>
              <a:rPr lang="ru-RU" sz="1200" dirty="0">
                <a:solidFill>
                  <a:srgbClr val="000000"/>
                </a:solidFill>
                <a:latin typeface="Arial" charset="0"/>
              </a:rPr>
            </a:br>
            <a:r>
              <a:rPr lang="ru-RU" sz="1000" b="1" dirty="0">
                <a:solidFill>
                  <a:srgbClr val="000000"/>
                </a:solidFill>
                <a:latin typeface="Arial" charset="0"/>
              </a:rPr>
              <a:t>  </a:t>
            </a:r>
          </a:p>
        </p:txBody>
      </p:sp>
      <p:graphicFrame>
        <p:nvGraphicFramePr>
          <p:cNvPr id="80918" name="Object 22"/>
          <p:cNvGraphicFramePr>
            <a:graphicFrameLocks noChangeAspect="1"/>
          </p:cNvGraphicFramePr>
          <p:nvPr/>
        </p:nvGraphicFramePr>
        <p:xfrm>
          <a:off x="3491880" y="1412776"/>
          <a:ext cx="2303462" cy="1714500"/>
        </p:xfrm>
        <a:graphic>
          <a:graphicData uri="http://schemas.openxmlformats.org/presentationml/2006/ole">
            <p:oleObj spid="_x0000_s80918" name="Рисунок" r:id="rId4" imgW="2727960" imgH="2116836" progId="Word.Picture.8">
              <p:embed/>
            </p:oleObj>
          </a:graphicData>
        </a:graphic>
      </p:graphicFrame>
      <p:sp>
        <p:nvSpPr>
          <p:cNvPr id="80922" name="Rectangle 26"/>
          <p:cNvSpPr>
            <a:spLocks noChangeArrowheads="1"/>
          </p:cNvSpPr>
          <p:nvPr/>
        </p:nvSpPr>
        <p:spPr bwMode="auto">
          <a:xfrm>
            <a:off x="0" y="2416175"/>
            <a:ext cx="9144000" cy="0"/>
          </a:xfrm>
          <a:prstGeom prst="rect">
            <a:avLst/>
          </a:prstGeom>
          <a:noFill/>
          <a:ln w="9525">
            <a:noFill/>
            <a:miter lim="800000"/>
            <a:headEnd/>
            <a:tailEnd/>
          </a:ln>
          <a:effectLst/>
        </p:spPr>
        <p:txBody>
          <a:bodyPr wrap="none" anchor="ctr">
            <a:spAutoFit/>
          </a:bodyPr>
          <a:lstStyle/>
          <a:p>
            <a:endParaRPr lang="ru-RU"/>
          </a:p>
        </p:txBody>
      </p:sp>
      <p:sp>
        <p:nvSpPr>
          <p:cNvPr id="80924" name="Rectangle 28"/>
          <p:cNvSpPr>
            <a:spLocks noChangeArrowheads="1"/>
          </p:cNvSpPr>
          <p:nvPr/>
        </p:nvSpPr>
        <p:spPr bwMode="auto">
          <a:xfrm>
            <a:off x="0" y="2416175"/>
            <a:ext cx="9144000" cy="0"/>
          </a:xfrm>
          <a:prstGeom prst="rect">
            <a:avLst/>
          </a:prstGeom>
          <a:noFill/>
          <a:ln w="9525">
            <a:noFill/>
            <a:miter lim="800000"/>
            <a:headEnd/>
            <a:tailEnd/>
          </a:ln>
          <a:effectLst/>
        </p:spPr>
        <p:txBody>
          <a:bodyPr wrap="none" anchor="ctr">
            <a:spAutoFit/>
          </a:bodyPr>
          <a:lstStyle/>
          <a:p>
            <a:endParaRPr lang="ru-RU"/>
          </a:p>
        </p:txBody>
      </p:sp>
      <p:sp>
        <p:nvSpPr>
          <p:cNvPr id="80928" name="Rectangle 32"/>
          <p:cNvSpPr>
            <a:spLocks noChangeArrowheads="1"/>
          </p:cNvSpPr>
          <p:nvPr/>
        </p:nvSpPr>
        <p:spPr bwMode="auto">
          <a:xfrm>
            <a:off x="0" y="2420938"/>
            <a:ext cx="9144000" cy="0"/>
          </a:xfrm>
          <a:prstGeom prst="rect">
            <a:avLst/>
          </a:prstGeom>
          <a:noFill/>
          <a:ln w="9525">
            <a:noFill/>
            <a:miter lim="800000"/>
            <a:headEnd/>
            <a:tailEnd/>
          </a:ln>
          <a:effectLst/>
        </p:spPr>
        <p:txBody>
          <a:bodyPr wrap="none" anchor="ctr">
            <a:spAutoFit/>
          </a:bodyPr>
          <a:lstStyle/>
          <a:p>
            <a:endParaRPr lang="ru-RU"/>
          </a:p>
        </p:txBody>
      </p:sp>
      <p:sp>
        <p:nvSpPr>
          <p:cNvPr id="80930" name="Rectangle 34"/>
          <p:cNvSpPr>
            <a:spLocks noChangeArrowheads="1"/>
          </p:cNvSpPr>
          <p:nvPr/>
        </p:nvSpPr>
        <p:spPr bwMode="auto">
          <a:xfrm>
            <a:off x="0" y="2420938"/>
            <a:ext cx="9144000" cy="0"/>
          </a:xfrm>
          <a:prstGeom prst="rect">
            <a:avLst/>
          </a:prstGeom>
          <a:noFill/>
          <a:ln w="9525">
            <a:noFill/>
            <a:miter lim="800000"/>
            <a:headEnd/>
            <a:tailEnd/>
          </a:ln>
          <a:effectLst/>
        </p:spPr>
        <p:txBody>
          <a:bodyPr wrap="none" anchor="ctr">
            <a:spAutoFit/>
          </a:bodyPr>
          <a:lstStyle/>
          <a:p>
            <a:endParaRPr lang="ru-RU"/>
          </a:p>
        </p:txBody>
      </p:sp>
      <p:sp>
        <p:nvSpPr>
          <p:cNvPr id="80932" name="Rectangle 36"/>
          <p:cNvSpPr>
            <a:spLocks noChangeArrowheads="1"/>
          </p:cNvSpPr>
          <p:nvPr/>
        </p:nvSpPr>
        <p:spPr bwMode="auto">
          <a:xfrm>
            <a:off x="0" y="3357563"/>
            <a:ext cx="8964613" cy="720725"/>
          </a:xfrm>
          <a:prstGeom prst="rect">
            <a:avLst/>
          </a:prstGeom>
          <a:noFill/>
          <a:ln w="9525">
            <a:noFill/>
            <a:miter lim="800000"/>
            <a:headEnd/>
            <a:tailEnd/>
          </a:ln>
          <a:effectLst/>
        </p:spPr>
        <p:txBody>
          <a:bodyPr anchor="ctr"/>
          <a:lstStyle/>
          <a:p>
            <a:pPr algn="ctr"/>
            <a:r>
              <a:rPr lang="ru-RU" sz="1200" b="1">
                <a:solidFill>
                  <a:schemeClr val="hlink"/>
                </a:solidFill>
                <a:effectLst>
                  <a:outerShdw blurRad="38100" dist="38100" dir="2700000" algn="tl">
                    <a:srgbClr val="C0C0C0"/>
                  </a:outerShdw>
                </a:effectLst>
                <a:latin typeface="Arial" charset="0"/>
              </a:rPr>
              <a:t>ВЛИЯНИЕ ОПТИМИЗАЦИОННЫХ ФАКТОРОВ</a:t>
            </a:r>
            <a:br>
              <a:rPr lang="ru-RU" sz="1200" b="1">
                <a:solidFill>
                  <a:schemeClr val="hlink"/>
                </a:solidFill>
                <a:effectLst>
                  <a:outerShdw blurRad="38100" dist="38100" dir="2700000" algn="tl">
                    <a:srgbClr val="C0C0C0"/>
                  </a:outerShdw>
                </a:effectLst>
                <a:latin typeface="Arial" charset="0"/>
              </a:rPr>
            </a:br>
            <a:r>
              <a:rPr lang="ru-RU" sz="1200" b="1">
                <a:solidFill>
                  <a:schemeClr val="hlink"/>
                </a:solidFill>
                <a:effectLst>
                  <a:outerShdw blurRad="38100" dist="38100" dir="2700000" algn="tl">
                    <a:srgbClr val="C0C0C0"/>
                  </a:outerShdw>
                </a:effectLst>
                <a:latin typeface="Arial" charset="0"/>
              </a:rPr>
              <a:t>НА КПД ПРТ И ПЛОЩАДЬ ОБМЕРЗАНИЯ     </a:t>
            </a:r>
            <a:br>
              <a:rPr lang="ru-RU" sz="1200" b="1">
                <a:solidFill>
                  <a:schemeClr val="hlink"/>
                </a:solidFill>
                <a:effectLst>
                  <a:outerShdw blurRad="38100" dist="38100" dir="2700000" algn="tl">
                    <a:srgbClr val="C0C0C0"/>
                  </a:outerShdw>
                </a:effectLst>
                <a:latin typeface="Arial" charset="0"/>
              </a:rPr>
            </a:br>
            <a:r>
              <a:rPr lang="en-US" sz="400" b="1">
                <a:solidFill>
                  <a:srgbClr val="000000"/>
                </a:solidFill>
                <a:latin typeface="Arial" charset="0"/>
              </a:rPr>
              <a:t/>
            </a:r>
            <a:br>
              <a:rPr lang="en-US" sz="400" b="1">
                <a:solidFill>
                  <a:srgbClr val="000000"/>
                </a:solidFill>
                <a:latin typeface="Arial" charset="0"/>
              </a:rPr>
            </a:br>
            <a:r>
              <a:rPr lang="ru-RU" sz="1200" b="1">
                <a:solidFill>
                  <a:srgbClr val="000000"/>
                </a:solidFill>
                <a:latin typeface="Arial" charset="0"/>
              </a:rPr>
              <a:t>режимный фактор      </a:t>
            </a:r>
            <a:r>
              <a:rPr lang="en-US" sz="1200" b="1">
                <a:solidFill>
                  <a:srgbClr val="000000"/>
                </a:solidFill>
                <a:latin typeface="Arial" charset="0"/>
              </a:rPr>
              <a:t>                  </a:t>
            </a:r>
            <a:r>
              <a:rPr lang="ru-RU" sz="1200" b="1">
                <a:solidFill>
                  <a:srgbClr val="000000"/>
                </a:solidFill>
                <a:latin typeface="Arial" charset="0"/>
              </a:rPr>
              <a:t>          геометрический фактор      </a:t>
            </a:r>
            <a:r>
              <a:rPr lang="en-US" sz="1200" b="1">
                <a:solidFill>
                  <a:srgbClr val="000000"/>
                </a:solidFill>
                <a:latin typeface="Arial" charset="0"/>
              </a:rPr>
              <a:t>                      </a:t>
            </a:r>
            <a:r>
              <a:rPr lang="ru-RU" sz="1200" b="1">
                <a:solidFill>
                  <a:srgbClr val="000000"/>
                </a:solidFill>
                <a:latin typeface="Arial" charset="0"/>
              </a:rPr>
              <a:t> </a:t>
            </a:r>
            <a:r>
              <a:rPr lang="en-US" sz="1200" b="1">
                <a:solidFill>
                  <a:srgbClr val="000000"/>
                </a:solidFill>
                <a:latin typeface="Arial" charset="0"/>
              </a:rPr>
              <a:t>    </a:t>
            </a:r>
            <a:r>
              <a:rPr lang="ru-RU" sz="1200" b="1">
                <a:solidFill>
                  <a:srgbClr val="000000"/>
                </a:solidFill>
                <a:latin typeface="Arial" charset="0"/>
              </a:rPr>
              <a:t>   совместное влияние</a:t>
            </a:r>
            <a:r>
              <a:rPr lang="ru-RU" sz="1000" b="1">
                <a:solidFill>
                  <a:srgbClr val="000000"/>
                </a:solidFill>
                <a:latin typeface="Arial" charset="0"/>
              </a:rPr>
              <a:t>   </a:t>
            </a:r>
          </a:p>
        </p:txBody>
      </p:sp>
      <p:sp>
        <p:nvSpPr>
          <p:cNvPr id="80934" name="Rectangle 38"/>
          <p:cNvSpPr>
            <a:spLocks noChangeArrowheads="1"/>
          </p:cNvSpPr>
          <p:nvPr/>
        </p:nvSpPr>
        <p:spPr bwMode="auto">
          <a:xfrm>
            <a:off x="0" y="2424113"/>
            <a:ext cx="9144000" cy="0"/>
          </a:xfrm>
          <a:prstGeom prst="rect">
            <a:avLst/>
          </a:prstGeom>
          <a:noFill/>
          <a:ln w="9525">
            <a:noFill/>
            <a:miter lim="800000"/>
            <a:headEnd/>
            <a:tailEnd/>
          </a:ln>
          <a:effectLst/>
        </p:spPr>
        <p:txBody>
          <a:bodyPr wrap="none" anchor="ctr">
            <a:spAutoFit/>
          </a:bodyPr>
          <a:lstStyle/>
          <a:p>
            <a:endParaRPr lang="ru-RU"/>
          </a:p>
        </p:txBody>
      </p:sp>
      <p:sp>
        <p:nvSpPr>
          <p:cNvPr id="80936" name="Rectangle 40"/>
          <p:cNvSpPr>
            <a:spLocks noChangeArrowheads="1"/>
          </p:cNvSpPr>
          <p:nvPr/>
        </p:nvSpPr>
        <p:spPr bwMode="auto">
          <a:xfrm>
            <a:off x="0" y="2424113"/>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80943" name="Object 47"/>
          <p:cNvGraphicFramePr>
            <a:graphicFrameLocks noChangeAspect="1"/>
          </p:cNvGraphicFramePr>
          <p:nvPr/>
        </p:nvGraphicFramePr>
        <p:xfrm>
          <a:off x="5946775" y="4941888"/>
          <a:ext cx="3197225" cy="1384300"/>
        </p:xfrm>
        <a:graphic>
          <a:graphicData uri="http://schemas.openxmlformats.org/presentationml/2006/ole">
            <p:oleObj spid="_x0000_s80943" name="Диаграмма" r:id="rId5" imgW="4274820" imgH="1851660" progId="Excel.Chart.8">
              <p:embed/>
            </p:oleObj>
          </a:graphicData>
        </a:graphic>
      </p:graphicFrame>
      <p:graphicFrame>
        <p:nvGraphicFramePr>
          <p:cNvPr id="80947" name="Object 51"/>
          <p:cNvGraphicFramePr>
            <a:graphicFrameLocks noChangeAspect="1"/>
          </p:cNvGraphicFramePr>
          <p:nvPr/>
        </p:nvGraphicFramePr>
        <p:xfrm>
          <a:off x="3059113" y="4792663"/>
          <a:ext cx="2952750" cy="1627187"/>
        </p:xfrm>
        <a:graphic>
          <a:graphicData uri="http://schemas.openxmlformats.org/presentationml/2006/ole">
            <p:oleObj spid="_x0000_s80947" name="Диаграмма" r:id="rId6" imgW="3665220" imgH="2019300" progId="Excel.Chart.8">
              <p:embed/>
            </p:oleObj>
          </a:graphicData>
        </a:graphic>
      </p:graphicFrame>
      <p:graphicFrame>
        <p:nvGraphicFramePr>
          <p:cNvPr id="80949" name="Object 53"/>
          <p:cNvGraphicFramePr>
            <a:graphicFrameLocks noChangeAspect="1"/>
          </p:cNvGraphicFramePr>
          <p:nvPr/>
        </p:nvGraphicFramePr>
        <p:xfrm>
          <a:off x="179388" y="4868863"/>
          <a:ext cx="3024187" cy="1660525"/>
        </p:xfrm>
        <a:graphic>
          <a:graphicData uri="http://schemas.openxmlformats.org/presentationml/2006/ole">
            <p:oleObj spid="_x0000_s80949" name="Диаграмма" r:id="rId7" imgW="3657600" imgH="2009755" progId="Excel.Chart.8">
              <p:embed/>
            </p:oleObj>
          </a:graphicData>
        </a:graphic>
      </p:graphicFrame>
      <p:sp>
        <p:nvSpPr>
          <p:cNvPr id="80952" name="Text Box 56"/>
          <p:cNvSpPr txBox="1">
            <a:spLocks noChangeArrowheads="1"/>
          </p:cNvSpPr>
          <p:nvPr/>
        </p:nvSpPr>
        <p:spPr bwMode="auto">
          <a:xfrm>
            <a:off x="3132138" y="4365625"/>
            <a:ext cx="2397125" cy="366713"/>
          </a:xfrm>
          <a:prstGeom prst="rect">
            <a:avLst/>
          </a:prstGeom>
          <a:noFill/>
          <a:ln w="9525">
            <a:noFill/>
            <a:miter lim="800000"/>
            <a:headEnd/>
            <a:tailEnd/>
          </a:ln>
          <a:effectLst/>
        </p:spPr>
        <p:txBody>
          <a:bodyPr>
            <a:spAutoFit/>
          </a:bodyPr>
          <a:lstStyle/>
          <a:p>
            <a:r>
              <a:rPr lang="en-US" sz="1400" b="1" i="1">
                <a:solidFill>
                  <a:srgbClr val="FF0000"/>
                </a:solidFill>
                <a:latin typeface="Arial" charset="0"/>
              </a:rPr>
              <a:t>R</a:t>
            </a:r>
            <a:r>
              <a:rPr lang="ru-RU" sz="1400" b="1">
                <a:solidFill>
                  <a:srgbClr val="FF0000"/>
                </a:solidFill>
                <a:latin typeface="Arial" charset="0"/>
                <a:sym typeface="Symbol" pitchFamily="18" charset="2"/>
              </a:rPr>
              <a:t></a:t>
            </a:r>
            <a:r>
              <a:rPr lang="ru-RU" sz="1400" b="1">
                <a:solidFill>
                  <a:srgbClr val="FF0000"/>
                </a:solidFill>
                <a:latin typeface="Arial" charset="0"/>
              </a:rPr>
              <a:t>= 0,6</a:t>
            </a:r>
            <a:r>
              <a:rPr lang="en-US" sz="1400" b="1">
                <a:latin typeface="Arial" charset="0"/>
              </a:rPr>
              <a:t>  </a:t>
            </a:r>
            <a:r>
              <a:rPr lang="en-US" sz="1400" b="1" i="1">
                <a:solidFill>
                  <a:srgbClr val="006600"/>
                </a:solidFill>
                <a:latin typeface="Arial" charset="0"/>
              </a:rPr>
              <a:t>R</a:t>
            </a:r>
            <a:r>
              <a:rPr lang="ru-RU" sz="1400" b="1">
                <a:solidFill>
                  <a:srgbClr val="006600"/>
                </a:solidFill>
                <a:latin typeface="Arial" charset="0"/>
                <a:sym typeface="Symbol" pitchFamily="18" charset="2"/>
              </a:rPr>
              <a:t></a:t>
            </a:r>
            <a:r>
              <a:rPr lang="ru-RU" sz="1400" b="1">
                <a:solidFill>
                  <a:srgbClr val="006600"/>
                </a:solidFill>
                <a:latin typeface="Arial" charset="0"/>
              </a:rPr>
              <a:t>= </a:t>
            </a:r>
            <a:r>
              <a:rPr lang="en-US" sz="1400" b="1">
                <a:solidFill>
                  <a:srgbClr val="006600"/>
                </a:solidFill>
                <a:latin typeface="Arial" charset="0"/>
              </a:rPr>
              <a:t>1</a:t>
            </a:r>
            <a:r>
              <a:rPr lang="en-US" sz="1400" b="1">
                <a:latin typeface="Arial" charset="0"/>
              </a:rPr>
              <a:t>  </a:t>
            </a:r>
            <a:r>
              <a:rPr lang="en-US" sz="1400" b="1" i="1">
                <a:solidFill>
                  <a:srgbClr val="0000FF"/>
                </a:solidFill>
                <a:latin typeface="Arial" charset="0"/>
              </a:rPr>
              <a:t>R</a:t>
            </a:r>
            <a:r>
              <a:rPr lang="ru-RU" sz="1400" b="1">
                <a:solidFill>
                  <a:srgbClr val="0000FF"/>
                </a:solidFill>
                <a:latin typeface="Arial" charset="0"/>
                <a:sym typeface="Symbol" pitchFamily="18" charset="2"/>
              </a:rPr>
              <a:t></a:t>
            </a:r>
            <a:r>
              <a:rPr lang="ru-RU" sz="1400" b="1">
                <a:solidFill>
                  <a:srgbClr val="0000FF"/>
                </a:solidFill>
                <a:latin typeface="Arial" charset="0"/>
              </a:rPr>
              <a:t>= </a:t>
            </a:r>
            <a:r>
              <a:rPr lang="en-US" sz="1400" b="1">
                <a:solidFill>
                  <a:srgbClr val="0000FF"/>
                </a:solidFill>
                <a:latin typeface="Arial" charset="0"/>
              </a:rPr>
              <a:t>1</a:t>
            </a:r>
            <a:r>
              <a:rPr lang="ru-RU" sz="1400" b="1">
                <a:solidFill>
                  <a:srgbClr val="0000FF"/>
                </a:solidFill>
                <a:latin typeface="Arial" charset="0"/>
              </a:rPr>
              <a:t>,</a:t>
            </a:r>
            <a:r>
              <a:rPr lang="en-US" sz="1400" b="1">
                <a:solidFill>
                  <a:srgbClr val="0000FF"/>
                </a:solidFill>
                <a:latin typeface="Arial" charset="0"/>
              </a:rPr>
              <a:t>7</a:t>
            </a:r>
            <a:r>
              <a:rPr lang="ru-RU" sz="1400" b="1">
                <a:solidFill>
                  <a:srgbClr val="0000FF"/>
                </a:solidFill>
                <a:latin typeface="Arial" charset="0"/>
              </a:rPr>
              <a:t>6</a:t>
            </a:r>
            <a:r>
              <a:rPr lang="ru-RU"/>
              <a:t>  </a:t>
            </a:r>
          </a:p>
        </p:txBody>
      </p:sp>
      <p:sp>
        <p:nvSpPr>
          <p:cNvPr id="80953" name="Text Box 57"/>
          <p:cNvSpPr txBox="1">
            <a:spLocks noChangeArrowheads="1"/>
          </p:cNvSpPr>
          <p:nvPr/>
        </p:nvSpPr>
        <p:spPr bwMode="auto">
          <a:xfrm>
            <a:off x="6084888" y="4437063"/>
            <a:ext cx="2790825" cy="304800"/>
          </a:xfrm>
          <a:prstGeom prst="rect">
            <a:avLst/>
          </a:prstGeom>
          <a:noFill/>
          <a:ln w="9525">
            <a:noFill/>
            <a:miter lim="800000"/>
            <a:headEnd/>
            <a:tailEnd/>
          </a:ln>
          <a:effectLst/>
        </p:spPr>
        <p:txBody>
          <a:bodyPr wrap="none">
            <a:spAutoFit/>
          </a:bodyPr>
          <a:lstStyle/>
          <a:p>
            <a:r>
              <a:rPr lang="en-US" sz="1400" b="1" i="1">
                <a:solidFill>
                  <a:srgbClr val="FF0000"/>
                </a:solidFill>
                <a:latin typeface="Arial" charset="0"/>
              </a:rPr>
              <a:t>RR</a:t>
            </a:r>
            <a:r>
              <a:rPr lang="en-US" sz="1400" b="1">
                <a:solidFill>
                  <a:srgbClr val="FF0000"/>
                </a:solidFill>
                <a:latin typeface="Arial" charset="0"/>
              </a:rPr>
              <a:t> = 0,299</a:t>
            </a:r>
            <a:r>
              <a:rPr lang="ru-RU" sz="1400" b="1">
                <a:latin typeface="Arial" charset="0"/>
              </a:rPr>
              <a:t> </a:t>
            </a:r>
            <a:r>
              <a:rPr lang="en-US" sz="1400" b="1">
                <a:latin typeface="Arial" charset="0"/>
              </a:rPr>
              <a:t> </a:t>
            </a:r>
            <a:r>
              <a:rPr lang="en-US" sz="1400" b="1" i="1">
                <a:solidFill>
                  <a:srgbClr val="006600"/>
                </a:solidFill>
                <a:latin typeface="Arial" charset="0"/>
              </a:rPr>
              <a:t>RR</a:t>
            </a:r>
            <a:r>
              <a:rPr lang="en-US" sz="1400" b="1">
                <a:solidFill>
                  <a:srgbClr val="006600"/>
                </a:solidFill>
                <a:latin typeface="Arial" charset="0"/>
              </a:rPr>
              <a:t> = </a:t>
            </a:r>
            <a:r>
              <a:rPr lang="ru-RU" sz="1400" b="1">
                <a:solidFill>
                  <a:srgbClr val="006600"/>
                </a:solidFill>
                <a:latin typeface="Arial" charset="0"/>
              </a:rPr>
              <a:t>1</a:t>
            </a:r>
            <a:r>
              <a:rPr lang="en-US" sz="1400" b="1">
                <a:latin typeface="Arial" charset="0"/>
              </a:rPr>
              <a:t> </a:t>
            </a:r>
            <a:r>
              <a:rPr lang="ru-RU" sz="1400" b="1">
                <a:latin typeface="Arial" charset="0"/>
              </a:rPr>
              <a:t> </a:t>
            </a:r>
            <a:r>
              <a:rPr lang="en-US" sz="1400" b="1" i="1">
                <a:solidFill>
                  <a:srgbClr val="0000FF"/>
                </a:solidFill>
                <a:latin typeface="Arial" charset="0"/>
              </a:rPr>
              <a:t>RR</a:t>
            </a:r>
            <a:r>
              <a:rPr lang="en-US" sz="1400" b="1">
                <a:solidFill>
                  <a:srgbClr val="0000FF"/>
                </a:solidFill>
                <a:latin typeface="Arial" charset="0"/>
              </a:rPr>
              <a:t> = 3,527</a:t>
            </a:r>
            <a:r>
              <a:rPr lang="ru-RU" sz="1400">
                <a:latin typeface="Arial" charset="0"/>
              </a:rPr>
              <a:t> </a:t>
            </a:r>
          </a:p>
        </p:txBody>
      </p:sp>
      <p:sp>
        <p:nvSpPr>
          <p:cNvPr id="80954" name="Text Box 58"/>
          <p:cNvSpPr txBox="1">
            <a:spLocks noChangeArrowheads="1"/>
          </p:cNvSpPr>
          <p:nvPr/>
        </p:nvSpPr>
        <p:spPr bwMode="auto">
          <a:xfrm>
            <a:off x="323850" y="4437063"/>
            <a:ext cx="2266950" cy="304800"/>
          </a:xfrm>
          <a:prstGeom prst="rect">
            <a:avLst/>
          </a:prstGeom>
          <a:noFill/>
          <a:ln w="9525">
            <a:noFill/>
            <a:miter lim="800000"/>
            <a:headEnd/>
            <a:tailEnd/>
          </a:ln>
          <a:effectLst/>
        </p:spPr>
        <p:txBody>
          <a:bodyPr wrap="none">
            <a:spAutoFit/>
          </a:bodyPr>
          <a:lstStyle/>
          <a:p>
            <a:r>
              <a:rPr lang="en-US" sz="1400" b="1" i="1">
                <a:solidFill>
                  <a:srgbClr val="FF0000"/>
                </a:solidFill>
                <a:latin typeface="Arial" charset="0"/>
              </a:rPr>
              <a:t>R</a:t>
            </a:r>
            <a:r>
              <a:rPr lang="en-US" sz="900" b="1">
                <a:solidFill>
                  <a:srgbClr val="FF0000"/>
                </a:solidFill>
                <a:latin typeface="Arial" charset="0"/>
              </a:rPr>
              <a:t>Re </a:t>
            </a:r>
            <a:r>
              <a:rPr lang="en-US" sz="1400" b="1">
                <a:solidFill>
                  <a:srgbClr val="FF0000"/>
                </a:solidFill>
                <a:latin typeface="Arial" charset="0"/>
              </a:rPr>
              <a:t>= 0,5</a:t>
            </a:r>
            <a:r>
              <a:rPr lang="en-US" sz="1400" b="1">
                <a:latin typeface="Arial" charset="0"/>
              </a:rPr>
              <a:t>  </a:t>
            </a:r>
            <a:r>
              <a:rPr lang="en-US" sz="1400" b="1" i="1">
                <a:solidFill>
                  <a:srgbClr val="006600"/>
                </a:solidFill>
                <a:latin typeface="Arial" charset="0"/>
              </a:rPr>
              <a:t>R</a:t>
            </a:r>
            <a:r>
              <a:rPr lang="en-US" sz="900" b="1">
                <a:solidFill>
                  <a:srgbClr val="006600"/>
                </a:solidFill>
                <a:latin typeface="Arial" charset="0"/>
              </a:rPr>
              <a:t>Re</a:t>
            </a:r>
            <a:r>
              <a:rPr lang="en-US" sz="1400" b="1">
                <a:solidFill>
                  <a:srgbClr val="006600"/>
                </a:solidFill>
                <a:latin typeface="Arial" charset="0"/>
              </a:rPr>
              <a:t> = 1</a:t>
            </a:r>
            <a:r>
              <a:rPr lang="en-US" sz="1400" b="1">
                <a:latin typeface="Arial" charset="0"/>
              </a:rPr>
              <a:t>  </a:t>
            </a:r>
            <a:r>
              <a:rPr lang="en-US" sz="1400" b="1" i="1">
                <a:solidFill>
                  <a:srgbClr val="0000FF"/>
                </a:solidFill>
                <a:latin typeface="Arial" charset="0"/>
              </a:rPr>
              <a:t>R</a:t>
            </a:r>
            <a:r>
              <a:rPr lang="en-US" sz="900" b="1">
                <a:solidFill>
                  <a:srgbClr val="0000FF"/>
                </a:solidFill>
                <a:latin typeface="Arial" charset="0"/>
              </a:rPr>
              <a:t>Re </a:t>
            </a:r>
            <a:r>
              <a:rPr lang="en-US" sz="1400" b="1">
                <a:solidFill>
                  <a:srgbClr val="0000FF"/>
                </a:solidFill>
                <a:latin typeface="Arial" charset="0"/>
              </a:rPr>
              <a:t>= 2</a:t>
            </a:r>
            <a:r>
              <a:rPr lang="ru-RU" sz="1400" b="1">
                <a:latin typeface="Arial" charset="0"/>
              </a:rPr>
              <a:t> </a:t>
            </a:r>
          </a:p>
        </p:txBody>
      </p:sp>
      <p:sp>
        <p:nvSpPr>
          <p:cNvPr id="80955" name="Rectangle 59"/>
          <p:cNvSpPr>
            <a:spLocks noChangeArrowheads="1"/>
          </p:cNvSpPr>
          <p:nvPr/>
        </p:nvSpPr>
        <p:spPr bwMode="auto">
          <a:xfrm>
            <a:off x="0" y="404813"/>
            <a:ext cx="8894763" cy="574675"/>
          </a:xfrm>
          <a:prstGeom prst="rect">
            <a:avLst/>
          </a:prstGeom>
          <a:noFill/>
          <a:ln w="9525">
            <a:noFill/>
            <a:miter lim="800000"/>
            <a:headEnd/>
            <a:tailEnd/>
          </a:ln>
          <a:effectLst/>
        </p:spPr>
        <p:txBody>
          <a:bodyPr anchor="ctr"/>
          <a:lstStyle/>
          <a:p>
            <a:pPr algn="ctr"/>
            <a:r>
              <a:rPr lang="ru-RU" sz="1200" b="1">
                <a:solidFill>
                  <a:schemeClr val="hlink"/>
                </a:solidFill>
                <a:effectLst>
                  <a:outerShdw blurRad="38100" dist="38100" dir="2700000" algn="tl">
                    <a:srgbClr val="C0C0C0"/>
                  </a:outerShdw>
                </a:effectLst>
                <a:latin typeface="Arial" charset="0"/>
              </a:rPr>
              <a:t>АЛГОРИТМ ОЦЕНКИ ЭКСПЛУАТАЦИОННОЙ ЭФФЕКТИВНОСТИ    </a:t>
            </a:r>
            <a:r>
              <a:rPr lang="en-US" sz="1200" b="1">
                <a:solidFill>
                  <a:schemeClr val="hlink"/>
                </a:solidFill>
                <a:effectLst>
                  <a:outerShdw blurRad="38100" dist="38100" dir="2700000" algn="tl">
                    <a:srgbClr val="C0C0C0"/>
                  </a:outerShdw>
                </a:effectLst>
                <a:latin typeface="Arial" charset="0"/>
              </a:rPr>
              <a:t/>
            </a:r>
            <a:br>
              <a:rPr lang="en-US" sz="1200" b="1">
                <a:solidFill>
                  <a:schemeClr val="hlink"/>
                </a:solidFill>
                <a:effectLst>
                  <a:outerShdw blurRad="38100" dist="38100" dir="2700000" algn="tl">
                    <a:srgbClr val="C0C0C0"/>
                  </a:outerShdw>
                </a:effectLst>
                <a:latin typeface="Arial" charset="0"/>
              </a:rPr>
            </a:br>
            <a:r>
              <a:rPr lang="ru-RU" sz="1200" b="1">
                <a:solidFill>
                  <a:srgbClr val="000000"/>
                </a:solidFill>
                <a:latin typeface="Arial" charset="0"/>
              </a:rPr>
              <a:t> </a:t>
            </a:r>
            <a:br>
              <a:rPr lang="ru-RU" sz="1200" b="1">
                <a:solidFill>
                  <a:srgbClr val="000000"/>
                </a:solidFill>
                <a:latin typeface="Arial" charset="0"/>
              </a:rPr>
            </a:br>
            <a:r>
              <a:rPr lang="ru-RU" sz="1200" b="1">
                <a:solidFill>
                  <a:srgbClr val="000000"/>
                </a:solidFill>
                <a:latin typeface="Arial" charset="0"/>
              </a:rPr>
              <a:t>схема алгоритма                                критерии оценки                             физико-технические</a:t>
            </a:r>
            <a:br>
              <a:rPr lang="ru-RU" sz="1200" b="1">
                <a:solidFill>
                  <a:srgbClr val="000000"/>
                </a:solidFill>
                <a:latin typeface="Arial" charset="0"/>
              </a:rPr>
            </a:br>
            <a:r>
              <a:rPr lang="ru-RU" sz="1200" b="1">
                <a:solidFill>
                  <a:srgbClr val="000000"/>
                </a:solidFill>
                <a:latin typeface="Arial" charset="0"/>
              </a:rPr>
              <a:t>                                                                                                                     параметры оценки</a:t>
            </a:r>
            <a:r>
              <a:rPr lang="ru-RU" sz="1000" b="1">
                <a:solidFill>
                  <a:srgbClr val="000000"/>
                </a:solidFill>
                <a:latin typeface="Arial" charset="0"/>
              </a:rPr>
              <a:t>   </a:t>
            </a:r>
          </a:p>
        </p:txBody>
      </p:sp>
      <p:sp>
        <p:nvSpPr>
          <p:cNvPr id="80956" name="Text Box 60"/>
          <p:cNvSpPr txBox="1">
            <a:spLocks noChangeArrowheads="1"/>
          </p:cNvSpPr>
          <p:nvPr/>
        </p:nvSpPr>
        <p:spPr bwMode="auto">
          <a:xfrm>
            <a:off x="1979613" y="6381750"/>
            <a:ext cx="6069012" cy="274638"/>
          </a:xfrm>
          <a:prstGeom prst="rect">
            <a:avLst/>
          </a:prstGeom>
          <a:noFill/>
          <a:ln w="9525">
            <a:noFill/>
            <a:miter lim="800000"/>
            <a:headEnd/>
            <a:tailEnd/>
          </a:ln>
          <a:effectLst/>
        </p:spPr>
        <p:txBody>
          <a:bodyPr>
            <a:spAutoFit/>
          </a:bodyPr>
          <a:lstStyle/>
          <a:p>
            <a:r>
              <a:rPr lang="en-US" sz="1200" b="1">
                <a:latin typeface="Times New Roman" pitchFamily="18" charset="0"/>
              </a:rPr>
              <a:t>I, III, V</a:t>
            </a:r>
            <a:r>
              <a:rPr lang="ru-RU" sz="1200" b="1">
                <a:latin typeface="Times New Roman" pitchFamily="18" charset="0"/>
              </a:rPr>
              <a:t> – режимы течения, 1, 3, 5 – варианты оребренных поверхностей</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Номер слайда 6"/>
          <p:cNvSpPr>
            <a:spLocks noGrp="1"/>
          </p:cNvSpPr>
          <p:nvPr>
            <p:ph type="sldNum" sz="quarter" idx="12"/>
          </p:nvPr>
        </p:nvSpPr>
        <p:spPr/>
        <p:txBody>
          <a:bodyPr/>
          <a:lstStyle/>
          <a:p>
            <a:fld id="{47E973A4-628F-4713-99C3-CFE634436693}" type="slidenum">
              <a:rPr lang="ru-RU"/>
              <a:pPr/>
              <a:t>30</a:t>
            </a:fld>
            <a:endParaRPr lang="ru-RU"/>
          </a:p>
        </p:txBody>
      </p:sp>
      <p:sp>
        <p:nvSpPr>
          <p:cNvPr id="45058" name="Rectangle 2"/>
          <p:cNvSpPr>
            <a:spLocks noGrp="1" noChangeArrowheads="1"/>
          </p:cNvSpPr>
          <p:nvPr>
            <p:ph type="title"/>
          </p:nvPr>
        </p:nvSpPr>
        <p:spPr>
          <a:xfrm>
            <a:off x="971550" y="333375"/>
            <a:ext cx="7315200" cy="752475"/>
          </a:xfrm>
        </p:spPr>
        <p:txBody>
          <a:bodyPr/>
          <a:lstStyle/>
          <a:p>
            <a:pPr algn="ctr">
              <a:lnSpc>
                <a:spcPts val="2200"/>
              </a:lnSpc>
            </a:pPr>
            <a:r>
              <a:rPr lang="ru-RU" sz="1800" b="1">
                <a:solidFill>
                  <a:srgbClr val="CC0000"/>
                </a:solidFill>
                <a:effectLst>
                  <a:outerShdw blurRad="38100" dist="38100" dir="2700000" algn="tl">
                    <a:srgbClr val="C0C0C0"/>
                  </a:outerShdw>
                </a:effectLst>
                <a:latin typeface="Tahoma" pitchFamily="34" charset="0"/>
              </a:rPr>
              <a:t>РАЗДЕЛ </a:t>
            </a:r>
            <a:r>
              <a:rPr lang="en-US" sz="1800" b="1">
                <a:solidFill>
                  <a:srgbClr val="CC0000"/>
                </a:solidFill>
                <a:effectLst>
                  <a:outerShdw blurRad="38100" dist="38100" dir="2700000" algn="tl">
                    <a:srgbClr val="C0C0C0"/>
                  </a:outerShdw>
                </a:effectLst>
                <a:latin typeface="Tahoma" pitchFamily="34" charset="0"/>
              </a:rPr>
              <a:t>II</a:t>
            </a:r>
            <a:r>
              <a:rPr lang="ru-RU" sz="1800" b="1">
                <a:solidFill>
                  <a:srgbClr val="CC0000"/>
                </a:solidFill>
                <a:effectLst>
                  <a:outerShdw blurRad="38100" dist="38100" dir="2700000" algn="tl">
                    <a:srgbClr val="C0C0C0"/>
                  </a:outerShdw>
                </a:effectLst>
                <a:latin typeface="Tahoma" pitchFamily="34" charset="0"/>
              </a:rPr>
              <a:t>.</a:t>
            </a:r>
            <a:r>
              <a:rPr lang="ru-RU" sz="1800" b="1">
                <a:solidFill>
                  <a:schemeClr val="hlink"/>
                </a:solidFill>
                <a:effectLst>
                  <a:outerShdw blurRad="38100" dist="38100" dir="2700000" algn="tl">
                    <a:srgbClr val="C0C0C0"/>
                  </a:outerShdw>
                </a:effectLst>
                <a:latin typeface="Tahoma" pitchFamily="34" charset="0"/>
              </a:rPr>
              <a:t> РЕШЕНИЕ АКТУАЛЬНЫХ ПРИКЛАДНЫХ НАУЧНО-ТЕХНИЧЕСКИХ ЗАДАЧ</a:t>
            </a:r>
            <a:r>
              <a:rPr lang="ru-RU" sz="4000">
                <a:solidFill>
                  <a:srgbClr val="000000"/>
                </a:solidFill>
              </a:rPr>
              <a:t> </a:t>
            </a:r>
          </a:p>
        </p:txBody>
      </p:sp>
      <p:sp>
        <p:nvSpPr>
          <p:cNvPr id="45059" name="Rectangle 3"/>
          <p:cNvSpPr>
            <a:spLocks noGrp="1" noChangeArrowheads="1"/>
          </p:cNvSpPr>
          <p:nvPr>
            <p:ph type="body" sz="half" idx="1"/>
          </p:nvPr>
        </p:nvSpPr>
        <p:spPr>
          <a:xfrm>
            <a:off x="900113" y="1125538"/>
            <a:ext cx="7523162" cy="1530350"/>
          </a:xfrm>
        </p:spPr>
        <p:txBody>
          <a:bodyPr/>
          <a:lstStyle/>
          <a:p>
            <a:pPr>
              <a:lnSpc>
                <a:spcPts val="2200"/>
              </a:lnSpc>
              <a:buFont typeface="Wingdings" pitchFamily="2" charset="2"/>
              <a:buNone/>
            </a:pPr>
            <a:r>
              <a:rPr lang="ru-RU" sz="1800" b="1">
                <a:solidFill>
                  <a:srgbClr val="CC0000"/>
                </a:solidFill>
                <a:effectLst>
                  <a:outerShdw blurRad="38100" dist="38100" dir="2700000" algn="tl">
                    <a:srgbClr val="C0C0C0"/>
                  </a:outerShdw>
                </a:effectLst>
                <a:latin typeface="Arial" charset="0"/>
              </a:rPr>
              <a:t>Цель :</a:t>
            </a:r>
            <a:r>
              <a:rPr lang="en-US" sz="1800" b="1">
                <a:solidFill>
                  <a:srgbClr val="CC0000"/>
                </a:solidFill>
                <a:effectLst>
                  <a:outerShdw blurRad="38100" dist="38100" dir="2700000" algn="tl">
                    <a:srgbClr val="C0C0C0"/>
                  </a:outerShdw>
                </a:effectLst>
                <a:latin typeface="Arial" charset="0"/>
              </a:rPr>
              <a:t> </a:t>
            </a:r>
            <a:r>
              <a:rPr lang="ru-RU" sz="1800" b="1">
                <a:solidFill>
                  <a:srgbClr val="000000"/>
                </a:solidFill>
                <a:latin typeface="Arial" charset="0"/>
              </a:rPr>
              <a:t>разработка оптимальных конструкций авиационных ТА:</a:t>
            </a:r>
          </a:p>
          <a:p>
            <a:pPr algn="just">
              <a:lnSpc>
                <a:spcPts val="2200"/>
              </a:lnSpc>
              <a:buFont typeface="Wingdings" pitchFamily="2" charset="2"/>
              <a:buChar char="Ø"/>
            </a:pPr>
            <a:r>
              <a:rPr lang="ru-RU" sz="1800" b="1">
                <a:solidFill>
                  <a:srgbClr val="000000"/>
                </a:solidFill>
                <a:latin typeface="Arial" charset="0"/>
              </a:rPr>
              <a:t> теплообменника-конденсатора,</a:t>
            </a:r>
          </a:p>
          <a:p>
            <a:pPr algn="just">
              <a:lnSpc>
                <a:spcPts val="2200"/>
              </a:lnSpc>
              <a:buFont typeface="Wingdings" pitchFamily="2" charset="2"/>
              <a:buChar char="Ø"/>
            </a:pPr>
            <a:r>
              <a:rPr lang="ru-RU" sz="1800" b="1">
                <a:solidFill>
                  <a:srgbClr val="000000"/>
                </a:solidFill>
                <a:latin typeface="Arial" charset="0"/>
              </a:rPr>
              <a:t> первичного теплообменника,</a:t>
            </a:r>
          </a:p>
          <a:p>
            <a:pPr algn="just">
              <a:lnSpc>
                <a:spcPts val="2200"/>
              </a:lnSpc>
              <a:buFont typeface="Wingdings" pitchFamily="2" charset="2"/>
              <a:buChar char="Ø"/>
            </a:pPr>
            <a:r>
              <a:rPr lang="ru-RU" sz="1800" b="1">
                <a:solidFill>
                  <a:srgbClr val="000000"/>
                </a:solidFill>
                <a:latin typeface="Arial" charset="0"/>
              </a:rPr>
              <a:t> воздушно-испарительного теплообменника</a:t>
            </a:r>
          </a:p>
          <a:p>
            <a:pPr algn="just">
              <a:lnSpc>
                <a:spcPts val="2200"/>
              </a:lnSpc>
              <a:buFont typeface="Wingdings" pitchFamily="2" charset="2"/>
              <a:buNone/>
            </a:pPr>
            <a:endParaRPr lang="ru-RU" sz="1800" b="1">
              <a:solidFill>
                <a:srgbClr val="000000"/>
              </a:solidFill>
              <a:latin typeface="Arial" charset="0"/>
            </a:endParaRPr>
          </a:p>
        </p:txBody>
      </p:sp>
      <p:graphicFrame>
        <p:nvGraphicFramePr>
          <p:cNvPr id="45150" name="Group 94"/>
          <p:cNvGraphicFramePr>
            <a:graphicFrameLocks noGrp="1"/>
          </p:cNvGraphicFramePr>
          <p:nvPr>
            <p:ph sz="half" idx="2"/>
          </p:nvPr>
        </p:nvGraphicFramePr>
        <p:xfrm>
          <a:off x="250825" y="2781300"/>
          <a:ext cx="8713788" cy="3600451"/>
        </p:xfrm>
        <a:graphic>
          <a:graphicData uri="http://schemas.openxmlformats.org/drawingml/2006/table">
            <a:tbl>
              <a:tblPr/>
              <a:tblGrid>
                <a:gridCol w="2641600"/>
                <a:gridCol w="3070225"/>
                <a:gridCol w="3001963"/>
              </a:tblGrid>
              <a:tr h="311150">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rgbClr val="FF0000"/>
                          </a:solidFill>
                          <a:effectLst>
                            <a:outerShdw blurRad="38100" dist="38100" dir="2700000" algn="tl">
                              <a:srgbClr val="C0C0C0"/>
                            </a:outerShdw>
                          </a:effectLst>
                          <a:latin typeface="Tahoma" pitchFamily="34" charset="0"/>
                          <a:cs typeface="Times New Roman" pitchFamily="18" charset="0"/>
                        </a:rPr>
                        <a:t>РАЗДЕЛ </a:t>
                      </a:r>
                      <a:r>
                        <a:rPr kumimoji="0" lang="en-US" sz="1200" b="1" i="0" u="none" strike="noStrike" cap="none" normalizeH="0" baseline="0" smtClean="0">
                          <a:ln>
                            <a:noFill/>
                          </a:ln>
                          <a:solidFill>
                            <a:srgbClr val="FF0000"/>
                          </a:solidFill>
                          <a:effectLst>
                            <a:outerShdw blurRad="38100" dist="38100" dir="2700000" algn="tl">
                              <a:srgbClr val="C0C0C0"/>
                            </a:outerShdw>
                          </a:effectLst>
                          <a:latin typeface="Tahoma" pitchFamily="34" charset="0"/>
                          <a:ea typeface="Times New Roman" pitchFamily="18" charset="0"/>
                          <a:cs typeface="Tahoma" pitchFamily="34" charset="0"/>
                        </a:rPr>
                        <a:t>II </a:t>
                      </a:r>
                      <a:r>
                        <a:rPr kumimoji="0" lang="ru-RU" sz="1200" b="1" i="0" u="none" strike="noStrike" cap="none" normalizeH="0" baseline="0" smtClean="0">
                          <a:ln>
                            <a:noFill/>
                          </a:ln>
                          <a:solidFill>
                            <a:srgbClr val="FF0000"/>
                          </a:solidFill>
                          <a:effectLst>
                            <a:outerShdw blurRad="38100" dist="38100" dir="2700000" algn="tl">
                              <a:srgbClr val="C0C0C0"/>
                            </a:outerShdw>
                          </a:effectLst>
                          <a:latin typeface="Tahoma" pitchFamily="34" charset="0"/>
                          <a:ea typeface="Times New Roman" pitchFamily="18" charset="0"/>
                          <a:cs typeface="Tahoma" pitchFamily="34" charset="0"/>
                        </a:rPr>
                        <a:t>РЕШЕНИЕ АКТУАЛЬНЫХ ПРИКЛАДНЫХ НАУЧНО-ТЕХНИЧЕСКИХ ЗАДАЧ</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hMerge="1">
                  <a:txBody>
                    <a:bodyPr/>
                    <a:lstStyle/>
                    <a:p>
                      <a:endParaRPr lang="ru-RU"/>
                    </a:p>
                  </a:txBody>
                  <a:tcPr/>
                </a:tc>
                <a:tc hMerge="1">
                  <a:txBody>
                    <a:bodyPr/>
                    <a:lstStyle/>
                    <a:p>
                      <a:endParaRPr lang="ru-RU"/>
                    </a:p>
                  </a:txBody>
                  <a:tcPr/>
                </a:tc>
              </a:tr>
              <a:tr h="13573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ГЛАВА </a:t>
                      </a:r>
                      <a:r>
                        <a:rPr kumimoji="0" lang="en-US"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5</a:t>
                      </a: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a:t>
                      </a:r>
                      <a:r>
                        <a:rPr kumimoji="0" lang="ru-RU" sz="1200" b="1" i="0" u="none" strike="noStrike" cap="none" normalizeH="0" baseline="0" smtClean="0">
                          <a:ln>
                            <a:noFill/>
                          </a:ln>
                          <a:solidFill>
                            <a:srgbClr val="0000FF"/>
                          </a:solidFill>
                          <a:effectLst/>
                          <a:latin typeface="Times New Roman" pitchFamily="18" charset="0"/>
                          <a:ea typeface="Times New Roman" pitchFamily="18" charset="0"/>
                          <a:cs typeface="Tahoma" pitchFamily="34" charset="0"/>
                        </a:rPr>
                        <a:t> </a:t>
                      </a:r>
                      <a:r>
                        <a:rPr kumimoji="0" lang="ru-RU" sz="1000" b="1" i="0" u="none" strike="noStrike" cap="none" normalizeH="0" baseline="0" smtClean="0">
                          <a:ln>
                            <a:noFill/>
                          </a:ln>
                          <a:solidFill>
                            <a:schemeClr val="hlink"/>
                          </a:solidFill>
                          <a:effectLst/>
                          <a:latin typeface="Times New Roman" pitchFamily="18" charset="0"/>
                          <a:ea typeface="Times New Roman" pitchFamily="18" charset="0"/>
                          <a:cs typeface="Tahoma" pitchFamily="34" charset="0"/>
                        </a:rPr>
                        <a:t>ТЕПЛОМАССООБМЕН ВЛАЖНОГО ВОЗДУХА В ТЕПЛООБМЕННИКЕ-КОНДЕНСАТОРЕ. ОБОСНОВАНИЕ И ПРОВЕРКА МЕТОДА ЗАЩИТЫ ТЕПЛОПЕРЕДАЮЩЕЙ ПОВЕРХНОСТИ ОТ ОБМЕРЗАНИЯ</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E5E5E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ГЛАВА </a:t>
                      </a:r>
                      <a:r>
                        <a:rPr kumimoji="0" lang="en-US"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6</a:t>
                      </a: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a:t>
                      </a:r>
                      <a:r>
                        <a:rPr kumimoji="0" lang="ru-RU" sz="1200" b="1" i="0" u="none" strike="noStrike" cap="none" normalizeH="0" baseline="0" smtClean="0">
                          <a:ln>
                            <a:noFill/>
                          </a:ln>
                          <a:solidFill>
                            <a:srgbClr val="0000FF"/>
                          </a:solidFill>
                          <a:effectLst/>
                          <a:latin typeface="Times New Roman" pitchFamily="18" charset="0"/>
                          <a:ea typeface="Times New Roman" pitchFamily="18" charset="0"/>
                          <a:cs typeface="Tahoma" pitchFamily="34" charset="0"/>
                        </a:rPr>
                        <a:t> </a:t>
                      </a:r>
                      <a:r>
                        <a:rPr kumimoji="0" lang="ru-RU" sz="1000" b="1" i="0" u="none" strike="noStrike" cap="none" normalizeH="0" baseline="0" smtClean="0">
                          <a:ln>
                            <a:noFill/>
                          </a:ln>
                          <a:solidFill>
                            <a:schemeClr val="hlink"/>
                          </a:solidFill>
                          <a:effectLst/>
                          <a:latin typeface="Times New Roman" pitchFamily="18" charset="0"/>
                          <a:ea typeface="Times New Roman" pitchFamily="18" charset="0"/>
                          <a:cs typeface="Tahoma" pitchFamily="34" charset="0"/>
                        </a:rPr>
                        <a:t>ОБОСНОВАНИЕ И ПРОВЕРКА МЕТОДА ЗАЩИТЫ ПЕРВИЧНОГО ТЕПЛООБМЕННИКА ОТ ТЕРМИЧЕСКИХ НАПРЯЖЕНИЙ В ТЕПЛОПЕРЕДАЮЩЕЙ ПОВЕРХНОСТИ</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E5E5E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ГЛАВА </a:t>
                      </a:r>
                      <a:r>
                        <a:rPr kumimoji="0" lang="en-US"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7</a:t>
                      </a:r>
                      <a:r>
                        <a:rPr kumimoji="0" lang="ru-RU" sz="1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a:t>
                      </a:r>
                      <a:r>
                        <a:rPr kumimoji="0" lang="ru-RU" sz="1200" b="1" i="0" u="none" strike="noStrike" cap="none" normalizeH="0" baseline="0" smtClean="0">
                          <a:ln>
                            <a:noFill/>
                          </a:ln>
                          <a:solidFill>
                            <a:srgbClr val="0000FF"/>
                          </a:solidFill>
                          <a:effectLst/>
                          <a:latin typeface="Times New Roman" pitchFamily="18" charset="0"/>
                          <a:ea typeface="Times New Roman" pitchFamily="18" charset="0"/>
                          <a:cs typeface="Tahoma" pitchFamily="34" charset="0"/>
                        </a:rPr>
                        <a:t> </a:t>
                      </a:r>
                      <a:r>
                        <a:rPr kumimoji="0" lang="ru-RU" sz="1000" b="1" i="0" u="none" strike="noStrike" cap="none" normalizeH="0" baseline="0" smtClean="0">
                          <a:ln>
                            <a:noFill/>
                          </a:ln>
                          <a:solidFill>
                            <a:schemeClr val="hlink"/>
                          </a:solidFill>
                          <a:effectLst/>
                          <a:latin typeface="Times New Roman" pitchFamily="18" charset="0"/>
                          <a:ea typeface="Times New Roman" pitchFamily="18" charset="0"/>
                          <a:cs typeface="Tahoma" pitchFamily="34" charset="0"/>
                        </a:rPr>
                        <a:t>ИССЛЕДОВАНИЕ ИНТЕНСИФИКАЦИИ ПРОЦЕССОВ ТЕПЛО- И МАССООБМЕНА И ТЕПЛОПЕРЕДАЧИ В КОМПАКТНОМ ТЕПЛООБМЕННИКЕ ПРИ ВОЗДУШНО-ИСПАРИТЕЛЬНОМ ОХЛАЖДЕНИИ</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E5E5E5"/>
                    </a:solidFill>
                  </a:tcPr>
                </a:tc>
              </a:tr>
              <a:tr h="1060450">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ru-RU" sz="2500" b="0" i="0" u="none" strike="noStrike" cap="none" normalizeH="0" baseline="0" smtClean="0">
                        <a:ln>
                          <a:noFill/>
                        </a:ln>
                        <a:solidFill>
                          <a:schemeClr val="tx1"/>
                        </a:solidFill>
                        <a:effectLst/>
                        <a:latin typeface="Verdana" pitchFamily="34" charset="0"/>
                      </a:endParaRPr>
                    </a:p>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ru-RU" sz="25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ru-RU" sz="25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ru-RU" sz="25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r>
              <a:tr h="8715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smtClean="0">
                          <a:ln>
                            <a:noFill/>
                          </a:ln>
                          <a:solidFill>
                            <a:schemeClr val="hlink"/>
                          </a:solidFill>
                          <a:effectLst/>
                          <a:latin typeface="Tahoma" pitchFamily="34" charset="0"/>
                          <a:ea typeface="Times New Roman" pitchFamily="18" charset="0"/>
                          <a:cs typeface="Tahoma" pitchFamily="34" charset="0"/>
                        </a:rPr>
                        <a:t>Цель:</a:t>
                      </a:r>
                      <a:r>
                        <a:rPr kumimoji="0" lang="ru-RU" sz="1100" b="1" i="0" u="none" strike="noStrike" cap="none" normalizeH="0" baseline="0" smtClean="0">
                          <a:ln>
                            <a:noFill/>
                          </a:ln>
                          <a:solidFill>
                            <a:srgbClr val="800000"/>
                          </a:solidFill>
                          <a:effectLst/>
                          <a:latin typeface="Times New Roman" pitchFamily="18" charset="0"/>
                          <a:ea typeface="Times New Roman" pitchFamily="18" charset="0"/>
                          <a:cs typeface="Tahoma" pitchFamily="34" charset="0"/>
                        </a:rPr>
                        <a:t> обеспечить незамерзающую конструкцию теплообменника конденсатора для работы при отрицательных температурах.</a:t>
                      </a:r>
                      <a:endParaRPr kumimoji="0" lang="ru-RU" sz="1800" b="0" i="0" u="none" strike="noStrike" cap="none" normalizeH="0" baseline="0" smtClean="0">
                        <a:ln>
                          <a:noFill/>
                        </a:ln>
                        <a:solidFill>
                          <a:schemeClr val="tx1"/>
                        </a:solidFill>
                        <a:effectLst/>
                        <a:latin typeface="Arial" charset="0"/>
                        <a:ea typeface="Times New Roman" pitchFamily="18"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smtClean="0">
                          <a:ln>
                            <a:noFill/>
                          </a:ln>
                          <a:solidFill>
                            <a:schemeClr val="hlink"/>
                          </a:solidFill>
                          <a:effectLst/>
                          <a:latin typeface="Tahoma" pitchFamily="34" charset="0"/>
                          <a:ea typeface="Times New Roman" pitchFamily="18" charset="0"/>
                          <a:cs typeface="Tahoma" pitchFamily="34" charset="0"/>
                        </a:rPr>
                        <a:t>Цель:</a:t>
                      </a:r>
                      <a:r>
                        <a:rPr kumimoji="0" lang="ru-RU" sz="1100" b="1" i="0" u="none" strike="noStrike" cap="none" normalizeH="0" baseline="0" smtClean="0">
                          <a:ln>
                            <a:noFill/>
                          </a:ln>
                          <a:solidFill>
                            <a:srgbClr val="800000"/>
                          </a:solidFill>
                          <a:effectLst/>
                          <a:latin typeface="Times New Roman" pitchFamily="18" charset="0"/>
                          <a:ea typeface="Times New Roman" pitchFamily="18" charset="0"/>
                          <a:cs typeface="Tahoma" pitchFamily="34" charset="0"/>
                        </a:rPr>
                        <a:t> снизить термические напряжения и повысить ресурс работы первичного теплообменника при работе на высоких температурах.</a:t>
                      </a:r>
                      <a:endParaRPr kumimoji="0" lang="ru-RU" sz="1800" b="0" i="0" u="none" strike="noStrike" cap="none" normalizeH="0" baseline="0" smtClean="0">
                        <a:ln>
                          <a:noFill/>
                        </a:ln>
                        <a:solidFill>
                          <a:schemeClr val="tx1"/>
                        </a:solidFill>
                        <a:effectLst/>
                        <a:latin typeface="Arial" charset="0"/>
                        <a:ea typeface="Times New Roman" pitchFamily="18"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1" i="0" u="none" strike="noStrike" cap="none" normalizeH="0" baseline="0" smtClean="0">
                          <a:ln>
                            <a:noFill/>
                          </a:ln>
                          <a:solidFill>
                            <a:schemeClr val="hlink"/>
                          </a:solidFill>
                          <a:effectLst/>
                          <a:latin typeface="Tahoma" pitchFamily="34" charset="0"/>
                          <a:ea typeface="Times New Roman" pitchFamily="18" charset="0"/>
                          <a:cs typeface="Tahoma" pitchFamily="34" charset="0"/>
                        </a:rPr>
                        <a:t>Цель:</a:t>
                      </a:r>
                      <a:r>
                        <a:rPr kumimoji="0" lang="ru-RU" sz="1100" b="1" i="0" u="none" strike="noStrike" cap="none" normalizeH="0" baseline="0" smtClean="0">
                          <a:ln>
                            <a:noFill/>
                          </a:ln>
                          <a:solidFill>
                            <a:srgbClr val="800000"/>
                          </a:solidFill>
                          <a:effectLst/>
                          <a:latin typeface="Times New Roman" pitchFamily="18" charset="0"/>
                          <a:ea typeface="Times New Roman" pitchFamily="18" charset="0"/>
                          <a:cs typeface="Tahoma" pitchFamily="34" charset="0"/>
                        </a:rPr>
                        <a:t> установить диапазоны эффективной работы воздушно-испарительных теплообменников.</a:t>
                      </a:r>
                      <a:endParaRPr kumimoji="0" lang="ru-RU" sz="1800" b="0" i="0" u="none" strike="noStrike" cap="none" normalizeH="0" baseline="0" smtClean="0">
                        <a:ln>
                          <a:noFill/>
                        </a:ln>
                        <a:solidFill>
                          <a:schemeClr val="tx1"/>
                        </a:solidFill>
                        <a:effectLst/>
                        <a:latin typeface="Arial" charset="0"/>
                        <a:ea typeface="Times New Roman" pitchFamily="18" charset="0"/>
                        <a:cs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r>
            </a:tbl>
          </a:graphicData>
        </a:graphic>
      </p:graphicFrame>
      <p:pic>
        <p:nvPicPr>
          <p:cNvPr id="45151" name="Picture 95" descr="1-4"/>
          <p:cNvPicPr>
            <a:picLocks noChangeAspect="1" noChangeArrowheads="1"/>
          </p:cNvPicPr>
          <p:nvPr/>
        </p:nvPicPr>
        <p:blipFill>
          <a:blip r:embed="rId2" cstate="print"/>
          <a:srcRect/>
          <a:stretch>
            <a:fillRect/>
          </a:stretch>
        </p:blipFill>
        <p:spPr bwMode="auto">
          <a:xfrm>
            <a:off x="684213" y="4292600"/>
            <a:ext cx="1655762" cy="1292225"/>
          </a:xfrm>
          <a:prstGeom prst="rect">
            <a:avLst/>
          </a:prstGeom>
          <a:noFill/>
        </p:spPr>
      </p:pic>
      <p:pic>
        <p:nvPicPr>
          <p:cNvPr id="45152" name="Picture 96" descr="стр"/>
          <p:cNvPicPr>
            <a:picLocks noChangeAspect="1" noChangeArrowheads="1"/>
          </p:cNvPicPr>
          <p:nvPr/>
        </p:nvPicPr>
        <p:blipFill>
          <a:blip r:embed="rId3" cstate="print"/>
          <a:srcRect/>
          <a:stretch>
            <a:fillRect/>
          </a:stretch>
        </p:blipFill>
        <p:spPr bwMode="auto">
          <a:xfrm>
            <a:off x="3276600" y="4005263"/>
            <a:ext cx="2087563" cy="1444625"/>
          </a:xfrm>
          <a:prstGeom prst="rect">
            <a:avLst/>
          </a:prstGeom>
          <a:noFill/>
        </p:spPr>
      </p:pic>
      <p:pic>
        <p:nvPicPr>
          <p:cNvPr id="45153" name="Picture 97" descr="стр"/>
          <p:cNvPicPr>
            <a:picLocks noChangeAspect="1" noChangeArrowheads="1"/>
          </p:cNvPicPr>
          <p:nvPr/>
        </p:nvPicPr>
        <p:blipFill>
          <a:blip r:embed="rId4" cstate="print"/>
          <a:srcRect/>
          <a:stretch>
            <a:fillRect/>
          </a:stretch>
        </p:blipFill>
        <p:spPr bwMode="auto">
          <a:xfrm>
            <a:off x="6804025" y="4005263"/>
            <a:ext cx="1285875" cy="1368425"/>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Номер слайда 5"/>
          <p:cNvSpPr>
            <a:spLocks noGrp="1"/>
          </p:cNvSpPr>
          <p:nvPr>
            <p:ph type="sldNum" sz="quarter" idx="12"/>
          </p:nvPr>
        </p:nvSpPr>
        <p:spPr/>
        <p:txBody>
          <a:bodyPr/>
          <a:lstStyle/>
          <a:p>
            <a:fld id="{5576ADD3-4DE4-4D78-B156-0691CD794BBB}" type="slidenum">
              <a:rPr lang="ru-RU"/>
              <a:pPr/>
              <a:t>31</a:t>
            </a:fld>
            <a:endParaRPr lang="ru-RU"/>
          </a:p>
        </p:txBody>
      </p:sp>
      <p:sp>
        <p:nvSpPr>
          <p:cNvPr id="50180" name="Text Box 4"/>
          <p:cNvSpPr txBox="1">
            <a:spLocks noChangeArrowheads="1"/>
          </p:cNvSpPr>
          <p:nvPr/>
        </p:nvSpPr>
        <p:spPr bwMode="auto">
          <a:xfrm>
            <a:off x="323850" y="0"/>
            <a:ext cx="8532813" cy="2152650"/>
          </a:xfrm>
          <a:prstGeom prst="rect">
            <a:avLst/>
          </a:prstGeom>
          <a:noFill/>
          <a:ln w="9525">
            <a:noFill/>
            <a:miter lim="800000"/>
            <a:headEnd/>
            <a:tailEnd/>
          </a:ln>
          <a:effectLst/>
        </p:spPr>
        <p:txBody>
          <a:bodyPr>
            <a:spAutoFit/>
          </a:bodyPr>
          <a:lstStyle/>
          <a:p>
            <a:pPr algn="ctr"/>
            <a:endParaRPr lang="ru-RU">
              <a:solidFill>
                <a:srgbClr val="000000"/>
              </a:solidFill>
              <a:latin typeface="Arial" charset="0"/>
            </a:endParaRPr>
          </a:p>
          <a:p>
            <a:pPr lvl="1" algn="ctr">
              <a:buFont typeface="Wingdings" pitchFamily="2" charset="2"/>
              <a:buNone/>
            </a:pPr>
            <a:r>
              <a:rPr lang="ru-RU" b="1">
                <a:solidFill>
                  <a:srgbClr val="CC0000"/>
                </a:solidFill>
                <a:effectLst>
                  <a:outerShdw blurRad="38100" dist="38100" dir="2700000" algn="tl">
                    <a:srgbClr val="C0C0C0"/>
                  </a:outerShdw>
                </a:effectLst>
                <a:latin typeface="Tahoma" pitchFamily="34" charset="0"/>
              </a:rPr>
              <a:t>ГЛАВА 5.</a:t>
            </a:r>
            <a:r>
              <a:rPr lang="ru-RU" b="1">
                <a:solidFill>
                  <a:srgbClr val="000000"/>
                </a:solidFill>
                <a:latin typeface="Tahoma" pitchFamily="34" charset="0"/>
              </a:rPr>
              <a:t> </a:t>
            </a:r>
            <a:r>
              <a:rPr lang="ru-RU" b="1">
                <a:solidFill>
                  <a:schemeClr val="hlink"/>
                </a:solidFill>
                <a:effectLst>
                  <a:outerShdw blurRad="38100" dist="38100" dir="2700000" algn="tl">
                    <a:srgbClr val="C0C0C0"/>
                  </a:outerShdw>
                </a:effectLst>
              </a:rPr>
              <a:t>ТЕПЛОМАССООБМЕН ВЛАЖНОГО ВОЗДУХА</a:t>
            </a:r>
          </a:p>
          <a:p>
            <a:pPr lvl="1" algn="ctr">
              <a:buFont typeface="Wingdings" pitchFamily="2" charset="2"/>
              <a:buNone/>
            </a:pPr>
            <a:r>
              <a:rPr lang="ru-RU" b="1">
                <a:solidFill>
                  <a:schemeClr val="hlink"/>
                </a:solidFill>
                <a:effectLst>
                  <a:outerShdw blurRad="38100" dist="38100" dir="2700000" algn="tl">
                    <a:srgbClr val="C0C0C0"/>
                  </a:outerShdw>
                </a:effectLst>
              </a:rPr>
              <a:t>В ТЕПЛООБМЕННИКЕ-КОНДЕНСАТОРЕ.</a:t>
            </a:r>
          </a:p>
          <a:p>
            <a:pPr lvl="1" algn="ctr">
              <a:buFont typeface="Wingdings" pitchFamily="2" charset="2"/>
              <a:buNone/>
            </a:pPr>
            <a:r>
              <a:rPr lang="ru-RU" b="1">
                <a:solidFill>
                  <a:schemeClr val="hlink"/>
                </a:solidFill>
                <a:effectLst>
                  <a:outerShdw blurRad="38100" dist="38100" dir="2700000" algn="tl">
                    <a:srgbClr val="C0C0C0"/>
                  </a:outerShdw>
                </a:effectLst>
              </a:rPr>
              <a:t>ОБОСНОВАНИЕ И ПРОВЕРКА МЕТОДА ЗАЩИТЫ ТЕПЛОПЕРЕДАЮЩЕЙ ПОВЕРХНОСТИ ОТ ОБМЕРЗАНИЯ</a:t>
            </a:r>
          </a:p>
          <a:p>
            <a:pPr>
              <a:spcBef>
                <a:spcPct val="50000"/>
              </a:spcBef>
            </a:pPr>
            <a:r>
              <a:rPr lang="ru-RU" b="1">
                <a:solidFill>
                  <a:srgbClr val="CC0000"/>
                </a:solidFill>
                <a:effectLst>
                  <a:outerShdw blurRad="38100" dist="38100" dir="2700000" algn="tl">
                    <a:srgbClr val="C0C0C0"/>
                  </a:outerShdw>
                </a:effectLst>
                <a:latin typeface="Tahoma" pitchFamily="34" charset="0"/>
              </a:rPr>
              <a:t>Цель:</a:t>
            </a:r>
            <a:r>
              <a:rPr lang="ru-RU" b="1">
                <a:solidFill>
                  <a:srgbClr val="000000"/>
                </a:solidFill>
                <a:latin typeface="Tahoma" pitchFamily="34" charset="0"/>
              </a:rPr>
              <a:t> обеспечить незамерзающую конструкцию теплообменника конденсатора для работы при отрицательных температурах</a:t>
            </a:r>
            <a:r>
              <a:rPr lang="ru-RU">
                <a:solidFill>
                  <a:srgbClr val="000000"/>
                </a:solidFill>
                <a:latin typeface="Tahoma" pitchFamily="34" charset="0"/>
              </a:rPr>
              <a:t> </a:t>
            </a:r>
          </a:p>
        </p:txBody>
      </p:sp>
      <p:sp>
        <p:nvSpPr>
          <p:cNvPr id="50185" name="Rectangle 9"/>
          <p:cNvSpPr>
            <a:spLocks noChangeArrowheads="1"/>
          </p:cNvSpPr>
          <p:nvPr/>
        </p:nvSpPr>
        <p:spPr bwMode="auto">
          <a:xfrm>
            <a:off x="0" y="2565400"/>
            <a:ext cx="9144000" cy="0"/>
          </a:xfrm>
          <a:prstGeom prst="rect">
            <a:avLst/>
          </a:prstGeom>
          <a:noFill/>
          <a:ln w="9525">
            <a:noFill/>
            <a:miter lim="800000"/>
            <a:headEnd/>
            <a:tailEnd/>
          </a:ln>
          <a:effectLst/>
        </p:spPr>
        <p:txBody>
          <a:bodyPr wrap="none" anchor="ctr">
            <a:spAutoFit/>
          </a:bodyPr>
          <a:lstStyle/>
          <a:p>
            <a:endParaRPr lang="ru-RU"/>
          </a:p>
        </p:txBody>
      </p:sp>
      <p:pic>
        <p:nvPicPr>
          <p:cNvPr id="50186" name="Picture 10" descr="5"/>
          <p:cNvPicPr>
            <a:picLocks noChangeAspect="1" noChangeArrowheads="1"/>
          </p:cNvPicPr>
          <p:nvPr/>
        </p:nvPicPr>
        <p:blipFill>
          <a:blip r:embed="rId3" cstate="print"/>
          <a:srcRect/>
          <a:stretch>
            <a:fillRect/>
          </a:stretch>
        </p:blipFill>
        <p:spPr bwMode="auto">
          <a:xfrm>
            <a:off x="2268538" y="5013325"/>
            <a:ext cx="2446337" cy="1422400"/>
          </a:xfrm>
          <a:prstGeom prst="rect">
            <a:avLst/>
          </a:prstGeom>
          <a:noFill/>
          <a:ln w="9525">
            <a:noFill/>
            <a:miter lim="800000"/>
            <a:headEnd/>
            <a:tailEnd/>
          </a:ln>
        </p:spPr>
      </p:pic>
      <p:sp>
        <p:nvSpPr>
          <p:cNvPr id="50190" name="Text Box 14"/>
          <p:cNvSpPr txBox="1">
            <a:spLocks noChangeArrowheads="1"/>
          </p:cNvSpPr>
          <p:nvPr/>
        </p:nvSpPr>
        <p:spPr bwMode="auto">
          <a:xfrm>
            <a:off x="4716463" y="2852738"/>
            <a:ext cx="4248150" cy="1439862"/>
          </a:xfrm>
          <a:prstGeom prst="rect">
            <a:avLst/>
          </a:prstGeom>
          <a:noFill/>
          <a:ln w="9525">
            <a:noFill/>
            <a:miter lim="800000"/>
            <a:headEnd/>
            <a:tailEnd/>
          </a:ln>
          <a:effectLst/>
        </p:spPr>
        <p:txBody>
          <a:bodyPr/>
          <a:lstStyle/>
          <a:p>
            <a:pPr algn="ctr"/>
            <a:r>
              <a:rPr lang="ru-RU" sz="1200" b="1">
                <a:solidFill>
                  <a:schemeClr val="hlink"/>
                </a:solidFill>
                <a:latin typeface="Tahoma" pitchFamily="34" charset="0"/>
              </a:rPr>
              <a:t>Параметры теплоносителей конденсатора</a:t>
            </a:r>
          </a:p>
          <a:p>
            <a:r>
              <a:rPr lang="ru-RU" sz="1200" b="1">
                <a:latin typeface="Tahoma" pitchFamily="34" charset="0"/>
              </a:rPr>
              <a:t>Параметр	                    </a:t>
            </a:r>
            <a:r>
              <a:rPr lang="en-US" sz="1200" b="1">
                <a:latin typeface="Tahoma" pitchFamily="34" charset="0"/>
              </a:rPr>
              <a:t> </a:t>
            </a:r>
            <a:r>
              <a:rPr lang="ru-RU" sz="1200" b="1">
                <a:latin typeface="Tahoma" pitchFamily="34" charset="0"/>
              </a:rPr>
              <a:t> Теплоносители</a:t>
            </a:r>
            <a:r>
              <a:rPr lang="ru-RU" sz="1200">
                <a:solidFill>
                  <a:srgbClr val="000000"/>
                </a:solidFill>
                <a:latin typeface="Tahoma" pitchFamily="34" charset="0"/>
              </a:rPr>
              <a:t>	</a:t>
            </a:r>
          </a:p>
          <a:p>
            <a:r>
              <a:rPr lang="ru-RU" sz="1200">
                <a:solidFill>
                  <a:srgbClr val="000000"/>
                </a:solidFill>
                <a:latin typeface="Tahoma" pitchFamily="34" charset="0"/>
              </a:rPr>
              <a:t>	         горячий	      холодный</a:t>
            </a:r>
          </a:p>
          <a:p>
            <a:r>
              <a:rPr lang="ru-RU" sz="1200">
                <a:solidFill>
                  <a:srgbClr val="000000"/>
                </a:solidFill>
                <a:latin typeface="Tahoma" pitchFamily="34" charset="0"/>
              </a:rPr>
              <a:t>Температура        40…60 </a:t>
            </a:r>
            <a:r>
              <a:rPr lang="ru-RU" sz="1200">
                <a:solidFill>
                  <a:srgbClr val="000000"/>
                </a:solidFill>
                <a:latin typeface="Tahoma" pitchFamily="34" charset="0"/>
                <a:sym typeface="Symbol" pitchFamily="18" charset="2"/>
              </a:rPr>
              <a:t></a:t>
            </a:r>
            <a:r>
              <a:rPr lang="ru-RU" sz="1200">
                <a:solidFill>
                  <a:srgbClr val="000000"/>
                </a:solidFill>
                <a:latin typeface="Tahoma" pitchFamily="34" charset="0"/>
              </a:rPr>
              <a:t>С	    – 60... – 30 </a:t>
            </a:r>
            <a:r>
              <a:rPr lang="ru-RU" sz="1200">
                <a:solidFill>
                  <a:srgbClr val="000000"/>
                </a:solidFill>
                <a:latin typeface="Tahoma" pitchFamily="34" charset="0"/>
                <a:sym typeface="Symbol" pitchFamily="18" charset="2"/>
              </a:rPr>
              <a:t></a:t>
            </a:r>
            <a:r>
              <a:rPr lang="ru-RU" sz="1200">
                <a:solidFill>
                  <a:srgbClr val="000000"/>
                </a:solidFill>
                <a:latin typeface="Tahoma" pitchFamily="34" charset="0"/>
              </a:rPr>
              <a:t>С</a:t>
            </a:r>
          </a:p>
          <a:p>
            <a:r>
              <a:rPr lang="ru-RU" sz="1200">
                <a:solidFill>
                  <a:srgbClr val="000000"/>
                </a:solidFill>
                <a:latin typeface="Tahoma" pitchFamily="34" charset="0"/>
              </a:rPr>
              <a:t>Давление 	    200...400 кПа	    100…120 кПа</a:t>
            </a:r>
          </a:p>
          <a:p>
            <a:r>
              <a:rPr lang="ru-RU" sz="1200">
                <a:solidFill>
                  <a:srgbClr val="000000"/>
                </a:solidFill>
                <a:latin typeface="Tahoma" pitchFamily="34" charset="0"/>
              </a:rPr>
              <a:t>Расход 	     0.5…1.0 кг/с	    0.5…1.0 кг/с </a:t>
            </a:r>
          </a:p>
          <a:p>
            <a:r>
              <a:rPr lang="ru-RU" sz="1200">
                <a:solidFill>
                  <a:srgbClr val="000000"/>
                </a:solidFill>
                <a:latin typeface="Tahoma" pitchFamily="34" charset="0"/>
              </a:rPr>
              <a:t>Влажность	     0...50 г/кг с.в.	    0...10 г/кг с.в.</a:t>
            </a:r>
            <a:endParaRPr lang="ru-RU">
              <a:solidFill>
                <a:srgbClr val="000000"/>
              </a:solidFill>
              <a:latin typeface="Tahoma" pitchFamily="34" charset="0"/>
            </a:endParaRPr>
          </a:p>
        </p:txBody>
      </p:sp>
      <p:sp>
        <p:nvSpPr>
          <p:cNvPr id="50191" name="Rectangle 15"/>
          <p:cNvSpPr>
            <a:spLocks noChangeArrowheads="1"/>
          </p:cNvSpPr>
          <p:nvPr/>
        </p:nvSpPr>
        <p:spPr bwMode="auto">
          <a:xfrm>
            <a:off x="287338" y="4437063"/>
            <a:ext cx="8856662" cy="430212"/>
          </a:xfrm>
          <a:prstGeom prst="rect">
            <a:avLst/>
          </a:prstGeom>
          <a:noFill/>
          <a:ln w="9525">
            <a:noFill/>
            <a:miter lim="800000"/>
            <a:headEnd/>
            <a:tailEnd/>
          </a:ln>
          <a:effectLst/>
        </p:spPr>
        <p:txBody>
          <a:bodyPr anchor="ctr"/>
          <a:lstStyle/>
          <a:p>
            <a:pPr algn="ctr"/>
            <a:r>
              <a:rPr lang="ru-RU" sz="1200" b="1">
                <a:solidFill>
                  <a:schemeClr val="hlink"/>
                </a:solidFill>
                <a:effectLst>
                  <a:outerShdw blurRad="38100" dist="38100" dir="2700000" algn="tl">
                    <a:srgbClr val="C0C0C0"/>
                  </a:outerShdw>
                </a:effectLst>
                <a:latin typeface="Arial" charset="0"/>
              </a:rPr>
              <a:t>ИЗВЕСТНЫЕ МЕРЫ БОРЬБЫ С ОБМЕРЗАНИЕМ  </a:t>
            </a:r>
            <a:r>
              <a:rPr lang="en-US" sz="1200" b="1">
                <a:solidFill>
                  <a:schemeClr val="hlink"/>
                </a:solidFill>
                <a:effectLst>
                  <a:outerShdw blurRad="38100" dist="38100" dir="2700000" algn="tl">
                    <a:srgbClr val="C0C0C0"/>
                  </a:outerShdw>
                </a:effectLst>
                <a:latin typeface="Arial" charset="0"/>
              </a:rPr>
              <a:t/>
            </a:r>
            <a:br>
              <a:rPr lang="en-US" sz="1200" b="1">
                <a:solidFill>
                  <a:schemeClr val="hlink"/>
                </a:solidFill>
                <a:effectLst>
                  <a:outerShdw blurRad="38100" dist="38100" dir="2700000" algn="tl">
                    <a:srgbClr val="C0C0C0"/>
                  </a:outerShdw>
                </a:effectLst>
                <a:latin typeface="Arial" charset="0"/>
              </a:rPr>
            </a:br>
            <a:r>
              <a:rPr lang="ru-RU" sz="600" b="1">
                <a:solidFill>
                  <a:srgbClr val="000000"/>
                </a:solidFill>
                <a:latin typeface="Arial" charset="0"/>
              </a:rPr>
              <a:t>   </a:t>
            </a:r>
            <a:br>
              <a:rPr lang="ru-RU" sz="600" b="1">
                <a:solidFill>
                  <a:srgbClr val="000000"/>
                </a:solidFill>
                <a:latin typeface="Arial" charset="0"/>
              </a:rPr>
            </a:br>
            <a:r>
              <a:rPr lang="ru-RU" sz="1200" b="1">
                <a:solidFill>
                  <a:srgbClr val="000000"/>
                </a:solidFill>
                <a:latin typeface="Arial" charset="0"/>
              </a:rPr>
              <a:t>    поля температур   </a:t>
            </a:r>
            <a:r>
              <a:rPr lang="en-US" sz="1200" b="1">
                <a:solidFill>
                  <a:srgbClr val="000000"/>
                </a:solidFill>
                <a:latin typeface="Arial" charset="0"/>
              </a:rPr>
              <a:t>             </a:t>
            </a:r>
            <a:r>
              <a:rPr lang="ru-RU" sz="1200" b="1">
                <a:solidFill>
                  <a:srgbClr val="000000"/>
                </a:solidFill>
                <a:latin typeface="Arial" charset="0"/>
              </a:rPr>
              <a:t>   конденсатор А-310 </a:t>
            </a:r>
            <a:r>
              <a:rPr lang="en-US" sz="1200" b="1">
                <a:solidFill>
                  <a:srgbClr val="000000"/>
                </a:solidFill>
                <a:latin typeface="Arial" charset="0"/>
              </a:rPr>
              <a:t>    </a:t>
            </a:r>
            <a:r>
              <a:rPr lang="ru-RU" sz="1200" b="1">
                <a:solidFill>
                  <a:srgbClr val="000000"/>
                </a:solidFill>
                <a:latin typeface="Arial" charset="0"/>
              </a:rPr>
              <a:t>  </a:t>
            </a:r>
            <a:r>
              <a:rPr lang="en-US" sz="1200" b="1">
                <a:solidFill>
                  <a:srgbClr val="000000"/>
                </a:solidFill>
                <a:latin typeface="Arial" charset="0"/>
              </a:rPr>
              <a:t>            </a:t>
            </a:r>
            <a:r>
              <a:rPr lang="ru-RU" sz="1200" b="1">
                <a:solidFill>
                  <a:srgbClr val="000000"/>
                </a:solidFill>
                <a:latin typeface="Arial" charset="0"/>
              </a:rPr>
              <a:t> конденсатор Андерсена  </a:t>
            </a:r>
            <a:r>
              <a:rPr lang="en-US" sz="1200" b="1">
                <a:solidFill>
                  <a:srgbClr val="000000"/>
                </a:solidFill>
                <a:latin typeface="Arial" charset="0"/>
              </a:rPr>
              <a:t>           </a:t>
            </a:r>
            <a:r>
              <a:rPr lang="ru-RU" sz="1200" b="1">
                <a:solidFill>
                  <a:srgbClr val="000000"/>
                </a:solidFill>
                <a:latin typeface="Arial" charset="0"/>
              </a:rPr>
              <a:t>  конденсатор  Боинг</a:t>
            </a:r>
          </a:p>
        </p:txBody>
      </p:sp>
      <p:sp>
        <p:nvSpPr>
          <p:cNvPr id="50192" name="Rectangle 16"/>
          <p:cNvSpPr>
            <a:spLocks noChangeArrowheads="1"/>
          </p:cNvSpPr>
          <p:nvPr/>
        </p:nvSpPr>
        <p:spPr bwMode="auto">
          <a:xfrm>
            <a:off x="287338" y="2349500"/>
            <a:ext cx="8856662" cy="430213"/>
          </a:xfrm>
          <a:prstGeom prst="rect">
            <a:avLst/>
          </a:prstGeom>
          <a:noFill/>
          <a:ln w="9525">
            <a:noFill/>
            <a:miter lim="800000"/>
            <a:headEnd/>
            <a:tailEnd/>
          </a:ln>
          <a:effectLst/>
        </p:spPr>
        <p:txBody>
          <a:bodyPr anchor="ctr"/>
          <a:lstStyle/>
          <a:p>
            <a:pPr algn="ctr"/>
            <a:r>
              <a:rPr lang="ru-RU" sz="1200" b="1">
                <a:solidFill>
                  <a:schemeClr val="hlink"/>
                </a:solidFill>
                <a:effectLst>
                  <a:outerShdw blurRad="38100" dist="38100" dir="2700000" algn="tl">
                    <a:srgbClr val="C0C0C0"/>
                  </a:outerShdw>
                </a:effectLst>
                <a:latin typeface="Arial" charset="0"/>
              </a:rPr>
              <a:t>ЭКСПЛУАТАЦИОННЫЙ РЕЖИМ И ПРОБЛЕМЫ ОБМЕРЗАНИЯ КОНДЕНСАТОРА</a:t>
            </a:r>
            <a:r>
              <a:rPr lang="ru-RU" sz="1000" b="1">
                <a:solidFill>
                  <a:srgbClr val="000000"/>
                </a:solidFill>
                <a:latin typeface="Arial" charset="0"/>
              </a:rPr>
              <a:t>   </a:t>
            </a:r>
            <a:r>
              <a:rPr lang="en-US" sz="1000" b="1">
                <a:solidFill>
                  <a:srgbClr val="000000"/>
                </a:solidFill>
                <a:latin typeface="Arial" charset="0"/>
              </a:rPr>
              <a:t/>
            </a:r>
            <a:br>
              <a:rPr lang="en-US" sz="1000" b="1">
                <a:solidFill>
                  <a:srgbClr val="000000"/>
                </a:solidFill>
                <a:latin typeface="Arial" charset="0"/>
              </a:rPr>
            </a:br>
            <a:r>
              <a:rPr lang="ru-RU" sz="600" b="1">
                <a:solidFill>
                  <a:srgbClr val="000000"/>
                </a:solidFill>
                <a:latin typeface="Arial" charset="0"/>
              </a:rPr>
              <a:t> </a:t>
            </a:r>
            <a:br>
              <a:rPr lang="ru-RU" sz="600" b="1">
                <a:solidFill>
                  <a:srgbClr val="000000"/>
                </a:solidFill>
                <a:latin typeface="Arial" charset="0"/>
              </a:rPr>
            </a:br>
            <a:r>
              <a:rPr lang="ru-RU" sz="1000" b="1">
                <a:solidFill>
                  <a:srgbClr val="000000"/>
                </a:solidFill>
                <a:latin typeface="Arial" charset="0"/>
              </a:rPr>
              <a:t>    </a:t>
            </a:r>
            <a:r>
              <a:rPr lang="ru-RU" sz="1200" b="1">
                <a:solidFill>
                  <a:srgbClr val="000000"/>
                </a:solidFill>
                <a:latin typeface="Arial" charset="0"/>
              </a:rPr>
              <a:t>схема работы конденсатора СКВ Ту-204          </a:t>
            </a:r>
            <a:r>
              <a:rPr lang="en-US" sz="1200" b="1">
                <a:solidFill>
                  <a:srgbClr val="000000"/>
                </a:solidFill>
                <a:latin typeface="Arial" charset="0"/>
              </a:rPr>
              <a:t>                       </a:t>
            </a:r>
            <a:r>
              <a:rPr lang="ru-RU" sz="1200" b="1">
                <a:solidFill>
                  <a:srgbClr val="000000"/>
                </a:solidFill>
                <a:latin typeface="Arial" charset="0"/>
              </a:rPr>
              <a:t>         эксплуатационные  температуры</a:t>
            </a:r>
          </a:p>
        </p:txBody>
      </p:sp>
      <p:graphicFrame>
        <p:nvGraphicFramePr>
          <p:cNvPr id="50194" name="Object 18"/>
          <p:cNvGraphicFramePr>
            <a:graphicFrameLocks noChangeAspect="1"/>
          </p:cNvGraphicFramePr>
          <p:nvPr/>
        </p:nvGraphicFramePr>
        <p:xfrm>
          <a:off x="5076825" y="5013325"/>
          <a:ext cx="1511300" cy="1341438"/>
        </p:xfrm>
        <a:graphic>
          <a:graphicData uri="http://schemas.openxmlformats.org/presentationml/2006/ole">
            <p:oleObj spid="_x0000_s50194" name="Image" r:id="rId4" imgW="2374603" imgH="2107937" progId="Photoshop.Image.8">
              <p:embed/>
            </p:oleObj>
          </a:graphicData>
        </a:graphic>
      </p:graphicFrame>
      <p:graphicFrame>
        <p:nvGraphicFramePr>
          <p:cNvPr id="50195" name="Object 19"/>
          <p:cNvGraphicFramePr>
            <a:graphicFrameLocks noChangeAspect="1"/>
          </p:cNvGraphicFramePr>
          <p:nvPr/>
        </p:nvGraphicFramePr>
        <p:xfrm>
          <a:off x="7308850" y="5013325"/>
          <a:ext cx="1366838" cy="1220788"/>
        </p:xfrm>
        <a:graphic>
          <a:graphicData uri="http://schemas.openxmlformats.org/presentationml/2006/ole">
            <p:oleObj spid="_x0000_s50195" name="Image" r:id="rId5" imgW="2501587" imgH="2234921" progId="Photoshop.Image.8">
              <p:embed/>
            </p:oleObj>
          </a:graphicData>
        </a:graphic>
      </p:graphicFrame>
      <p:pic>
        <p:nvPicPr>
          <p:cNvPr id="50196" name="Picture 20"/>
          <p:cNvPicPr>
            <a:picLocks noChangeAspect="1" noChangeArrowheads="1"/>
          </p:cNvPicPr>
          <p:nvPr/>
        </p:nvPicPr>
        <p:blipFill>
          <a:blip r:embed="rId6" cstate="print"/>
          <a:srcRect/>
          <a:stretch>
            <a:fillRect/>
          </a:stretch>
        </p:blipFill>
        <p:spPr bwMode="auto">
          <a:xfrm>
            <a:off x="1116013" y="2781300"/>
            <a:ext cx="1944687" cy="1514475"/>
          </a:xfrm>
          <a:prstGeom prst="rect">
            <a:avLst/>
          </a:prstGeom>
          <a:noFill/>
          <a:ln w="9525">
            <a:noFill/>
            <a:miter lim="800000"/>
            <a:headEnd/>
            <a:tailEnd/>
          </a:ln>
        </p:spPr>
      </p:pic>
      <p:pic>
        <p:nvPicPr>
          <p:cNvPr id="50197" name="Picture 21"/>
          <p:cNvPicPr>
            <a:picLocks noChangeAspect="1" noChangeArrowheads="1"/>
          </p:cNvPicPr>
          <p:nvPr/>
        </p:nvPicPr>
        <p:blipFill>
          <a:blip r:embed="rId7" cstate="print"/>
          <a:srcRect/>
          <a:stretch>
            <a:fillRect/>
          </a:stretch>
        </p:blipFill>
        <p:spPr bwMode="auto">
          <a:xfrm>
            <a:off x="468313" y="4914900"/>
            <a:ext cx="1122362" cy="19431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Номер слайда 4"/>
          <p:cNvSpPr>
            <a:spLocks noGrp="1"/>
          </p:cNvSpPr>
          <p:nvPr>
            <p:ph type="sldNum" sz="quarter" idx="12"/>
          </p:nvPr>
        </p:nvSpPr>
        <p:spPr/>
        <p:txBody>
          <a:bodyPr/>
          <a:lstStyle/>
          <a:p>
            <a:fld id="{3F9BCA01-2A7F-48DD-9422-C9E79D17B1DC}" type="slidenum">
              <a:rPr lang="ru-RU"/>
              <a:pPr/>
              <a:t>32</a:t>
            </a:fld>
            <a:endParaRPr lang="ru-RU"/>
          </a:p>
        </p:txBody>
      </p:sp>
      <p:sp>
        <p:nvSpPr>
          <p:cNvPr id="81926" name="Rectangle 6"/>
          <p:cNvSpPr>
            <a:spLocks noChangeArrowheads="1"/>
          </p:cNvSpPr>
          <p:nvPr/>
        </p:nvSpPr>
        <p:spPr bwMode="auto">
          <a:xfrm>
            <a:off x="0" y="2565400"/>
            <a:ext cx="9144000" cy="0"/>
          </a:xfrm>
          <a:prstGeom prst="rect">
            <a:avLst/>
          </a:prstGeom>
          <a:noFill/>
          <a:ln w="9525">
            <a:noFill/>
            <a:miter lim="800000"/>
            <a:headEnd/>
            <a:tailEnd/>
          </a:ln>
          <a:effectLst/>
        </p:spPr>
        <p:txBody>
          <a:bodyPr wrap="none" anchor="ctr">
            <a:spAutoFit/>
          </a:bodyPr>
          <a:lstStyle/>
          <a:p>
            <a:endParaRPr lang="ru-RU"/>
          </a:p>
        </p:txBody>
      </p:sp>
      <p:sp>
        <p:nvSpPr>
          <p:cNvPr id="81931" name="Rectangle 11"/>
          <p:cNvSpPr>
            <a:spLocks noChangeArrowheads="1"/>
          </p:cNvSpPr>
          <p:nvPr/>
        </p:nvSpPr>
        <p:spPr bwMode="auto">
          <a:xfrm>
            <a:off x="107950" y="188913"/>
            <a:ext cx="8856663" cy="574675"/>
          </a:xfrm>
          <a:prstGeom prst="rect">
            <a:avLst/>
          </a:prstGeom>
          <a:noFill/>
          <a:ln w="9525">
            <a:noFill/>
            <a:miter lim="800000"/>
            <a:headEnd/>
            <a:tailEnd/>
          </a:ln>
          <a:effectLst/>
        </p:spPr>
        <p:txBody>
          <a:bodyPr anchor="ctr"/>
          <a:lstStyle/>
          <a:p>
            <a:pPr algn="ctr"/>
            <a:r>
              <a:rPr lang="ru-RU" sz="1400" b="1">
                <a:solidFill>
                  <a:schemeClr val="hlink"/>
                </a:solidFill>
                <a:effectLst>
                  <a:outerShdw blurRad="38100" dist="38100" dir="2700000" algn="tl">
                    <a:srgbClr val="C0C0C0"/>
                  </a:outerShdw>
                </a:effectLst>
                <a:latin typeface="Tahoma" pitchFamily="34" charset="0"/>
              </a:rPr>
              <a:t>ПРИЧИНЫ ОБМЕРЗАНИЯ КОНДЕНСАТОРА И МЕТОДИКА ЗАЩИТЫ ОТ ОБМЕРЗАНИЯ</a:t>
            </a:r>
            <a:r>
              <a:rPr lang="ru-RU" sz="1200" b="1">
                <a:solidFill>
                  <a:srgbClr val="000000"/>
                </a:solidFill>
                <a:latin typeface="Arial" charset="0"/>
              </a:rPr>
              <a:t>  </a:t>
            </a:r>
            <a:r>
              <a:rPr lang="en-US" sz="1200" b="1">
                <a:solidFill>
                  <a:srgbClr val="000000"/>
                </a:solidFill>
                <a:latin typeface="Arial" charset="0"/>
              </a:rPr>
              <a:t/>
            </a:r>
            <a:br>
              <a:rPr lang="en-US" sz="1200" b="1">
                <a:solidFill>
                  <a:srgbClr val="000000"/>
                </a:solidFill>
                <a:latin typeface="Arial" charset="0"/>
              </a:rPr>
            </a:br>
            <a:r>
              <a:rPr lang="ru-RU" sz="600" b="1">
                <a:solidFill>
                  <a:srgbClr val="000000"/>
                </a:solidFill>
                <a:latin typeface="Arial" charset="0"/>
              </a:rPr>
              <a:t>  </a:t>
            </a:r>
            <a:br>
              <a:rPr lang="ru-RU" sz="600" b="1">
                <a:solidFill>
                  <a:srgbClr val="000000"/>
                </a:solidFill>
                <a:latin typeface="Arial" charset="0"/>
              </a:rPr>
            </a:br>
            <a:r>
              <a:rPr lang="ru-RU" sz="1000" b="1">
                <a:solidFill>
                  <a:srgbClr val="000000"/>
                </a:solidFill>
                <a:latin typeface="Arial" charset="0"/>
              </a:rPr>
              <a:t>    </a:t>
            </a:r>
            <a:r>
              <a:rPr lang="ru-RU" sz="1200" b="1">
                <a:solidFill>
                  <a:srgbClr val="000000"/>
                </a:solidFill>
                <a:latin typeface="Arial" charset="0"/>
              </a:rPr>
              <a:t>схема полей температур в конденсаторе       </a:t>
            </a:r>
            <a:r>
              <a:rPr lang="en-US" sz="1200" b="1">
                <a:solidFill>
                  <a:srgbClr val="000000"/>
                </a:solidFill>
                <a:latin typeface="Arial" charset="0"/>
              </a:rPr>
              <a:t>                            </a:t>
            </a:r>
            <a:r>
              <a:rPr lang="ru-RU" sz="1200" b="1">
                <a:solidFill>
                  <a:srgbClr val="000000"/>
                </a:solidFill>
                <a:latin typeface="Arial" charset="0"/>
              </a:rPr>
              <a:t>           методика защиты от обмерзания</a:t>
            </a:r>
          </a:p>
        </p:txBody>
      </p:sp>
      <p:sp>
        <p:nvSpPr>
          <p:cNvPr id="81933" name="Rectangle 13"/>
          <p:cNvSpPr>
            <a:spLocks noChangeArrowheads="1"/>
          </p:cNvSpPr>
          <p:nvPr/>
        </p:nvSpPr>
        <p:spPr bwMode="auto">
          <a:xfrm>
            <a:off x="0" y="2900363"/>
            <a:ext cx="9144000" cy="0"/>
          </a:xfrm>
          <a:prstGeom prst="rect">
            <a:avLst/>
          </a:prstGeom>
          <a:noFill/>
          <a:ln w="9525">
            <a:noFill/>
            <a:miter lim="800000"/>
            <a:headEnd/>
            <a:tailEnd/>
          </a:ln>
          <a:effectLst/>
        </p:spPr>
        <p:txBody>
          <a:bodyPr wrap="none" anchor="ctr">
            <a:spAutoFit/>
          </a:bodyPr>
          <a:lstStyle/>
          <a:p>
            <a:endParaRPr lang="ru-RU"/>
          </a:p>
        </p:txBody>
      </p:sp>
      <p:sp>
        <p:nvSpPr>
          <p:cNvPr id="81937" name="Rectangle 17"/>
          <p:cNvSpPr>
            <a:spLocks noChangeArrowheads="1"/>
          </p:cNvSpPr>
          <p:nvPr/>
        </p:nvSpPr>
        <p:spPr bwMode="auto">
          <a:xfrm>
            <a:off x="179388" y="2636838"/>
            <a:ext cx="8785225" cy="574675"/>
          </a:xfrm>
          <a:prstGeom prst="rect">
            <a:avLst/>
          </a:prstGeom>
          <a:noFill/>
          <a:ln w="9525">
            <a:noFill/>
            <a:miter lim="800000"/>
            <a:headEnd/>
            <a:tailEnd/>
          </a:ln>
          <a:effectLst/>
        </p:spPr>
        <p:txBody>
          <a:bodyPr anchor="ctr"/>
          <a:lstStyle/>
          <a:p>
            <a:pPr algn="ctr"/>
            <a:r>
              <a:rPr lang="ru-RU" sz="1400" b="1">
                <a:solidFill>
                  <a:schemeClr val="hlink"/>
                </a:solidFill>
                <a:effectLst>
                  <a:outerShdw blurRad="38100" dist="38100" dir="2700000" algn="tl">
                    <a:srgbClr val="C0C0C0"/>
                  </a:outerShdw>
                </a:effectLst>
                <a:latin typeface="Tahoma" pitchFamily="34" charset="0"/>
              </a:rPr>
              <a:t>ИССЛЕДОВАНИЕ ЭФФЕКТИВНОСТИ ЗАЩИТЫ ОТ ОБМЕРЗАНИЯ</a:t>
            </a:r>
            <a:r>
              <a:rPr lang="ru-RU" sz="1200" b="1">
                <a:solidFill>
                  <a:srgbClr val="000000"/>
                </a:solidFill>
                <a:latin typeface="Arial" charset="0"/>
              </a:rPr>
              <a:t>    </a:t>
            </a:r>
            <a:br>
              <a:rPr lang="ru-RU" sz="1200" b="1">
                <a:solidFill>
                  <a:srgbClr val="000000"/>
                </a:solidFill>
                <a:latin typeface="Arial" charset="0"/>
              </a:rPr>
            </a:br>
            <a:r>
              <a:rPr lang="en-US" sz="600" b="1">
                <a:solidFill>
                  <a:srgbClr val="000000"/>
                </a:solidFill>
                <a:latin typeface="Arial" charset="0"/>
              </a:rPr>
              <a:t/>
            </a:r>
            <a:br>
              <a:rPr lang="en-US" sz="600" b="1">
                <a:solidFill>
                  <a:srgbClr val="000000"/>
                </a:solidFill>
                <a:latin typeface="Arial" charset="0"/>
              </a:rPr>
            </a:br>
            <a:r>
              <a:rPr lang="ru-RU" sz="1200" b="1">
                <a:solidFill>
                  <a:srgbClr val="000000"/>
                </a:solidFill>
                <a:latin typeface="Arial" charset="0"/>
              </a:rPr>
              <a:t>    одноходовой конденсатор                     </a:t>
            </a:r>
            <a:r>
              <a:rPr lang="en-US" sz="1200" b="1">
                <a:solidFill>
                  <a:srgbClr val="000000"/>
                </a:solidFill>
                <a:latin typeface="Arial" charset="0"/>
              </a:rPr>
              <a:t>                      </a:t>
            </a:r>
            <a:r>
              <a:rPr lang="ru-RU" sz="1200" b="1">
                <a:solidFill>
                  <a:srgbClr val="000000"/>
                </a:solidFill>
                <a:latin typeface="Arial" charset="0"/>
              </a:rPr>
              <a:t>                многоходовой конденсатор</a:t>
            </a:r>
          </a:p>
        </p:txBody>
      </p:sp>
      <p:pic>
        <p:nvPicPr>
          <p:cNvPr id="81941" name="Picture 21" descr="рис20"/>
          <p:cNvPicPr>
            <a:picLocks noChangeAspect="1" noChangeArrowheads="1"/>
          </p:cNvPicPr>
          <p:nvPr/>
        </p:nvPicPr>
        <p:blipFill>
          <a:blip r:embed="rId3" cstate="print"/>
          <a:srcRect/>
          <a:stretch>
            <a:fillRect/>
          </a:stretch>
        </p:blipFill>
        <p:spPr bwMode="auto">
          <a:xfrm>
            <a:off x="395288" y="3213100"/>
            <a:ext cx="4248150" cy="3227388"/>
          </a:xfrm>
          <a:prstGeom prst="rect">
            <a:avLst/>
          </a:prstGeom>
          <a:noFill/>
          <a:ln w="9525">
            <a:noFill/>
            <a:miter lim="800000"/>
            <a:headEnd/>
            <a:tailEnd/>
          </a:ln>
        </p:spPr>
      </p:pic>
      <p:pic>
        <p:nvPicPr>
          <p:cNvPr id="81945" name="Picture 25"/>
          <p:cNvPicPr>
            <a:picLocks noChangeAspect="1" noChangeArrowheads="1"/>
          </p:cNvPicPr>
          <p:nvPr/>
        </p:nvPicPr>
        <p:blipFill>
          <a:blip r:embed="rId4" cstate="print"/>
          <a:srcRect/>
          <a:stretch>
            <a:fillRect/>
          </a:stretch>
        </p:blipFill>
        <p:spPr bwMode="auto">
          <a:xfrm>
            <a:off x="5364163" y="3284538"/>
            <a:ext cx="2943225" cy="3573462"/>
          </a:xfrm>
          <a:prstGeom prst="rect">
            <a:avLst/>
          </a:prstGeom>
          <a:noFill/>
          <a:ln w="9525">
            <a:noFill/>
            <a:miter lim="800000"/>
            <a:headEnd/>
            <a:tailEnd/>
          </a:ln>
          <a:effectLst/>
        </p:spPr>
      </p:pic>
      <p:sp>
        <p:nvSpPr>
          <p:cNvPr id="81946" name="Text Box 26"/>
          <p:cNvSpPr txBox="1">
            <a:spLocks noChangeArrowheads="1"/>
          </p:cNvSpPr>
          <p:nvPr/>
        </p:nvSpPr>
        <p:spPr bwMode="auto">
          <a:xfrm>
            <a:off x="2555875" y="6237288"/>
            <a:ext cx="2016125" cy="274637"/>
          </a:xfrm>
          <a:prstGeom prst="rect">
            <a:avLst/>
          </a:prstGeom>
          <a:noFill/>
          <a:ln w="9525">
            <a:noFill/>
            <a:miter lim="800000"/>
            <a:headEnd/>
            <a:tailEnd/>
          </a:ln>
          <a:effectLst/>
        </p:spPr>
        <p:txBody>
          <a:bodyPr>
            <a:spAutoFit/>
          </a:bodyPr>
          <a:lstStyle/>
          <a:p>
            <a:r>
              <a:rPr lang="en-US" sz="1200" b="1" i="1">
                <a:solidFill>
                  <a:srgbClr val="FF0000"/>
                </a:solidFill>
                <a:latin typeface="Arial" charset="0"/>
              </a:rPr>
              <a:t>R</a:t>
            </a:r>
            <a:r>
              <a:rPr lang="en-US" sz="800" b="1">
                <a:solidFill>
                  <a:srgbClr val="FF0000"/>
                </a:solidFill>
                <a:latin typeface="Arial" charset="0"/>
              </a:rPr>
              <a:t>Re</a:t>
            </a:r>
            <a:r>
              <a:rPr lang="en-US" sz="1200" b="1">
                <a:solidFill>
                  <a:srgbClr val="FF0000"/>
                </a:solidFill>
                <a:latin typeface="Arial" charset="0"/>
              </a:rPr>
              <a:t> = 0,</a:t>
            </a:r>
            <a:r>
              <a:rPr lang="ru-RU" sz="1200" b="1">
                <a:solidFill>
                  <a:srgbClr val="FF0000"/>
                </a:solidFill>
                <a:latin typeface="Arial" charset="0"/>
              </a:rPr>
              <a:t>3</a:t>
            </a:r>
            <a:r>
              <a:rPr lang="en-US" sz="1200" b="1">
                <a:latin typeface="Arial" charset="0"/>
              </a:rPr>
              <a:t> </a:t>
            </a:r>
            <a:r>
              <a:rPr lang="ru-RU" sz="1200" b="1">
                <a:latin typeface="Arial" charset="0"/>
              </a:rPr>
              <a:t>…..….…</a:t>
            </a:r>
            <a:r>
              <a:rPr lang="en-US" sz="1200" b="1">
                <a:latin typeface="Arial" charset="0"/>
              </a:rPr>
              <a:t> </a:t>
            </a:r>
            <a:r>
              <a:rPr lang="en-US" sz="1200" b="1" i="1">
                <a:solidFill>
                  <a:srgbClr val="0000FF"/>
                </a:solidFill>
                <a:latin typeface="Arial" charset="0"/>
              </a:rPr>
              <a:t>R</a:t>
            </a:r>
            <a:r>
              <a:rPr lang="en-US" sz="800" b="1">
                <a:solidFill>
                  <a:srgbClr val="0000FF"/>
                </a:solidFill>
                <a:latin typeface="Arial" charset="0"/>
              </a:rPr>
              <a:t>Re</a:t>
            </a:r>
            <a:r>
              <a:rPr lang="en-US" sz="1200" b="1">
                <a:solidFill>
                  <a:srgbClr val="0000FF"/>
                </a:solidFill>
                <a:latin typeface="Arial" charset="0"/>
              </a:rPr>
              <a:t> = </a:t>
            </a:r>
            <a:r>
              <a:rPr lang="ru-RU" sz="1200" b="1">
                <a:solidFill>
                  <a:srgbClr val="0000FF"/>
                </a:solidFill>
                <a:latin typeface="Arial" charset="0"/>
              </a:rPr>
              <a:t>3</a:t>
            </a:r>
            <a:r>
              <a:rPr lang="ru-RU" sz="1200" b="1">
                <a:latin typeface="Arial" charset="0"/>
              </a:rPr>
              <a:t> </a:t>
            </a:r>
          </a:p>
        </p:txBody>
      </p:sp>
      <p:pic>
        <p:nvPicPr>
          <p:cNvPr id="81947" name="Picture 27"/>
          <p:cNvPicPr>
            <a:picLocks noChangeAspect="1" noChangeArrowheads="1"/>
          </p:cNvPicPr>
          <p:nvPr/>
        </p:nvPicPr>
        <p:blipFill>
          <a:blip r:embed="rId5" cstate="print"/>
          <a:srcRect/>
          <a:stretch>
            <a:fillRect/>
          </a:stretch>
        </p:blipFill>
        <p:spPr bwMode="auto">
          <a:xfrm>
            <a:off x="2987675" y="692150"/>
            <a:ext cx="1122363" cy="1944688"/>
          </a:xfrm>
          <a:prstGeom prst="rect">
            <a:avLst/>
          </a:prstGeom>
          <a:noFill/>
          <a:ln w="9525">
            <a:noFill/>
            <a:miter lim="800000"/>
            <a:headEnd/>
            <a:tailEnd/>
          </a:ln>
          <a:effectLst/>
        </p:spPr>
      </p:pic>
      <p:pic>
        <p:nvPicPr>
          <p:cNvPr id="81948" name="Picture 28"/>
          <p:cNvPicPr>
            <a:picLocks noChangeAspect="1" noChangeArrowheads="1"/>
          </p:cNvPicPr>
          <p:nvPr/>
        </p:nvPicPr>
        <p:blipFill>
          <a:blip r:embed="rId6" cstate="print"/>
          <a:srcRect/>
          <a:stretch>
            <a:fillRect/>
          </a:stretch>
        </p:blipFill>
        <p:spPr bwMode="auto">
          <a:xfrm>
            <a:off x="539750" y="908050"/>
            <a:ext cx="2339975" cy="1690688"/>
          </a:xfrm>
          <a:prstGeom prst="rect">
            <a:avLst/>
          </a:prstGeom>
          <a:noFill/>
          <a:ln w="9525">
            <a:noFill/>
            <a:miter lim="800000"/>
            <a:headEnd/>
            <a:tailEnd/>
          </a:ln>
          <a:effectLst/>
        </p:spPr>
      </p:pic>
      <p:graphicFrame>
        <p:nvGraphicFramePr>
          <p:cNvPr id="81949" name="Object 29"/>
          <p:cNvGraphicFramePr>
            <a:graphicFrameLocks noChangeAspect="1"/>
          </p:cNvGraphicFramePr>
          <p:nvPr>
            <p:ph/>
          </p:nvPr>
        </p:nvGraphicFramePr>
        <p:xfrm>
          <a:off x="5508625" y="1700213"/>
          <a:ext cx="3052763" cy="633412"/>
        </p:xfrm>
        <a:graphic>
          <a:graphicData uri="http://schemas.openxmlformats.org/presentationml/2006/ole">
            <p:oleObj spid="_x0000_s81949" r:id="rId7" imgW="2260600" imgH="469900" progId="Equation.DSMT4">
              <p:embed/>
            </p:oleObj>
          </a:graphicData>
        </a:graphic>
      </p:graphicFrame>
      <p:sp>
        <p:nvSpPr>
          <p:cNvPr id="81951" name="Rectangle 31"/>
          <p:cNvSpPr>
            <a:spLocks noChangeArrowheads="1"/>
          </p:cNvSpPr>
          <p:nvPr/>
        </p:nvSpPr>
        <p:spPr bwMode="auto">
          <a:xfrm>
            <a:off x="6659563" y="931863"/>
            <a:ext cx="773112" cy="336550"/>
          </a:xfrm>
          <a:prstGeom prst="rect">
            <a:avLst/>
          </a:prstGeom>
          <a:noFill/>
          <a:ln w="9525">
            <a:noFill/>
            <a:miter lim="800000"/>
            <a:headEnd/>
            <a:tailEnd/>
          </a:ln>
          <a:effectLst/>
        </p:spPr>
        <p:txBody>
          <a:bodyPr wrap="none">
            <a:spAutoFit/>
          </a:bodyPr>
          <a:lstStyle/>
          <a:p>
            <a:r>
              <a:rPr lang="en-US" sz="1600" b="1" i="1">
                <a:solidFill>
                  <a:srgbClr val="0000FF"/>
                </a:solidFill>
                <a:latin typeface="Times New Roman" pitchFamily="18" charset="0"/>
              </a:rPr>
              <a:t>RR </a:t>
            </a:r>
            <a:r>
              <a:rPr lang="en-US" sz="1600" b="1">
                <a:solidFill>
                  <a:srgbClr val="0000FF"/>
                </a:solidFill>
                <a:latin typeface="Times New Roman" pitchFamily="18" charset="0"/>
              </a:rPr>
              <a:t>&gt; 1</a:t>
            </a:r>
            <a:endParaRPr lang="ru-RU" sz="1600" b="1">
              <a:solidFill>
                <a:srgbClr val="0000FF"/>
              </a:solidFill>
              <a:latin typeface="Times New Roman" pitchFamily="18"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Номер слайда 3"/>
          <p:cNvSpPr>
            <a:spLocks noGrp="1"/>
          </p:cNvSpPr>
          <p:nvPr>
            <p:ph type="sldNum" sz="quarter" idx="12"/>
          </p:nvPr>
        </p:nvSpPr>
        <p:spPr/>
        <p:txBody>
          <a:bodyPr/>
          <a:lstStyle/>
          <a:p>
            <a:fld id="{A40E35D1-A0C1-4F1F-8B6B-48A47092C492}" type="slidenum">
              <a:rPr lang="ru-RU"/>
              <a:pPr/>
              <a:t>33</a:t>
            </a:fld>
            <a:endParaRPr lang="ru-RU"/>
          </a:p>
        </p:txBody>
      </p:sp>
      <p:sp>
        <p:nvSpPr>
          <p:cNvPr id="237570" name="Rectangle 2"/>
          <p:cNvSpPr>
            <a:spLocks noChangeArrowheads="1"/>
          </p:cNvSpPr>
          <p:nvPr/>
        </p:nvSpPr>
        <p:spPr bwMode="auto">
          <a:xfrm>
            <a:off x="0" y="769938"/>
            <a:ext cx="9144000" cy="0"/>
          </a:xfrm>
          <a:prstGeom prst="rect">
            <a:avLst/>
          </a:prstGeom>
          <a:noFill/>
          <a:ln w="9525">
            <a:noFill/>
            <a:miter lim="800000"/>
            <a:headEnd/>
            <a:tailEnd/>
          </a:ln>
          <a:effectLst/>
        </p:spPr>
        <p:txBody>
          <a:bodyPr wrap="none" anchor="ctr">
            <a:spAutoFit/>
          </a:bodyPr>
          <a:lstStyle/>
          <a:p>
            <a:endParaRPr lang="ru-RU"/>
          </a:p>
        </p:txBody>
      </p:sp>
      <p:sp>
        <p:nvSpPr>
          <p:cNvPr id="237571" name="Rectangle 3"/>
          <p:cNvSpPr>
            <a:spLocks noChangeArrowheads="1"/>
          </p:cNvSpPr>
          <p:nvPr/>
        </p:nvSpPr>
        <p:spPr bwMode="auto">
          <a:xfrm>
            <a:off x="0" y="857250"/>
            <a:ext cx="9144000" cy="0"/>
          </a:xfrm>
          <a:prstGeom prst="rect">
            <a:avLst/>
          </a:prstGeom>
          <a:noFill/>
          <a:ln w="9525">
            <a:noFill/>
            <a:miter lim="800000"/>
            <a:headEnd/>
            <a:tailEnd/>
          </a:ln>
          <a:effectLst/>
        </p:spPr>
        <p:txBody>
          <a:bodyPr wrap="none" anchor="ctr">
            <a:spAutoFit/>
          </a:bodyPr>
          <a:lstStyle/>
          <a:p>
            <a:endParaRPr lang="ru-RU"/>
          </a:p>
        </p:txBody>
      </p:sp>
      <p:sp>
        <p:nvSpPr>
          <p:cNvPr id="237572" name="Rectangle 4"/>
          <p:cNvSpPr>
            <a:spLocks noChangeArrowheads="1"/>
          </p:cNvSpPr>
          <p:nvPr/>
        </p:nvSpPr>
        <p:spPr bwMode="auto">
          <a:xfrm>
            <a:off x="0" y="914400"/>
            <a:ext cx="9144000" cy="0"/>
          </a:xfrm>
          <a:prstGeom prst="rect">
            <a:avLst/>
          </a:prstGeom>
          <a:noFill/>
          <a:ln w="9525">
            <a:noFill/>
            <a:miter lim="800000"/>
            <a:headEnd/>
            <a:tailEnd/>
          </a:ln>
          <a:effectLst/>
        </p:spPr>
        <p:txBody>
          <a:bodyPr wrap="none" anchor="ctr">
            <a:spAutoFit/>
          </a:bodyPr>
          <a:lstStyle/>
          <a:p>
            <a:endParaRPr lang="ru-RU"/>
          </a:p>
        </p:txBody>
      </p:sp>
      <p:sp>
        <p:nvSpPr>
          <p:cNvPr id="237573" name="Rectangle 5"/>
          <p:cNvSpPr>
            <a:spLocks noChangeArrowheads="1"/>
          </p:cNvSpPr>
          <p:nvPr/>
        </p:nvSpPr>
        <p:spPr bwMode="auto">
          <a:xfrm>
            <a:off x="0" y="1604963"/>
            <a:ext cx="9144000" cy="0"/>
          </a:xfrm>
          <a:prstGeom prst="rect">
            <a:avLst/>
          </a:prstGeom>
          <a:noFill/>
          <a:ln w="9525">
            <a:noFill/>
            <a:miter lim="800000"/>
            <a:headEnd/>
            <a:tailEnd/>
          </a:ln>
          <a:effectLst/>
        </p:spPr>
        <p:txBody>
          <a:bodyPr wrap="none" anchor="ctr">
            <a:spAutoFit/>
          </a:bodyPr>
          <a:lstStyle/>
          <a:p>
            <a:endParaRPr lang="ru-RU"/>
          </a:p>
        </p:txBody>
      </p:sp>
      <p:sp>
        <p:nvSpPr>
          <p:cNvPr id="237574" name="Text Box 6"/>
          <p:cNvSpPr txBox="1">
            <a:spLocks noChangeArrowheads="1"/>
          </p:cNvSpPr>
          <p:nvPr/>
        </p:nvSpPr>
        <p:spPr bwMode="auto">
          <a:xfrm>
            <a:off x="107950" y="260350"/>
            <a:ext cx="8915400" cy="366713"/>
          </a:xfrm>
          <a:prstGeom prst="rect">
            <a:avLst/>
          </a:prstGeom>
          <a:noFill/>
          <a:ln w="9525">
            <a:noFill/>
            <a:miter lim="800000"/>
            <a:headEnd/>
            <a:tailEnd/>
          </a:ln>
          <a:effectLst/>
        </p:spPr>
        <p:txBody>
          <a:bodyPr>
            <a:spAutoFit/>
          </a:bodyPr>
          <a:lstStyle/>
          <a:p>
            <a:pPr algn="ctr"/>
            <a:r>
              <a:rPr lang="ru-RU" b="1">
                <a:solidFill>
                  <a:schemeClr val="hlink"/>
                </a:solidFill>
                <a:effectLst>
                  <a:outerShdw blurRad="38100" dist="38100" dir="2700000" algn="tl">
                    <a:srgbClr val="C0C0C0"/>
                  </a:outerShdw>
                </a:effectLst>
                <a:latin typeface="Tahoma" pitchFamily="34" charset="0"/>
              </a:rPr>
              <a:t>ИССЛЕДОВАНИЕ ТЕПЛОПЕРЕДАЧИ В ПРТ С ДВУХФАЗНЫМИ ПОТОКАМИ</a:t>
            </a:r>
            <a:endParaRPr lang="ru-RU">
              <a:solidFill>
                <a:schemeClr val="hlink"/>
              </a:solidFill>
              <a:effectLst>
                <a:outerShdw blurRad="38100" dist="38100" dir="2700000" algn="tl">
                  <a:srgbClr val="C0C0C0"/>
                </a:outerShdw>
              </a:effectLst>
              <a:latin typeface="Tahoma" pitchFamily="34" charset="0"/>
            </a:endParaRPr>
          </a:p>
        </p:txBody>
      </p:sp>
      <p:sp>
        <p:nvSpPr>
          <p:cNvPr id="237575" name="Rectangle 7"/>
          <p:cNvSpPr>
            <a:spLocks noChangeArrowheads="1"/>
          </p:cNvSpPr>
          <p:nvPr/>
        </p:nvSpPr>
        <p:spPr bwMode="auto">
          <a:xfrm>
            <a:off x="0" y="981075"/>
            <a:ext cx="8856663" cy="287338"/>
          </a:xfrm>
          <a:prstGeom prst="rect">
            <a:avLst/>
          </a:prstGeom>
          <a:noFill/>
          <a:ln w="9525">
            <a:noFill/>
            <a:miter lim="800000"/>
            <a:headEnd/>
            <a:tailEnd/>
          </a:ln>
          <a:effectLst/>
        </p:spPr>
        <p:txBody>
          <a:bodyPr anchor="ctr"/>
          <a:lstStyle/>
          <a:p>
            <a:pPr algn="ctr"/>
            <a:r>
              <a:rPr lang="ru-RU" sz="1000" b="1">
                <a:solidFill>
                  <a:srgbClr val="000000"/>
                </a:solidFill>
                <a:latin typeface="Arial" charset="0"/>
              </a:rPr>
              <a:t>     </a:t>
            </a:r>
            <a:r>
              <a:rPr lang="ru-RU" sz="1200" b="1">
                <a:solidFill>
                  <a:srgbClr val="000000"/>
                </a:solidFill>
                <a:latin typeface="Arial" charset="0"/>
              </a:rPr>
              <a:t>ТМО в холодном тракте       </a:t>
            </a:r>
            <a:r>
              <a:rPr lang="en-US" sz="1200" b="1">
                <a:solidFill>
                  <a:srgbClr val="000000"/>
                </a:solidFill>
                <a:latin typeface="Arial" charset="0"/>
              </a:rPr>
              <a:t>                </a:t>
            </a:r>
            <a:r>
              <a:rPr lang="ru-RU" sz="1200" b="1">
                <a:solidFill>
                  <a:srgbClr val="000000"/>
                </a:solidFill>
                <a:latin typeface="Arial" charset="0"/>
              </a:rPr>
              <a:t>       ТМО в горячем тракте  </a:t>
            </a:r>
            <a:r>
              <a:rPr lang="en-US" sz="1200" b="1">
                <a:solidFill>
                  <a:srgbClr val="000000"/>
                </a:solidFill>
                <a:latin typeface="Arial" charset="0"/>
              </a:rPr>
              <a:t>                 </a:t>
            </a:r>
            <a:r>
              <a:rPr lang="ru-RU" sz="1200" b="1">
                <a:solidFill>
                  <a:srgbClr val="000000"/>
                </a:solidFill>
                <a:latin typeface="Arial" charset="0"/>
              </a:rPr>
              <a:t>          ТМО в обоих теплоносителях</a:t>
            </a:r>
          </a:p>
        </p:txBody>
      </p:sp>
      <p:sp>
        <p:nvSpPr>
          <p:cNvPr id="237576" name="Rectangle 8"/>
          <p:cNvSpPr>
            <a:spLocks noChangeArrowheads="1"/>
          </p:cNvSpPr>
          <p:nvPr/>
        </p:nvSpPr>
        <p:spPr bwMode="auto">
          <a:xfrm>
            <a:off x="0" y="1782763"/>
            <a:ext cx="9144000" cy="0"/>
          </a:xfrm>
          <a:prstGeom prst="rect">
            <a:avLst/>
          </a:prstGeom>
          <a:noFill/>
          <a:ln w="9525">
            <a:noFill/>
            <a:miter lim="800000"/>
            <a:headEnd/>
            <a:tailEnd/>
          </a:ln>
          <a:effectLst/>
        </p:spPr>
        <p:txBody>
          <a:bodyPr wrap="none" anchor="ctr">
            <a:spAutoFit/>
          </a:bodyPr>
          <a:lstStyle/>
          <a:p>
            <a:endParaRPr lang="ru-RU"/>
          </a:p>
        </p:txBody>
      </p:sp>
      <p:sp>
        <p:nvSpPr>
          <p:cNvPr id="237577" name="Rectangle 9"/>
          <p:cNvSpPr>
            <a:spLocks noChangeArrowheads="1"/>
          </p:cNvSpPr>
          <p:nvPr/>
        </p:nvSpPr>
        <p:spPr bwMode="auto">
          <a:xfrm>
            <a:off x="0" y="1760538"/>
            <a:ext cx="9144000" cy="0"/>
          </a:xfrm>
          <a:prstGeom prst="rect">
            <a:avLst/>
          </a:prstGeom>
          <a:noFill/>
          <a:ln w="9525">
            <a:noFill/>
            <a:miter lim="800000"/>
            <a:headEnd/>
            <a:tailEnd/>
          </a:ln>
          <a:effectLst/>
        </p:spPr>
        <p:txBody>
          <a:bodyPr wrap="none" anchor="ctr">
            <a:spAutoFit/>
          </a:bodyPr>
          <a:lstStyle/>
          <a:p>
            <a:endParaRPr lang="ru-RU"/>
          </a:p>
        </p:txBody>
      </p:sp>
      <p:sp>
        <p:nvSpPr>
          <p:cNvPr id="237578" name="Rectangle 10"/>
          <p:cNvSpPr>
            <a:spLocks noChangeArrowheads="1"/>
          </p:cNvSpPr>
          <p:nvPr/>
        </p:nvSpPr>
        <p:spPr bwMode="auto">
          <a:xfrm>
            <a:off x="0" y="1577975"/>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237579" name="Object 11"/>
          <p:cNvGraphicFramePr>
            <a:graphicFrameLocks noChangeAspect="1"/>
          </p:cNvGraphicFramePr>
          <p:nvPr/>
        </p:nvGraphicFramePr>
        <p:xfrm>
          <a:off x="2840038" y="1700213"/>
          <a:ext cx="3082925" cy="4464050"/>
        </p:xfrm>
        <a:graphic>
          <a:graphicData uri="http://schemas.openxmlformats.org/presentationml/2006/ole">
            <p:oleObj spid="_x0000_s237579" name="Лист" r:id="rId3" imgW="6111240" imgH="8877300" progId="Excel.Sheet.8">
              <p:embed/>
            </p:oleObj>
          </a:graphicData>
        </a:graphic>
      </p:graphicFrame>
      <p:graphicFrame>
        <p:nvGraphicFramePr>
          <p:cNvPr id="237580" name="Object 12"/>
          <p:cNvGraphicFramePr>
            <a:graphicFrameLocks noChangeAspect="1"/>
          </p:cNvGraphicFramePr>
          <p:nvPr/>
        </p:nvGraphicFramePr>
        <p:xfrm>
          <a:off x="-1588" y="1628775"/>
          <a:ext cx="2827338" cy="4105275"/>
        </p:xfrm>
        <a:graphic>
          <a:graphicData uri="http://schemas.openxmlformats.org/presentationml/2006/ole">
            <p:oleObj spid="_x0000_s237580" name="Лист" r:id="rId4" imgW="6111240" imgH="8877300" progId="Excel.Sheet.8">
              <p:embed/>
            </p:oleObj>
          </a:graphicData>
        </a:graphic>
      </p:graphicFrame>
      <p:graphicFrame>
        <p:nvGraphicFramePr>
          <p:cNvPr id="237581" name="Object 13"/>
          <p:cNvGraphicFramePr>
            <a:graphicFrameLocks noChangeAspect="1"/>
          </p:cNvGraphicFramePr>
          <p:nvPr/>
        </p:nvGraphicFramePr>
        <p:xfrm>
          <a:off x="6069013" y="1628775"/>
          <a:ext cx="3074987" cy="4464050"/>
        </p:xfrm>
        <a:graphic>
          <a:graphicData uri="http://schemas.openxmlformats.org/presentationml/2006/ole">
            <p:oleObj spid="_x0000_s237581" name="Лист" r:id="rId5" imgW="6111240" imgH="8877300" progId="Excel.Sheet.8">
              <p:embed/>
            </p:oleObj>
          </a:graphicData>
        </a:graphic>
      </p:graphicFrame>
      <p:sp>
        <p:nvSpPr>
          <p:cNvPr id="237582" name="Text Box 14"/>
          <p:cNvSpPr txBox="1">
            <a:spLocks noChangeArrowheads="1"/>
          </p:cNvSpPr>
          <p:nvPr/>
        </p:nvSpPr>
        <p:spPr bwMode="auto">
          <a:xfrm>
            <a:off x="827088" y="5734050"/>
            <a:ext cx="1035050" cy="304800"/>
          </a:xfrm>
          <a:prstGeom prst="rect">
            <a:avLst/>
          </a:prstGeom>
          <a:noFill/>
          <a:ln w="9525">
            <a:noFill/>
            <a:miter lim="800000"/>
            <a:headEnd/>
            <a:tailEnd/>
          </a:ln>
          <a:effectLst/>
        </p:spPr>
        <p:txBody>
          <a:bodyPr wrap="none">
            <a:spAutoFit/>
          </a:bodyPr>
          <a:lstStyle/>
          <a:p>
            <a:pPr algn="ctr"/>
            <a:r>
              <a:rPr lang="en-US" sz="1400" b="1" i="1">
                <a:solidFill>
                  <a:srgbClr val="FF00FF"/>
                </a:solidFill>
                <a:latin typeface="Arial" charset="0"/>
              </a:rPr>
              <a:t>RR</a:t>
            </a:r>
            <a:r>
              <a:rPr lang="ru-RU" sz="1000" b="1">
                <a:solidFill>
                  <a:srgbClr val="FF00FF"/>
                </a:solidFill>
                <a:latin typeface="Arial" charset="0"/>
              </a:rPr>
              <a:t>ф </a:t>
            </a:r>
            <a:r>
              <a:rPr lang="ru-RU" sz="1400" b="1">
                <a:solidFill>
                  <a:srgbClr val="FF00FF"/>
                </a:solidFill>
                <a:latin typeface="Arial" charset="0"/>
              </a:rPr>
              <a:t>= 0,3</a:t>
            </a:r>
            <a:r>
              <a:rPr lang="ru-RU" sz="1400">
                <a:latin typeface="Arial" charset="0"/>
              </a:rPr>
              <a:t> </a:t>
            </a:r>
          </a:p>
        </p:txBody>
      </p:sp>
      <p:sp>
        <p:nvSpPr>
          <p:cNvPr id="237583" name="Text Box 15"/>
          <p:cNvSpPr txBox="1">
            <a:spLocks noChangeArrowheads="1"/>
          </p:cNvSpPr>
          <p:nvPr/>
        </p:nvSpPr>
        <p:spPr bwMode="auto">
          <a:xfrm>
            <a:off x="4067175" y="5805488"/>
            <a:ext cx="887413" cy="304800"/>
          </a:xfrm>
          <a:prstGeom prst="rect">
            <a:avLst/>
          </a:prstGeom>
          <a:noFill/>
          <a:ln w="9525">
            <a:noFill/>
            <a:miter lim="800000"/>
            <a:headEnd/>
            <a:tailEnd/>
          </a:ln>
          <a:effectLst/>
        </p:spPr>
        <p:txBody>
          <a:bodyPr wrap="none">
            <a:spAutoFit/>
          </a:bodyPr>
          <a:lstStyle/>
          <a:p>
            <a:pPr algn="ctr"/>
            <a:r>
              <a:rPr lang="en-US" sz="1400" b="1" i="1">
                <a:solidFill>
                  <a:srgbClr val="333399"/>
                </a:solidFill>
                <a:latin typeface="Arial" charset="0"/>
              </a:rPr>
              <a:t>RR</a:t>
            </a:r>
            <a:r>
              <a:rPr lang="ru-RU" sz="1000" b="1">
                <a:solidFill>
                  <a:srgbClr val="333399"/>
                </a:solidFill>
                <a:latin typeface="Arial" charset="0"/>
              </a:rPr>
              <a:t>ф </a:t>
            </a:r>
            <a:r>
              <a:rPr lang="ru-RU" sz="1400" b="1">
                <a:solidFill>
                  <a:srgbClr val="333399"/>
                </a:solidFill>
                <a:latin typeface="Arial" charset="0"/>
              </a:rPr>
              <a:t>= 3</a:t>
            </a:r>
            <a:r>
              <a:rPr lang="ru-RU" sz="1400">
                <a:solidFill>
                  <a:srgbClr val="333399"/>
                </a:solidFill>
                <a:latin typeface="Arial" charset="0"/>
              </a:rPr>
              <a:t> </a:t>
            </a:r>
          </a:p>
        </p:txBody>
      </p:sp>
      <p:sp>
        <p:nvSpPr>
          <p:cNvPr id="237584" name="Text Box 16"/>
          <p:cNvSpPr txBox="1">
            <a:spLocks noChangeArrowheads="1"/>
          </p:cNvSpPr>
          <p:nvPr/>
        </p:nvSpPr>
        <p:spPr bwMode="auto">
          <a:xfrm>
            <a:off x="6516688" y="5661025"/>
            <a:ext cx="1963737" cy="366713"/>
          </a:xfrm>
          <a:prstGeom prst="rect">
            <a:avLst/>
          </a:prstGeom>
          <a:noFill/>
          <a:ln w="9525">
            <a:noFill/>
            <a:miter lim="800000"/>
            <a:headEnd/>
            <a:tailEnd/>
          </a:ln>
          <a:effectLst/>
        </p:spPr>
        <p:txBody>
          <a:bodyPr>
            <a:spAutoFit/>
          </a:bodyPr>
          <a:lstStyle/>
          <a:p>
            <a:pPr algn="ctr"/>
            <a:r>
              <a:rPr lang="en-US" sz="1400" b="1" i="1">
                <a:solidFill>
                  <a:srgbClr val="FF00FF"/>
                </a:solidFill>
                <a:latin typeface="Arial" charset="0"/>
              </a:rPr>
              <a:t>RR</a:t>
            </a:r>
            <a:r>
              <a:rPr lang="ru-RU" sz="1000" b="1">
                <a:solidFill>
                  <a:srgbClr val="FF00FF"/>
                </a:solidFill>
                <a:latin typeface="Arial" charset="0"/>
              </a:rPr>
              <a:t>ф </a:t>
            </a:r>
            <a:r>
              <a:rPr lang="ru-RU" sz="1400" b="1">
                <a:solidFill>
                  <a:srgbClr val="FF00FF"/>
                </a:solidFill>
                <a:latin typeface="Arial" charset="0"/>
              </a:rPr>
              <a:t>= 0,5  </a:t>
            </a:r>
            <a:r>
              <a:rPr lang="en-US" sz="1400" b="1" i="1">
                <a:solidFill>
                  <a:srgbClr val="333399"/>
                </a:solidFill>
                <a:latin typeface="Arial" charset="0"/>
              </a:rPr>
              <a:t>RR</a:t>
            </a:r>
            <a:r>
              <a:rPr lang="ru-RU" sz="1000" b="1">
                <a:solidFill>
                  <a:srgbClr val="333399"/>
                </a:solidFill>
                <a:latin typeface="Arial" charset="0"/>
              </a:rPr>
              <a:t>ф</a:t>
            </a:r>
            <a:r>
              <a:rPr lang="ru-RU" sz="1400" b="1">
                <a:solidFill>
                  <a:srgbClr val="333399"/>
                </a:solidFill>
                <a:latin typeface="Arial" charset="0"/>
              </a:rPr>
              <a:t> = 2,5</a:t>
            </a:r>
            <a:r>
              <a:rPr lang="ru-RU">
                <a:solidFill>
                  <a:srgbClr val="333399"/>
                </a:solidFill>
                <a:latin typeface="Arial" charset="0"/>
              </a:rPr>
              <a:t> </a:t>
            </a:r>
            <a:endParaRPr lang="ru-RU" sz="1400">
              <a:latin typeface="Arial" charset="0"/>
            </a:endParaRPr>
          </a:p>
        </p:txBody>
      </p:sp>
      <p:sp>
        <p:nvSpPr>
          <p:cNvPr id="237585" name="Text Box 17"/>
          <p:cNvSpPr txBox="1">
            <a:spLocks noChangeArrowheads="1"/>
          </p:cNvSpPr>
          <p:nvPr/>
        </p:nvSpPr>
        <p:spPr bwMode="auto">
          <a:xfrm>
            <a:off x="3203575" y="6237288"/>
            <a:ext cx="2386013" cy="304800"/>
          </a:xfrm>
          <a:prstGeom prst="rect">
            <a:avLst/>
          </a:prstGeom>
          <a:solidFill>
            <a:schemeClr val="bg1"/>
          </a:solidFill>
          <a:ln w="9525">
            <a:noFill/>
            <a:miter lim="800000"/>
            <a:headEnd/>
            <a:tailEnd/>
          </a:ln>
          <a:effectLst/>
        </p:spPr>
        <p:txBody>
          <a:bodyPr wrap="none">
            <a:spAutoFit/>
          </a:bodyPr>
          <a:lstStyle/>
          <a:p>
            <a:pPr algn="ctr"/>
            <a:r>
              <a:rPr lang="en-US" sz="1400" b="1" i="1">
                <a:solidFill>
                  <a:srgbClr val="FF0000"/>
                </a:solidFill>
                <a:latin typeface="Arial" charset="0"/>
              </a:rPr>
              <a:t>RR</a:t>
            </a:r>
            <a:r>
              <a:rPr lang="ru-RU" sz="1000" b="1">
                <a:solidFill>
                  <a:srgbClr val="FF0000"/>
                </a:solidFill>
                <a:latin typeface="Arial" charset="0"/>
              </a:rPr>
              <a:t>ф</a:t>
            </a:r>
            <a:r>
              <a:rPr lang="en-US" sz="1400" b="1">
                <a:solidFill>
                  <a:srgbClr val="FF0000"/>
                </a:solidFill>
                <a:latin typeface="Arial" charset="0"/>
              </a:rPr>
              <a:t> = </a:t>
            </a:r>
            <a:r>
              <a:rPr lang="ru-RU" sz="1400" b="1">
                <a:solidFill>
                  <a:srgbClr val="FF0000"/>
                </a:solidFill>
                <a:latin typeface="Arial" charset="0"/>
              </a:rPr>
              <a:t>1</a:t>
            </a:r>
            <a:r>
              <a:rPr lang="ru-RU" sz="1400" b="1">
                <a:latin typeface="Arial" charset="0"/>
              </a:rPr>
              <a:t> </a:t>
            </a:r>
            <a:r>
              <a:rPr lang="en-US" sz="1400" b="1">
                <a:latin typeface="Arial" charset="0"/>
              </a:rPr>
              <a:t> </a:t>
            </a:r>
            <a:r>
              <a:rPr lang="en-US" sz="1400" b="1" i="1">
                <a:solidFill>
                  <a:srgbClr val="006600"/>
                </a:solidFill>
                <a:latin typeface="Arial" charset="0"/>
              </a:rPr>
              <a:t>RR</a:t>
            </a:r>
            <a:r>
              <a:rPr lang="ru-RU" sz="1000" b="1">
                <a:solidFill>
                  <a:srgbClr val="006600"/>
                </a:solidFill>
                <a:latin typeface="Arial" charset="0"/>
              </a:rPr>
              <a:t>ф</a:t>
            </a:r>
            <a:r>
              <a:rPr lang="en-US" sz="1400" b="1">
                <a:solidFill>
                  <a:srgbClr val="006600"/>
                </a:solidFill>
                <a:latin typeface="Arial" charset="0"/>
              </a:rPr>
              <a:t> = </a:t>
            </a:r>
            <a:r>
              <a:rPr lang="ru-RU" sz="1400" b="1">
                <a:solidFill>
                  <a:srgbClr val="006600"/>
                </a:solidFill>
                <a:latin typeface="Arial" charset="0"/>
              </a:rPr>
              <a:t>1</a:t>
            </a:r>
            <a:r>
              <a:rPr lang="en-US" sz="1400" b="1">
                <a:latin typeface="Arial" charset="0"/>
              </a:rPr>
              <a:t> </a:t>
            </a:r>
            <a:r>
              <a:rPr lang="ru-RU" sz="1400" b="1">
                <a:latin typeface="Arial" charset="0"/>
              </a:rPr>
              <a:t> </a:t>
            </a:r>
            <a:r>
              <a:rPr lang="en-US" sz="1400" b="1" i="1">
                <a:solidFill>
                  <a:srgbClr val="0000FF"/>
                </a:solidFill>
                <a:latin typeface="Arial" charset="0"/>
              </a:rPr>
              <a:t>RR</a:t>
            </a:r>
            <a:r>
              <a:rPr lang="ru-RU" sz="1000" b="1">
                <a:solidFill>
                  <a:srgbClr val="0000FF"/>
                </a:solidFill>
                <a:latin typeface="Arial" charset="0"/>
              </a:rPr>
              <a:t>ф</a:t>
            </a:r>
            <a:r>
              <a:rPr lang="en-US" sz="1400" b="1">
                <a:solidFill>
                  <a:srgbClr val="0000FF"/>
                </a:solidFill>
                <a:latin typeface="Arial" charset="0"/>
              </a:rPr>
              <a:t> = </a:t>
            </a:r>
            <a:r>
              <a:rPr lang="ru-RU" sz="1400" b="1">
                <a:solidFill>
                  <a:srgbClr val="0000FF"/>
                </a:solidFill>
                <a:latin typeface="Arial" charset="0"/>
              </a:rPr>
              <a:t>1</a:t>
            </a:r>
            <a:endParaRPr lang="ru-RU" sz="1400">
              <a:solidFill>
                <a:srgbClr val="333399"/>
              </a:solidFill>
              <a:latin typeface="Arial"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Номер слайда 5"/>
          <p:cNvSpPr>
            <a:spLocks noGrp="1"/>
          </p:cNvSpPr>
          <p:nvPr>
            <p:ph type="sldNum" sz="quarter" idx="12"/>
          </p:nvPr>
        </p:nvSpPr>
        <p:spPr/>
        <p:txBody>
          <a:bodyPr/>
          <a:lstStyle/>
          <a:p>
            <a:fld id="{878076A4-A678-426A-BF83-177633C0554F}" type="slidenum">
              <a:rPr lang="ru-RU"/>
              <a:pPr/>
              <a:t>34</a:t>
            </a:fld>
            <a:endParaRPr lang="ru-RU"/>
          </a:p>
        </p:txBody>
      </p:sp>
      <p:sp>
        <p:nvSpPr>
          <p:cNvPr id="182274" name="Rectangle 2"/>
          <p:cNvSpPr>
            <a:spLocks noChangeArrowheads="1"/>
          </p:cNvSpPr>
          <p:nvPr/>
        </p:nvSpPr>
        <p:spPr bwMode="auto">
          <a:xfrm>
            <a:off x="0" y="2565400"/>
            <a:ext cx="9144000" cy="0"/>
          </a:xfrm>
          <a:prstGeom prst="rect">
            <a:avLst/>
          </a:prstGeom>
          <a:noFill/>
          <a:ln w="9525">
            <a:noFill/>
            <a:miter lim="800000"/>
            <a:headEnd/>
            <a:tailEnd/>
          </a:ln>
          <a:effectLst/>
        </p:spPr>
        <p:txBody>
          <a:bodyPr wrap="none" anchor="ctr">
            <a:spAutoFit/>
          </a:bodyPr>
          <a:lstStyle/>
          <a:p>
            <a:endParaRPr lang="ru-RU"/>
          </a:p>
        </p:txBody>
      </p:sp>
      <p:sp>
        <p:nvSpPr>
          <p:cNvPr id="182275" name="Rectangle 3"/>
          <p:cNvSpPr>
            <a:spLocks noChangeArrowheads="1"/>
          </p:cNvSpPr>
          <p:nvPr/>
        </p:nvSpPr>
        <p:spPr bwMode="auto">
          <a:xfrm>
            <a:off x="0" y="260350"/>
            <a:ext cx="9144000" cy="719138"/>
          </a:xfrm>
          <a:prstGeom prst="rect">
            <a:avLst/>
          </a:prstGeom>
          <a:noFill/>
          <a:ln w="9525">
            <a:noFill/>
            <a:miter lim="800000"/>
            <a:headEnd/>
            <a:tailEnd/>
          </a:ln>
          <a:effectLst/>
        </p:spPr>
        <p:txBody>
          <a:bodyPr anchor="ctr"/>
          <a:lstStyle/>
          <a:p>
            <a:pPr algn="ctr"/>
            <a:r>
              <a:rPr lang="ru-RU" sz="1400" b="1">
                <a:solidFill>
                  <a:schemeClr val="hlink"/>
                </a:solidFill>
                <a:effectLst>
                  <a:outerShdw blurRad="38100" dist="38100" dir="2700000" algn="tl">
                    <a:srgbClr val="C0C0C0"/>
                  </a:outerShdw>
                </a:effectLst>
                <a:latin typeface="Tahoma" pitchFamily="34" charset="0"/>
              </a:rPr>
              <a:t>ИССЛЕДОВАНИЕ ЭФФЕКТИВНОСТИ ИСПАРЕНИЯ И КОНДЕНСАЦИИ В КОНДЕНСАТОРЕ</a:t>
            </a:r>
            <a:br>
              <a:rPr lang="ru-RU" sz="1400" b="1">
                <a:solidFill>
                  <a:schemeClr val="hlink"/>
                </a:solidFill>
                <a:effectLst>
                  <a:outerShdw blurRad="38100" dist="38100" dir="2700000" algn="tl">
                    <a:srgbClr val="C0C0C0"/>
                  </a:outerShdw>
                </a:effectLst>
                <a:latin typeface="Tahoma" pitchFamily="34" charset="0"/>
              </a:rPr>
            </a:br>
            <a:r>
              <a:rPr lang="ru-RU" sz="1400" b="1">
                <a:solidFill>
                  <a:schemeClr val="hlink"/>
                </a:solidFill>
                <a:effectLst>
                  <a:outerShdw blurRad="38100" dist="38100" dir="2700000" algn="tl">
                    <a:srgbClr val="C0C0C0"/>
                  </a:outerShdw>
                </a:effectLst>
                <a:latin typeface="Tahoma" pitchFamily="34" charset="0"/>
              </a:rPr>
              <a:t>ПРИ РАЗЛИЧНЫХ ДИАПАЗОНАХ ТЕМПЕРАТУРЫ</a:t>
            </a:r>
            <a:r>
              <a:rPr lang="ru-RU" sz="1200" b="1">
                <a:solidFill>
                  <a:srgbClr val="000000"/>
                </a:solidFill>
                <a:latin typeface="Arial" charset="0"/>
              </a:rPr>
              <a:t>     </a:t>
            </a:r>
            <a:r>
              <a:rPr lang="en-US" sz="1200" b="1">
                <a:solidFill>
                  <a:srgbClr val="000000"/>
                </a:solidFill>
                <a:latin typeface="Arial" charset="0"/>
              </a:rPr>
              <a:t/>
            </a:r>
            <a:br>
              <a:rPr lang="en-US" sz="1200" b="1">
                <a:solidFill>
                  <a:srgbClr val="000000"/>
                </a:solidFill>
                <a:latin typeface="Arial" charset="0"/>
              </a:rPr>
            </a:br>
            <a:r>
              <a:rPr lang="ru-RU" sz="600" b="1">
                <a:solidFill>
                  <a:srgbClr val="000000"/>
                </a:solidFill>
                <a:latin typeface="Arial" charset="0"/>
              </a:rPr>
              <a:t> </a:t>
            </a:r>
            <a:br>
              <a:rPr lang="ru-RU" sz="600" b="1">
                <a:solidFill>
                  <a:srgbClr val="000000"/>
                </a:solidFill>
                <a:latin typeface="Arial" charset="0"/>
              </a:rPr>
            </a:br>
            <a:r>
              <a:rPr lang="ru-RU" sz="1000" b="1">
                <a:solidFill>
                  <a:srgbClr val="000000"/>
                </a:solidFill>
                <a:latin typeface="Arial" charset="0"/>
              </a:rPr>
              <a:t>    </a:t>
            </a:r>
            <a:r>
              <a:rPr lang="ru-RU" sz="1200" b="1">
                <a:solidFill>
                  <a:srgbClr val="000000"/>
                </a:solidFill>
                <a:latin typeface="Arial" charset="0"/>
              </a:rPr>
              <a:t>(</a:t>
            </a:r>
            <a:r>
              <a:rPr lang="en-US" sz="1200" b="1">
                <a:solidFill>
                  <a:srgbClr val="000000"/>
                </a:solidFill>
                <a:latin typeface="Arial" charset="0"/>
              </a:rPr>
              <a:t>T</a:t>
            </a:r>
            <a:r>
              <a:rPr lang="ru-RU" sz="1200" b="1">
                <a:solidFill>
                  <a:srgbClr val="000000"/>
                </a:solidFill>
                <a:latin typeface="Arial" charset="0"/>
              </a:rPr>
              <a:t>х = </a:t>
            </a:r>
            <a:r>
              <a:rPr lang="en-US" sz="1200" b="1">
                <a:solidFill>
                  <a:srgbClr val="000000"/>
                </a:solidFill>
                <a:latin typeface="Arial" charset="0"/>
              </a:rPr>
              <a:t>var, T</a:t>
            </a:r>
            <a:r>
              <a:rPr lang="ru-RU" sz="1200" b="1">
                <a:solidFill>
                  <a:srgbClr val="000000"/>
                </a:solidFill>
                <a:latin typeface="Arial" charset="0"/>
              </a:rPr>
              <a:t>г = </a:t>
            </a:r>
            <a:r>
              <a:rPr lang="en-US" sz="1200" b="1">
                <a:solidFill>
                  <a:srgbClr val="000000"/>
                </a:solidFill>
                <a:latin typeface="Arial" charset="0"/>
              </a:rPr>
              <a:t>T</a:t>
            </a:r>
            <a:r>
              <a:rPr lang="ru-RU" sz="1200" b="1">
                <a:solidFill>
                  <a:srgbClr val="000000"/>
                </a:solidFill>
                <a:latin typeface="Arial" charset="0"/>
              </a:rPr>
              <a:t>х + 60 С)</a:t>
            </a:r>
          </a:p>
        </p:txBody>
      </p:sp>
      <p:sp>
        <p:nvSpPr>
          <p:cNvPr id="182276" name="Rectangle 4"/>
          <p:cNvSpPr>
            <a:spLocks noChangeArrowheads="1"/>
          </p:cNvSpPr>
          <p:nvPr/>
        </p:nvSpPr>
        <p:spPr bwMode="auto">
          <a:xfrm>
            <a:off x="0" y="2900363"/>
            <a:ext cx="9144000" cy="0"/>
          </a:xfrm>
          <a:prstGeom prst="rect">
            <a:avLst/>
          </a:prstGeom>
          <a:noFill/>
          <a:ln w="9525">
            <a:noFill/>
            <a:miter lim="800000"/>
            <a:headEnd/>
            <a:tailEnd/>
          </a:ln>
          <a:effectLst/>
        </p:spPr>
        <p:txBody>
          <a:bodyPr wrap="none" anchor="ctr">
            <a:spAutoFit/>
          </a:bodyPr>
          <a:lstStyle/>
          <a:p>
            <a:endParaRPr lang="ru-RU"/>
          </a:p>
        </p:txBody>
      </p:sp>
      <p:sp>
        <p:nvSpPr>
          <p:cNvPr id="182277" name="Rectangle 5"/>
          <p:cNvSpPr>
            <a:spLocks noChangeArrowheads="1"/>
          </p:cNvSpPr>
          <p:nvPr/>
        </p:nvSpPr>
        <p:spPr bwMode="auto">
          <a:xfrm>
            <a:off x="0" y="2462213"/>
            <a:ext cx="9144000" cy="0"/>
          </a:xfrm>
          <a:prstGeom prst="rect">
            <a:avLst/>
          </a:prstGeom>
          <a:noFill/>
          <a:ln w="9525">
            <a:noFill/>
            <a:miter lim="800000"/>
            <a:headEnd/>
            <a:tailEnd/>
          </a:ln>
          <a:effectLst/>
        </p:spPr>
        <p:txBody>
          <a:bodyPr wrap="none" anchor="ctr">
            <a:spAutoFit/>
          </a:bodyPr>
          <a:lstStyle/>
          <a:p>
            <a:endParaRPr lang="ru-RU"/>
          </a:p>
        </p:txBody>
      </p:sp>
      <p:sp>
        <p:nvSpPr>
          <p:cNvPr id="182281" name="Rectangle 9"/>
          <p:cNvSpPr>
            <a:spLocks noChangeArrowheads="1"/>
          </p:cNvSpPr>
          <p:nvPr/>
        </p:nvSpPr>
        <p:spPr bwMode="auto">
          <a:xfrm>
            <a:off x="0" y="1196975"/>
            <a:ext cx="8856663" cy="430213"/>
          </a:xfrm>
          <a:prstGeom prst="rect">
            <a:avLst/>
          </a:prstGeom>
          <a:noFill/>
          <a:ln w="9525">
            <a:noFill/>
            <a:miter lim="800000"/>
            <a:headEnd/>
            <a:tailEnd/>
          </a:ln>
          <a:effectLst/>
        </p:spPr>
        <p:txBody>
          <a:bodyPr anchor="ctr"/>
          <a:lstStyle/>
          <a:p>
            <a:pPr algn="ctr"/>
            <a:r>
              <a:rPr lang="en-US" sz="1200" b="1">
                <a:solidFill>
                  <a:srgbClr val="000000"/>
                </a:solidFill>
                <a:latin typeface="Arial" charset="0"/>
              </a:rPr>
              <a:t>T</a:t>
            </a:r>
            <a:r>
              <a:rPr lang="ru-RU" sz="1200" b="1">
                <a:solidFill>
                  <a:srgbClr val="000000"/>
                </a:solidFill>
                <a:latin typeface="Arial" charset="0"/>
              </a:rPr>
              <a:t>х = - 15 С                                   </a:t>
            </a:r>
            <a:r>
              <a:rPr lang="en-US" sz="1200" b="1">
                <a:solidFill>
                  <a:srgbClr val="000000"/>
                </a:solidFill>
                <a:latin typeface="Arial" charset="0"/>
              </a:rPr>
              <a:t>                       </a:t>
            </a:r>
            <a:r>
              <a:rPr lang="ru-RU" sz="1200" b="1">
                <a:solidFill>
                  <a:srgbClr val="000000"/>
                </a:solidFill>
                <a:latin typeface="Arial" charset="0"/>
              </a:rPr>
              <a:t>    </a:t>
            </a:r>
            <a:r>
              <a:rPr lang="en-US" sz="1200" b="1">
                <a:solidFill>
                  <a:srgbClr val="000000"/>
                </a:solidFill>
                <a:latin typeface="Arial" charset="0"/>
              </a:rPr>
              <a:t>T</a:t>
            </a:r>
            <a:r>
              <a:rPr lang="ru-RU" sz="1200" b="1">
                <a:solidFill>
                  <a:srgbClr val="000000"/>
                </a:solidFill>
                <a:latin typeface="Arial" charset="0"/>
              </a:rPr>
              <a:t>х = 0 С               </a:t>
            </a:r>
            <a:r>
              <a:rPr lang="en-US" sz="1200" b="1">
                <a:solidFill>
                  <a:srgbClr val="000000"/>
                </a:solidFill>
                <a:latin typeface="Arial" charset="0"/>
              </a:rPr>
              <a:t>                  </a:t>
            </a:r>
            <a:r>
              <a:rPr lang="ru-RU" sz="1200" b="1">
                <a:solidFill>
                  <a:srgbClr val="000000"/>
                </a:solidFill>
                <a:latin typeface="Arial" charset="0"/>
              </a:rPr>
              <a:t>                   </a:t>
            </a:r>
            <a:r>
              <a:rPr lang="en-US" sz="1200" b="1">
                <a:solidFill>
                  <a:srgbClr val="000000"/>
                </a:solidFill>
                <a:latin typeface="Arial" charset="0"/>
              </a:rPr>
              <a:t>T</a:t>
            </a:r>
            <a:r>
              <a:rPr lang="ru-RU" sz="1200" b="1">
                <a:solidFill>
                  <a:srgbClr val="000000"/>
                </a:solidFill>
                <a:latin typeface="Arial" charset="0"/>
              </a:rPr>
              <a:t>х =  15 С</a:t>
            </a:r>
            <a:r>
              <a:rPr lang="ru-RU" sz="1000" b="1">
                <a:solidFill>
                  <a:srgbClr val="000000"/>
                </a:solidFill>
                <a:latin typeface="Arial" charset="0"/>
              </a:rPr>
              <a:t> </a:t>
            </a:r>
          </a:p>
        </p:txBody>
      </p:sp>
      <p:graphicFrame>
        <p:nvGraphicFramePr>
          <p:cNvPr id="182288" name="Object 16"/>
          <p:cNvGraphicFramePr>
            <a:graphicFrameLocks noChangeAspect="1"/>
          </p:cNvGraphicFramePr>
          <p:nvPr/>
        </p:nvGraphicFramePr>
        <p:xfrm>
          <a:off x="0" y="1268413"/>
          <a:ext cx="3413125" cy="5262562"/>
        </p:xfrm>
        <a:graphic>
          <a:graphicData uri="http://schemas.openxmlformats.org/presentationml/2006/ole">
            <p:oleObj spid="_x0000_s182288" name="Диаграмма" r:id="rId3" imgW="3413760" imgH="5265420" progId="Excel.Chart.8">
              <p:embed/>
            </p:oleObj>
          </a:graphicData>
        </a:graphic>
      </p:graphicFrame>
      <p:graphicFrame>
        <p:nvGraphicFramePr>
          <p:cNvPr id="182289" name="Object 17"/>
          <p:cNvGraphicFramePr>
            <a:graphicFrameLocks noChangeAspect="1"/>
          </p:cNvGraphicFramePr>
          <p:nvPr/>
        </p:nvGraphicFramePr>
        <p:xfrm>
          <a:off x="6069013" y="1700213"/>
          <a:ext cx="3074987" cy="4464050"/>
        </p:xfrm>
        <a:graphic>
          <a:graphicData uri="http://schemas.openxmlformats.org/presentationml/2006/ole">
            <p:oleObj spid="_x0000_s182289" name="Лист" r:id="rId4" imgW="6111240" imgH="8877300" progId="Excel.Sheet.8">
              <p:embed/>
            </p:oleObj>
          </a:graphicData>
        </a:graphic>
      </p:graphicFrame>
      <p:graphicFrame>
        <p:nvGraphicFramePr>
          <p:cNvPr id="182290" name="Object 18"/>
          <p:cNvGraphicFramePr>
            <a:graphicFrameLocks noChangeAspect="1"/>
          </p:cNvGraphicFramePr>
          <p:nvPr/>
        </p:nvGraphicFramePr>
        <p:xfrm>
          <a:off x="2987675" y="1125538"/>
          <a:ext cx="3240088" cy="5397500"/>
        </p:xfrm>
        <a:graphic>
          <a:graphicData uri="http://schemas.openxmlformats.org/presentationml/2006/ole">
            <p:oleObj spid="_x0000_s182290" name="Диаграмма" r:id="rId5" imgW="2948940" imgH="4427220" progId="Excel.Chart.8">
              <p:embed/>
            </p:oleObj>
          </a:graphicData>
        </a:graphic>
      </p:graphicFrame>
      <p:sp>
        <p:nvSpPr>
          <p:cNvPr id="182291" name="Text Box 19"/>
          <p:cNvSpPr txBox="1">
            <a:spLocks noChangeArrowheads="1"/>
          </p:cNvSpPr>
          <p:nvPr/>
        </p:nvSpPr>
        <p:spPr bwMode="auto">
          <a:xfrm>
            <a:off x="855663" y="5949950"/>
            <a:ext cx="1035050" cy="304800"/>
          </a:xfrm>
          <a:prstGeom prst="rect">
            <a:avLst/>
          </a:prstGeom>
          <a:noFill/>
          <a:ln w="9525">
            <a:noFill/>
            <a:miter lim="800000"/>
            <a:headEnd/>
            <a:tailEnd/>
          </a:ln>
          <a:effectLst/>
        </p:spPr>
        <p:txBody>
          <a:bodyPr wrap="none">
            <a:spAutoFit/>
          </a:bodyPr>
          <a:lstStyle/>
          <a:p>
            <a:pPr algn="ctr"/>
            <a:r>
              <a:rPr lang="en-US" sz="1400" b="1" i="1">
                <a:solidFill>
                  <a:srgbClr val="333399"/>
                </a:solidFill>
                <a:latin typeface="Arial" charset="0"/>
              </a:rPr>
              <a:t>RR</a:t>
            </a:r>
            <a:r>
              <a:rPr lang="ru-RU" sz="1000" b="1">
                <a:solidFill>
                  <a:srgbClr val="333399"/>
                </a:solidFill>
                <a:latin typeface="Arial" charset="0"/>
              </a:rPr>
              <a:t>ф </a:t>
            </a:r>
            <a:r>
              <a:rPr lang="ru-RU" sz="1400" b="1">
                <a:solidFill>
                  <a:srgbClr val="333399"/>
                </a:solidFill>
                <a:latin typeface="Arial" charset="0"/>
              </a:rPr>
              <a:t>= 1,5</a:t>
            </a:r>
            <a:r>
              <a:rPr lang="ru-RU" sz="1400">
                <a:latin typeface="Arial" charset="0"/>
              </a:rPr>
              <a:t> </a:t>
            </a:r>
          </a:p>
        </p:txBody>
      </p:sp>
      <p:sp>
        <p:nvSpPr>
          <p:cNvPr id="182292" name="Text Box 20"/>
          <p:cNvSpPr txBox="1">
            <a:spLocks noChangeArrowheads="1"/>
          </p:cNvSpPr>
          <p:nvPr/>
        </p:nvSpPr>
        <p:spPr bwMode="auto">
          <a:xfrm>
            <a:off x="3602038" y="5894388"/>
            <a:ext cx="1882775" cy="366712"/>
          </a:xfrm>
          <a:prstGeom prst="rect">
            <a:avLst/>
          </a:prstGeom>
          <a:noFill/>
          <a:ln w="9525">
            <a:noFill/>
            <a:miter lim="800000"/>
            <a:headEnd/>
            <a:tailEnd/>
          </a:ln>
          <a:effectLst/>
        </p:spPr>
        <p:txBody>
          <a:bodyPr wrap="none">
            <a:spAutoFit/>
          </a:bodyPr>
          <a:lstStyle/>
          <a:p>
            <a:pPr algn="ctr"/>
            <a:r>
              <a:rPr lang="en-US" sz="1400" b="1" i="1">
                <a:solidFill>
                  <a:srgbClr val="FF00FF"/>
                </a:solidFill>
                <a:latin typeface="Arial" charset="0"/>
              </a:rPr>
              <a:t>RR</a:t>
            </a:r>
            <a:r>
              <a:rPr lang="ru-RU" sz="1000" b="1">
                <a:solidFill>
                  <a:srgbClr val="FF00FF"/>
                </a:solidFill>
                <a:latin typeface="Arial" charset="0"/>
              </a:rPr>
              <a:t>ф</a:t>
            </a:r>
            <a:r>
              <a:rPr lang="ru-RU" sz="1400" b="1">
                <a:solidFill>
                  <a:srgbClr val="FF00FF"/>
                </a:solidFill>
                <a:latin typeface="Arial" charset="0"/>
              </a:rPr>
              <a:t> = 0,7</a:t>
            </a:r>
            <a:r>
              <a:rPr lang="ru-RU"/>
              <a:t> </a:t>
            </a:r>
            <a:r>
              <a:rPr lang="en-US" sz="1400" b="1" i="1">
                <a:solidFill>
                  <a:srgbClr val="333399"/>
                </a:solidFill>
                <a:latin typeface="Arial" charset="0"/>
              </a:rPr>
              <a:t>RR</a:t>
            </a:r>
            <a:r>
              <a:rPr lang="ru-RU" sz="1000" b="1">
                <a:solidFill>
                  <a:srgbClr val="333399"/>
                </a:solidFill>
                <a:latin typeface="Arial" charset="0"/>
              </a:rPr>
              <a:t>ф </a:t>
            </a:r>
            <a:r>
              <a:rPr lang="ru-RU" sz="1400" b="1">
                <a:solidFill>
                  <a:srgbClr val="333399"/>
                </a:solidFill>
                <a:latin typeface="Arial" charset="0"/>
              </a:rPr>
              <a:t>= 2  </a:t>
            </a:r>
            <a:r>
              <a:rPr lang="ru-RU" sz="1400">
                <a:solidFill>
                  <a:srgbClr val="333399"/>
                </a:solidFill>
                <a:latin typeface="Arial" charset="0"/>
              </a:rPr>
              <a:t> </a:t>
            </a:r>
          </a:p>
        </p:txBody>
      </p:sp>
      <p:sp>
        <p:nvSpPr>
          <p:cNvPr id="182293" name="Text Box 21"/>
          <p:cNvSpPr txBox="1">
            <a:spLocks noChangeArrowheads="1"/>
          </p:cNvSpPr>
          <p:nvPr/>
        </p:nvSpPr>
        <p:spPr bwMode="auto">
          <a:xfrm>
            <a:off x="6799263" y="5899150"/>
            <a:ext cx="1963737" cy="366713"/>
          </a:xfrm>
          <a:prstGeom prst="rect">
            <a:avLst/>
          </a:prstGeom>
          <a:noFill/>
          <a:ln w="9525">
            <a:noFill/>
            <a:miter lim="800000"/>
            <a:headEnd/>
            <a:tailEnd/>
          </a:ln>
          <a:effectLst/>
        </p:spPr>
        <p:txBody>
          <a:bodyPr>
            <a:spAutoFit/>
          </a:bodyPr>
          <a:lstStyle/>
          <a:p>
            <a:pPr algn="ctr"/>
            <a:r>
              <a:rPr lang="en-US" sz="1400" b="1" i="1">
                <a:solidFill>
                  <a:srgbClr val="FF00FF"/>
                </a:solidFill>
                <a:latin typeface="Arial" charset="0"/>
              </a:rPr>
              <a:t>RR</a:t>
            </a:r>
            <a:r>
              <a:rPr lang="ru-RU" sz="1000" b="1">
                <a:solidFill>
                  <a:srgbClr val="FF00FF"/>
                </a:solidFill>
                <a:latin typeface="Arial" charset="0"/>
              </a:rPr>
              <a:t>ф </a:t>
            </a:r>
            <a:r>
              <a:rPr lang="ru-RU" sz="1400" b="1">
                <a:solidFill>
                  <a:srgbClr val="FF00FF"/>
                </a:solidFill>
                <a:latin typeface="Arial" charset="0"/>
              </a:rPr>
              <a:t>= 0,8  </a:t>
            </a:r>
            <a:r>
              <a:rPr lang="en-US" sz="1400" b="1" i="1">
                <a:solidFill>
                  <a:srgbClr val="333399"/>
                </a:solidFill>
                <a:latin typeface="Arial" charset="0"/>
              </a:rPr>
              <a:t>RR</a:t>
            </a:r>
            <a:r>
              <a:rPr lang="ru-RU" sz="1000" b="1">
                <a:solidFill>
                  <a:srgbClr val="333399"/>
                </a:solidFill>
                <a:latin typeface="Arial" charset="0"/>
              </a:rPr>
              <a:t>ф</a:t>
            </a:r>
            <a:r>
              <a:rPr lang="ru-RU" sz="1400" b="1">
                <a:solidFill>
                  <a:srgbClr val="333399"/>
                </a:solidFill>
                <a:latin typeface="Arial" charset="0"/>
              </a:rPr>
              <a:t> = 2,5</a:t>
            </a:r>
            <a:r>
              <a:rPr lang="ru-RU">
                <a:solidFill>
                  <a:srgbClr val="333399"/>
                </a:solidFill>
                <a:latin typeface="Arial" charset="0"/>
              </a:rPr>
              <a:t> </a:t>
            </a:r>
            <a:endParaRPr lang="ru-RU" sz="1400">
              <a:latin typeface="Arial" charset="0"/>
            </a:endParaRPr>
          </a:p>
        </p:txBody>
      </p:sp>
      <p:sp>
        <p:nvSpPr>
          <p:cNvPr id="182294" name="Text Box 22"/>
          <p:cNvSpPr txBox="1">
            <a:spLocks noChangeArrowheads="1"/>
          </p:cNvSpPr>
          <p:nvPr/>
        </p:nvSpPr>
        <p:spPr bwMode="auto">
          <a:xfrm>
            <a:off x="3203575" y="6308725"/>
            <a:ext cx="2386013" cy="304800"/>
          </a:xfrm>
          <a:prstGeom prst="rect">
            <a:avLst/>
          </a:prstGeom>
          <a:solidFill>
            <a:schemeClr val="bg1"/>
          </a:solidFill>
          <a:ln w="9525">
            <a:noFill/>
            <a:miter lim="800000"/>
            <a:headEnd/>
            <a:tailEnd/>
          </a:ln>
          <a:effectLst/>
        </p:spPr>
        <p:txBody>
          <a:bodyPr wrap="none">
            <a:spAutoFit/>
          </a:bodyPr>
          <a:lstStyle/>
          <a:p>
            <a:pPr algn="ctr"/>
            <a:r>
              <a:rPr lang="en-US" sz="1400" b="1" i="1">
                <a:solidFill>
                  <a:srgbClr val="FF0000"/>
                </a:solidFill>
                <a:latin typeface="Arial" charset="0"/>
              </a:rPr>
              <a:t>RR</a:t>
            </a:r>
            <a:r>
              <a:rPr lang="ru-RU" sz="1000" b="1">
                <a:solidFill>
                  <a:srgbClr val="FF0000"/>
                </a:solidFill>
                <a:latin typeface="Arial" charset="0"/>
              </a:rPr>
              <a:t>ф</a:t>
            </a:r>
            <a:r>
              <a:rPr lang="en-US" sz="1400" b="1">
                <a:solidFill>
                  <a:srgbClr val="FF0000"/>
                </a:solidFill>
                <a:latin typeface="Arial" charset="0"/>
              </a:rPr>
              <a:t> = </a:t>
            </a:r>
            <a:r>
              <a:rPr lang="ru-RU" sz="1400" b="1">
                <a:solidFill>
                  <a:srgbClr val="FF0000"/>
                </a:solidFill>
                <a:latin typeface="Arial" charset="0"/>
              </a:rPr>
              <a:t>1</a:t>
            </a:r>
            <a:r>
              <a:rPr lang="ru-RU" sz="1400" b="1">
                <a:latin typeface="Arial" charset="0"/>
              </a:rPr>
              <a:t> </a:t>
            </a:r>
            <a:r>
              <a:rPr lang="en-US" sz="1400" b="1">
                <a:latin typeface="Arial" charset="0"/>
              </a:rPr>
              <a:t> </a:t>
            </a:r>
            <a:r>
              <a:rPr lang="en-US" sz="1400" b="1" i="1">
                <a:solidFill>
                  <a:srgbClr val="006600"/>
                </a:solidFill>
                <a:latin typeface="Arial" charset="0"/>
              </a:rPr>
              <a:t>RR</a:t>
            </a:r>
            <a:r>
              <a:rPr lang="ru-RU" sz="1000" b="1">
                <a:solidFill>
                  <a:srgbClr val="006600"/>
                </a:solidFill>
                <a:latin typeface="Arial" charset="0"/>
              </a:rPr>
              <a:t>ф</a:t>
            </a:r>
            <a:r>
              <a:rPr lang="en-US" sz="1400" b="1">
                <a:solidFill>
                  <a:srgbClr val="006600"/>
                </a:solidFill>
                <a:latin typeface="Arial" charset="0"/>
              </a:rPr>
              <a:t> = </a:t>
            </a:r>
            <a:r>
              <a:rPr lang="ru-RU" sz="1400" b="1">
                <a:solidFill>
                  <a:srgbClr val="006600"/>
                </a:solidFill>
                <a:latin typeface="Arial" charset="0"/>
              </a:rPr>
              <a:t>1</a:t>
            </a:r>
            <a:r>
              <a:rPr lang="en-US" sz="1400" b="1">
                <a:latin typeface="Arial" charset="0"/>
              </a:rPr>
              <a:t> </a:t>
            </a:r>
            <a:r>
              <a:rPr lang="ru-RU" sz="1400" b="1">
                <a:latin typeface="Arial" charset="0"/>
              </a:rPr>
              <a:t> </a:t>
            </a:r>
            <a:r>
              <a:rPr lang="en-US" sz="1400" b="1" i="1">
                <a:solidFill>
                  <a:srgbClr val="0000FF"/>
                </a:solidFill>
                <a:latin typeface="Arial" charset="0"/>
              </a:rPr>
              <a:t>RR</a:t>
            </a:r>
            <a:r>
              <a:rPr lang="ru-RU" sz="1000" b="1">
                <a:solidFill>
                  <a:srgbClr val="0000FF"/>
                </a:solidFill>
                <a:latin typeface="Arial" charset="0"/>
              </a:rPr>
              <a:t>ф</a:t>
            </a:r>
            <a:r>
              <a:rPr lang="en-US" sz="1400" b="1">
                <a:solidFill>
                  <a:srgbClr val="0000FF"/>
                </a:solidFill>
                <a:latin typeface="Arial" charset="0"/>
              </a:rPr>
              <a:t> = </a:t>
            </a:r>
            <a:r>
              <a:rPr lang="ru-RU" sz="1400" b="1">
                <a:solidFill>
                  <a:srgbClr val="0000FF"/>
                </a:solidFill>
                <a:latin typeface="Arial" charset="0"/>
              </a:rPr>
              <a:t>1</a:t>
            </a:r>
            <a:endParaRPr lang="ru-RU" sz="1400">
              <a:solidFill>
                <a:srgbClr val="333399"/>
              </a:solidFill>
              <a:latin typeface="Arial"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Номер слайда 5"/>
          <p:cNvSpPr>
            <a:spLocks noGrp="1"/>
          </p:cNvSpPr>
          <p:nvPr>
            <p:ph type="sldNum" sz="quarter" idx="12"/>
          </p:nvPr>
        </p:nvSpPr>
        <p:spPr/>
        <p:txBody>
          <a:bodyPr/>
          <a:lstStyle/>
          <a:p>
            <a:fld id="{227549FB-956E-4C71-B932-330D2DB6C4AB}" type="slidenum">
              <a:rPr lang="ru-RU"/>
              <a:pPr/>
              <a:t>35</a:t>
            </a:fld>
            <a:endParaRPr lang="ru-RU"/>
          </a:p>
        </p:txBody>
      </p:sp>
      <p:sp>
        <p:nvSpPr>
          <p:cNvPr id="100354" name="Rectangle 2"/>
          <p:cNvSpPr>
            <a:spLocks noChangeArrowheads="1"/>
          </p:cNvSpPr>
          <p:nvPr/>
        </p:nvSpPr>
        <p:spPr bwMode="auto">
          <a:xfrm>
            <a:off x="0" y="2565400"/>
            <a:ext cx="9144000" cy="0"/>
          </a:xfrm>
          <a:prstGeom prst="rect">
            <a:avLst/>
          </a:prstGeom>
          <a:noFill/>
          <a:ln w="9525">
            <a:noFill/>
            <a:miter lim="800000"/>
            <a:headEnd/>
            <a:tailEnd/>
          </a:ln>
          <a:effectLst/>
        </p:spPr>
        <p:txBody>
          <a:bodyPr wrap="none" anchor="ctr">
            <a:spAutoFit/>
          </a:bodyPr>
          <a:lstStyle/>
          <a:p>
            <a:endParaRPr lang="ru-RU"/>
          </a:p>
        </p:txBody>
      </p:sp>
      <p:sp>
        <p:nvSpPr>
          <p:cNvPr id="100355" name="Rectangle 3"/>
          <p:cNvSpPr>
            <a:spLocks noChangeArrowheads="1"/>
          </p:cNvSpPr>
          <p:nvPr/>
        </p:nvSpPr>
        <p:spPr bwMode="auto">
          <a:xfrm>
            <a:off x="287338" y="188913"/>
            <a:ext cx="8856662" cy="792162"/>
          </a:xfrm>
          <a:prstGeom prst="rect">
            <a:avLst/>
          </a:prstGeom>
          <a:noFill/>
          <a:ln w="9525">
            <a:noFill/>
            <a:miter lim="800000"/>
            <a:headEnd/>
            <a:tailEnd/>
          </a:ln>
          <a:effectLst/>
        </p:spPr>
        <p:txBody>
          <a:bodyPr anchor="ctr"/>
          <a:lstStyle/>
          <a:p>
            <a:pPr algn="ctr"/>
            <a:r>
              <a:rPr lang="ru-RU" sz="1400" b="1">
                <a:solidFill>
                  <a:schemeClr val="hlink"/>
                </a:solidFill>
                <a:effectLst>
                  <a:outerShdw blurRad="38100" dist="38100" dir="2700000" algn="tl">
                    <a:srgbClr val="C0C0C0"/>
                  </a:outerShdw>
                </a:effectLst>
                <a:latin typeface="Tahoma" pitchFamily="34" charset="0"/>
              </a:rPr>
              <a:t>ИССЛЕДОВАНИЕ ЭФФЕКТИВНОСТИ ИСПАРЕНИЯ И КОНДЕНСАЦИИ В КОНДЕНСАТОРЕ</a:t>
            </a:r>
            <a:br>
              <a:rPr lang="ru-RU" sz="1400" b="1">
                <a:solidFill>
                  <a:schemeClr val="hlink"/>
                </a:solidFill>
                <a:effectLst>
                  <a:outerShdw blurRad="38100" dist="38100" dir="2700000" algn="tl">
                    <a:srgbClr val="C0C0C0"/>
                  </a:outerShdw>
                </a:effectLst>
                <a:latin typeface="Tahoma" pitchFamily="34" charset="0"/>
              </a:rPr>
            </a:br>
            <a:r>
              <a:rPr lang="ru-RU" sz="1400" b="1">
                <a:solidFill>
                  <a:schemeClr val="hlink"/>
                </a:solidFill>
                <a:effectLst>
                  <a:outerShdw blurRad="38100" dist="38100" dir="2700000" algn="tl">
                    <a:srgbClr val="C0C0C0"/>
                  </a:outerShdw>
                </a:effectLst>
                <a:latin typeface="Tahoma" pitchFamily="34" charset="0"/>
              </a:rPr>
              <a:t>ПРИ РАЗЛИЧНЫХ ДИАПАЗОНАХ ТЕМПЕРАТУРЫ И ВЛАГОСОДЕРЖАНИЯ</a:t>
            </a:r>
            <a:r>
              <a:rPr lang="ru-RU" sz="1400" b="1">
                <a:solidFill>
                  <a:srgbClr val="000000"/>
                </a:solidFill>
                <a:latin typeface="Tahoma" pitchFamily="34" charset="0"/>
              </a:rPr>
              <a:t>  </a:t>
            </a:r>
            <a:r>
              <a:rPr lang="en-US" sz="1400" b="1">
                <a:solidFill>
                  <a:srgbClr val="000000"/>
                </a:solidFill>
                <a:latin typeface="Tahoma" pitchFamily="34" charset="0"/>
              </a:rPr>
              <a:t/>
            </a:r>
            <a:br>
              <a:rPr lang="en-US" sz="1400" b="1">
                <a:solidFill>
                  <a:srgbClr val="000000"/>
                </a:solidFill>
                <a:latin typeface="Tahoma" pitchFamily="34" charset="0"/>
              </a:rPr>
            </a:br>
            <a:r>
              <a:rPr lang="ru-RU" sz="600" b="1">
                <a:solidFill>
                  <a:srgbClr val="000000"/>
                </a:solidFill>
                <a:latin typeface="Tahoma" pitchFamily="34" charset="0"/>
              </a:rPr>
              <a:t>    </a:t>
            </a:r>
            <a:br>
              <a:rPr lang="ru-RU" sz="600" b="1">
                <a:solidFill>
                  <a:srgbClr val="000000"/>
                </a:solidFill>
                <a:latin typeface="Tahoma" pitchFamily="34" charset="0"/>
              </a:rPr>
            </a:br>
            <a:endParaRPr lang="ru-RU" sz="1200" b="1">
              <a:solidFill>
                <a:srgbClr val="000000"/>
              </a:solidFill>
              <a:latin typeface="Arial" charset="0"/>
            </a:endParaRPr>
          </a:p>
        </p:txBody>
      </p:sp>
      <p:sp>
        <p:nvSpPr>
          <p:cNvPr id="100356" name="Rectangle 4"/>
          <p:cNvSpPr>
            <a:spLocks noChangeArrowheads="1"/>
          </p:cNvSpPr>
          <p:nvPr/>
        </p:nvSpPr>
        <p:spPr bwMode="auto">
          <a:xfrm>
            <a:off x="0" y="2900363"/>
            <a:ext cx="9144000" cy="0"/>
          </a:xfrm>
          <a:prstGeom prst="rect">
            <a:avLst/>
          </a:prstGeom>
          <a:noFill/>
          <a:ln w="9525">
            <a:noFill/>
            <a:miter lim="800000"/>
            <a:headEnd/>
            <a:tailEnd/>
          </a:ln>
          <a:effectLst/>
        </p:spPr>
        <p:txBody>
          <a:bodyPr wrap="none" anchor="ctr">
            <a:spAutoFit/>
          </a:bodyPr>
          <a:lstStyle/>
          <a:p>
            <a:endParaRPr lang="ru-RU"/>
          </a:p>
        </p:txBody>
      </p:sp>
      <p:sp>
        <p:nvSpPr>
          <p:cNvPr id="100361" name="Rectangle 9"/>
          <p:cNvSpPr>
            <a:spLocks noChangeArrowheads="1"/>
          </p:cNvSpPr>
          <p:nvPr/>
        </p:nvSpPr>
        <p:spPr bwMode="auto">
          <a:xfrm>
            <a:off x="4787900" y="1628775"/>
            <a:ext cx="1944688" cy="1223963"/>
          </a:xfrm>
          <a:prstGeom prst="rect">
            <a:avLst/>
          </a:prstGeom>
          <a:noFill/>
          <a:ln w="9525">
            <a:noFill/>
            <a:miter lim="800000"/>
            <a:headEnd/>
            <a:tailEnd/>
          </a:ln>
          <a:effectLst/>
        </p:spPr>
        <p:txBody>
          <a:bodyPr anchor="ctr"/>
          <a:lstStyle/>
          <a:p>
            <a:r>
              <a:rPr lang="en-US" sz="1200" b="1">
                <a:solidFill>
                  <a:srgbClr val="000000"/>
                </a:solidFill>
                <a:latin typeface="Arial" charset="0"/>
              </a:rPr>
              <a:t>T</a:t>
            </a:r>
            <a:r>
              <a:rPr lang="ru-RU" sz="1200" b="1">
                <a:solidFill>
                  <a:srgbClr val="000000"/>
                </a:solidFill>
                <a:latin typeface="Arial" charset="0"/>
              </a:rPr>
              <a:t>х = </a:t>
            </a:r>
            <a:r>
              <a:rPr lang="en-US" sz="1200" b="1">
                <a:solidFill>
                  <a:srgbClr val="000000"/>
                </a:solidFill>
                <a:latin typeface="Arial" charset="0"/>
              </a:rPr>
              <a:t>var</a:t>
            </a:r>
            <a:r>
              <a:rPr lang="ru-RU" sz="1200" b="1">
                <a:solidFill>
                  <a:srgbClr val="000000"/>
                </a:solidFill>
                <a:latin typeface="Arial" charset="0"/>
              </a:rPr>
              <a:t>: - 15…0…15 С</a:t>
            </a:r>
            <a:br>
              <a:rPr lang="ru-RU" sz="1200" b="1">
                <a:solidFill>
                  <a:srgbClr val="000000"/>
                </a:solidFill>
                <a:latin typeface="Arial" charset="0"/>
              </a:rPr>
            </a:br>
            <a:r>
              <a:rPr lang="ru-RU" sz="1200" b="1">
                <a:solidFill>
                  <a:srgbClr val="000000"/>
                </a:solidFill>
                <a:latin typeface="Arial" charset="0"/>
              </a:rPr>
              <a:t/>
            </a:r>
            <a:br>
              <a:rPr lang="ru-RU" sz="1200" b="1">
                <a:solidFill>
                  <a:srgbClr val="000000"/>
                </a:solidFill>
                <a:latin typeface="Arial" charset="0"/>
              </a:rPr>
            </a:br>
            <a:r>
              <a:rPr lang="en-US" sz="1200" b="1">
                <a:solidFill>
                  <a:srgbClr val="000000"/>
                </a:solidFill>
                <a:latin typeface="Arial" charset="0"/>
              </a:rPr>
              <a:t>T</a:t>
            </a:r>
            <a:r>
              <a:rPr lang="ru-RU" sz="1200" b="1">
                <a:solidFill>
                  <a:srgbClr val="000000"/>
                </a:solidFill>
                <a:latin typeface="Arial" charset="0"/>
              </a:rPr>
              <a:t>г = </a:t>
            </a:r>
            <a:r>
              <a:rPr lang="en-US" sz="1200" b="1">
                <a:solidFill>
                  <a:srgbClr val="000000"/>
                </a:solidFill>
                <a:latin typeface="Arial" charset="0"/>
              </a:rPr>
              <a:t>T</a:t>
            </a:r>
            <a:r>
              <a:rPr lang="ru-RU" sz="1200" b="1">
                <a:solidFill>
                  <a:srgbClr val="000000"/>
                </a:solidFill>
                <a:latin typeface="Arial" charset="0"/>
              </a:rPr>
              <a:t>х = + 60 С</a:t>
            </a:r>
            <a:br>
              <a:rPr lang="ru-RU" sz="1200" b="1">
                <a:solidFill>
                  <a:srgbClr val="000000"/>
                </a:solidFill>
                <a:latin typeface="Arial" charset="0"/>
              </a:rPr>
            </a:br>
            <a:r>
              <a:rPr lang="ru-RU" sz="1200" b="1">
                <a:solidFill>
                  <a:srgbClr val="000000"/>
                </a:solidFill>
                <a:latin typeface="Arial" charset="0"/>
              </a:rPr>
              <a:t/>
            </a:r>
            <a:br>
              <a:rPr lang="ru-RU" sz="1200" b="1">
                <a:solidFill>
                  <a:srgbClr val="000000"/>
                </a:solidFill>
                <a:latin typeface="Arial" charset="0"/>
              </a:rPr>
            </a:br>
            <a:r>
              <a:rPr lang="en-US" sz="1200" b="1">
                <a:solidFill>
                  <a:srgbClr val="000000"/>
                </a:solidFill>
                <a:latin typeface="Arial" charset="0"/>
              </a:rPr>
              <a:t>m = 0 … 0,03</a:t>
            </a:r>
            <a:endParaRPr lang="ru-RU" sz="1200" b="1">
              <a:solidFill>
                <a:srgbClr val="000000"/>
              </a:solidFill>
              <a:latin typeface="Arial" charset="0"/>
            </a:endParaRPr>
          </a:p>
        </p:txBody>
      </p:sp>
      <p:sp>
        <p:nvSpPr>
          <p:cNvPr id="100366" name="Rectangle 14"/>
          <p:cNvSpPr>
            <a:spLocks noChangeArrowheads="1"/>
          </p:cNvSpPr>
          <p:nvPr/>
        </p:nvSpPr>
        <p:spPr bwMode="auto">
          <a:xfrm>
            <a:off x="0" y="3151188"/>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100365" name="Object 13"/>
          <p:cNvGraphicFramePr>
            <a:graphicFrameLocks noChangeAspect="1"/>
          </p:cNvGraphicFramePr>
          <p:nvPr/>
        </p:nvGraphicFramePr>
        <p:xfrm>
          <a:off x="5435600" y="3573463"/>
          <a:ext cx="2209800" cy="606425"/>
        </p:xfrm>
        <a:graphic>
          <a:graphicData uri="http://schemas.openxmlformats.org/presentationml/2006/ole">
            <p:oleObj spid="_x0000_s100365" name="Формула" r:id="rId3" imgW="1612800" imgH="444240" progId="Equation.3">
              <p:embed/>
            </p:oleObj>
          </a:graphicData>
        </a:graphic>
      </p:graphicFrame>
      <p:sp>
        <p:nvSpPr>
          <p:cNvPr id="100368" name="Rectangle 16"/>
          <p:cNvSpPr>
            <a:spLocks noChangeArrowheads="1"/>
          </p:cNvSpPr>
          <p:nvPr/>
        </p:nvSpPr>
        <p:spPr bwMode="auto">
          <a:xfrm>
            <a:off x="0" y="3097213"/>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100367" name="Object 15"/>
          <p:cNvGraphicFramePr>
            <a:graphicFrameLocks noChangeAspect="1"/>
          </p:cNvGraphicFramePr>
          <p:nvPr/>
        </p:nvGraphicFramePr>
        <p:xfrm>
          <a:off x="4859338" y="5445125"/>
          <a:ext cx="3443287" cy="690563"/>
        </p:xfrm>
        <a:graphic>
          <a:graphicData uri="http://schemas.openxmlformats.org/presentationml/2006/ole">
            <p:oleObj spid="_x0000_s100367" name="Формула" r:id="rId4" imgW="2489040" imgH="495000" progId="Equation.3">
              <p:embed/>
            </p:oleObj>
          </a:graphicData>
        </a:graphic>
      </p:graphicFrame>
      <p:sp>
        <p:nvSpPr>
          <p:cNvPr id="100369" name="Rectangle 17"/>
          <p:cNvSpPr>
            <a:spLocks noChangeArrowheads="1"/>
          </p:cNvSpPr>
          <p:nvPr/>
        </p:nvSpPr>
        <p:spPr bwMode="auto">
          <a:xfrm>
            <a:off x="4716463" y="2852738"/>
            <a:ext cx="3743325" cy="504825"/>
          </a:xfrm>
          <a:prstGeom prst="rect">
            <a:avLst/>
          </a:prstGeom>
          <a:noFill/>
          <a:ln w="9525">
            <a:noFill/>
            <a:miter lim="800000"/>
            <a:headEnd/>
            <a:tailEnd/>
          </a:ln>
          <a:effectLst/>
        </p:spPr>
        <p:txBody>
          <a:bodyPr anchor="ctr"/>
          <a:lstStyle/>
          <a:p>
            <a:pPr algn="ctr"/>
            <a:r>
              <a:rPr lang="ru-RU" sz="1400" b="1">
                <a:solidFill>
                  <a:schemeClr val="hlink"/>
                </a:solidFill>
                <a:effectLst>
                  <a:outerShdw blurRad="38100" dist="38100" dir="2700000" algn="tl">
                    <a:srgbClr val="C0C0C0"/>
                  </a:outerShdw>
                </a:effectLst>
                <a:latin typeface="Arial" charset="0"/>
              </a:rPr>
              <a:t>кпд без учета фазовых превращений</a:t>
            </a:r>
          </a:p>
        </p:txBody>
      </p:sp>
      <p:sp>
        <p:nvSpPr>
          <p:cNvPr id="100370" name="Rectangle 18"/>
          <p:cNvSpPr>
            <a:spLocks noChangeArrowheads="1"/>
          </p:cNvSpPr>
          <p:nvPr/>
        </p:nvSpPr>
        <p:spPr bwMode="auto">
          <a:xfrm>
            <a:off x="4787900" y="4508500"/>
            <a:ext cx="3675063" cy="504825"/>
          </a:xfrm>
          <a:prstGeom prst="rect">
            <a:avLst/>
          </a:prstGeom>
          <a:noFill/>
          <a:ln w="9525">
            <a:noFill/>
            <a:miter lim="800000"/>
            <a:headEnd/>
            <a:tailEnd/>
          </a:ln>
          <a:effectLst/>
        </p:spPr>
        <p:txBody>
          <a:bodyPr anchor="ctr"/>
          <a:lstStyle/>
          <a:p>
            <a:pPr algn="ctr"/>
            <a:r>
              <a:rPr lang="ru-RU" sz="1400" b="1">
                <a:solidFill>
                  <a:schemeClr val="hlink"/>
                </a:solidFill>
                <a:effectLst>
                  <a:outerShdw blurRad="38100" dist="38100" dir="2700000" algn="tl">
                    <a:srgbClr val="C0C0C0"/>
                  </a:outerShdw>
                </a:effectLst>
                <a:latin typeface="Arial" charset="0"/>
              </a:rPr>
              <a:t>кпд с учетом фазовых превращений</a:t>
            </a:r>
          </a:p>
        </p:txBody>
      </p:sp>
      <p:pic>
        <p:nvPicPr>
          <p:cNvPr id="100371" name="Picture 19" descr="рис12"/>
          <p:cNvPicPr>
            <a:picLocks noChangeAspect="1" noChangeArrowheads="1"/>
          </p:cNvPicPr>
          <p:nvPr/>
        </p:nvPicPr>
        <p:blipFill>
          <a:blip r:embed="rId5" cstate="print"/>
          <a:srcRect/>
          <a:stretch>
            <a:fillRect/>
          </a:stretch>
        </p:blipFill>
        <p:spPr bwMode="auto">
          <a:xfrm>
            <a:off x="252413" y="1171575"/>
            <a:ext cx="4103687" cy="3776663"/>
          </a:xfrm>
          <a:prstGeom prst="rect">
            <a:avLst/>
          </a:prstGeom>
          <a:noFill/>
          <a:ln w="9525">
            <a:noFill/>
            <a:miter lim="800000"/>
            <a:headEnd/>
            <a:tailEnd/>
          </a:ln>
        </p:spPr>
      </p:pic>
      <p:pic>
        <p:nvPicPr>
          <p:cNvPr id="100372" name="Picture 20" descr="рис12пятый"/>
          <p:cNvPicPr>
            <a:picLocks noChangeAspect="1" noChangeArrowheads="1"/>
          </p:cNvPicPr>
          <p:nvPr/>
        </p:nvPicPr>
        <p:blipFill>
          <a:blip r:embed="rId6" cstate="print"/>
          <a:srcRect/>
          <a:stretch>
            <a:fillRect/>
          </a:stretch>
        </p:blipFill>
        <p:spPr bwMode="auto">
          <a:xfrm>
            <a:off x="1116013" y="4970463"/>
            <a:ext cx="2305050" cy="18875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Номер слайда 6"/>
          <p:cNvSpPr>
            <a:spLocks noGrp="1"/>
          </p:cNvSpPr>
          <p:nvPr>
            <p:ph type="sldNum" sz="quarter" idx="12"/>
          </p:nvPr>
        </p:nvSpPr>
        <p:spPr/>
        <p:txBody>
          <a:bodyPr/>
          <a:lstStyle/>
          <a:p>
            <a:fld id="{AAF4676D-5C3B-4CF6-9B71-8202E549D29D}" type="slidenum">
              <a:rPr lang="ru-RU"/>
              <a:pPr/>
              <a:t>36</a:t>
            </a:fld>
            <a:endParaRPr lang="ru-RU"/>
          </a:p>
        </p:txBody>
      </p:sp>
      <p:sp>
        <p:nvSpPr>
          <p:cNvPr id="82946" name="Text Box 2"/>
          <p:cNvSpPr txBox="1">
            <a:spLocks noChangeArrowheads="1"/>
          </p:cNvSpPr>
          <p:nvPr/>
        </p:nvSpPr>
        <p:spPr bwMode="auto">
          <a:xfrm>
            <a:off x="468313" y="333375"/>
            <a:ext cx="8520112" cy="1709738"/>
          </a:xfrm>
          <a:prstGeom prst="rect">
            <a:avLst/>
          </a:prstGeom>
          <a:noFill/>
          <a:ln w="9525">
            <a:noFill/>
            <a:miter lim="800000"/>
            <a:headEnd/>
            <a:tailEnd/>
          </a:ln>
          <a:effectLst/>
        </p:spPr>
        <p:txBody>
          <a:bodyPr>
            <a:spAutoFit/>
          </a:bodyPr>
          <a:lstStyle/>
          <a:p>
            <a:pPr algn="ctr"/>
            <a:r>
              <a:rPr lang="ru-RU" b="1">
                <a:solidFill>
                  <a:srgbClr val="CC0000"/>
                </a:solidFill>
                <a:effectLst>
                  <a:outerShdw blurRad="38100" dist="38100" dir="2700000" algn="tl">
                    <a:srgbClr val="C0C0C0"/>
                  </a:outerShdw>
                </a:effectLst>
                <a:latin typeface="Tahoma" pitchFamily="34" charset="0"/>
              </a:rPr>
              <a:t>ГЛАВА 6.</a:t>
            </a:r>
            <a:r>
              <a:rPr lang="ru-RU" b="1">
                <a:solidFill>
                  <a:srgbClr val="000000"/>
                </a:solidFill>
                <a:latin typeface="Tahoma" pitchFamily="34" charset="0"/>
              </a:rPr>
              <a:t> </a:t>
            </a:r>
            <a:r>
              <a:rPr lang="ru-RU" b="1">
                <a:solidFill>
                  <a:schemeClr val="hlink"/>
                </a:solidFill>
                <a:effectLst>
                  <a:outerShdw blurRad="38100" dist="38100" dir="2700000" algn="tl">
                    <a:srgbClr val="C0C0C0"/>
                  </a:outerShdw>
                </a:effectLst>
                <a:latin typeface="Tahoma" pitchFamily="34" charset="0"/>
              </a:rPr>
              <a:t>ОБОСНОВАНИЕ И ПРОВЕРКА МЕТОДА ЗАЩИТЫ ПЕРВИЧНОГО ТЕПЛООБМЕННИКА ОТ ТЕРМИЧЕСКИХ НАПРЯЖЕНИЙ</a:t>
            </a:r>
          </a:p>
          <a:p>
            <a:pPr algn="ctr"/>
            <a:r>
              <a:rPr lang="ru-RU" b="1">
                <a:solidFill>
                  <a:schemeClr val="hlink"/>
                </a:solidFill>
                <a:effectLst>
                  <a:outerShdw blurRad="38100" dist="38100" dir="2700000" algn="tl">
                    <a:srgbClr val="C0C0C0"/>
                  </a:outerShdw>
                </a:effectLst>
                <a:latin typeface="Tahoma" pitchFamily="34" charset="0"/>
              </a:rPr>
              <a:t>В ТЕПЛОПЕРЕДАЮЩЕЙ ПОВЕРХНОСТИ</a:t>
            </a:r>
          </a:p>
          <a:p>
            <a:pPr algn="ctr"/>
            <a:endParaRPr lang="ru-RU" sz="800" b="1">
              <a:solidFill>
                <a:schemeClr val="hlink"/>
              </a:solidFill>
              <a:effectLst>
                <a:outerShdw blurRad="38100" dist="38100" dir="2700000" algn="tl">
                  <a:srgbClr val="C0C0C0"/>
                </a:outerShdw>
              </a:effectLst>
              <a:latin typeface="Tahoma" pitchFamily="34" charset="0"/>
            </a:endParaRPr>
          </a:p>
          <a:p>
            <a:pPr algn="ctr"/>
            <a:endParaRPr lang="ru-RU" sz="800" b="1">
              <a:solidFill>
                <a:schemeClr val="hlink"/>
              </a:solidFill>
              <a:effectLst>
                <a:outerShdw blurRad="38100" dist="38100" dir="2700000" algn="tl">
                  <a:srgbClr val="C0C0C0"/>
                </a:outerShdw>
              </a:effectLst>
              <a:latin typeface="Tahoma" pitchFamily="34" charset="0"/>
            </a:endParaRPr>
          </a:p>
          <a:p>
            <a:r>
              <a:rPr lang="ru-RU" b="1">
                <a:solidFill>
                  <a:srgbClr val="CC0000"/>
                </a:solidFill>
                <a:effectLst>
                  <a:outerShdw blurRad="38100" dist="38100" dir="2700000" algn="tl">
                    <a:srgbClr val="C0C0C0"/>
                  </a:outerShdw>
                </a:effectLst>
                <a:latin typeface="Tahoma" pitchFamily="34" charset="0"/>
              </a:rPr>
              <a:t>Цель:</a:t>
            </a:r>
            <a:r>
              <a:rPr lang="ru-RU" b="1">
                <a:solidFill>
                  <a:srgbClr val="000000"/>
                </a:solidFill>
                <a:latin typeface="Tahoma" pitchFamily="34" charset="0"/>
              </a:rPr>
              <a:t> снизить термические напряжения и повысить ресурс работы первичного теплообменника при работе на высоких температурах</a:t>
            </a:r>
            <a:r>
              <a:rPr lang="ru-RU">
                <a:solidFill>
                  <a:srgbClr val="000000"/>
                </a:solidFill>
                <a:latin typeface="Tahoma" pitchFamily="34" charset="0"/>
              </a:rPr>
              <a:t> </a:t>
            </a:r>
          </a:p>
        </p:txBody>
      </p:sp>
      <p:sp>
        <p:nvSpPr>
          <p:cNvPr id="82953" name="Text Box 9"/>
          <p:cNvSpPr txBox="1">
            <a:spLocks noChangeArrowheads="1"/>
          </p:cNvSpPr>
          <p:nvPr/>
        </p:nvSpPr>
        <p:spPr bwMode="auto">
          <a:xfrm>
            <a:off x="4572000" y="2565400"/>
            <a:ext cx="4248150" cy="1439863"/>
          </a:xfrm>
          <a:prstGeom prst="rect">
            <a:avLst/>
          </a:prstGeom>
          <a:noFill/>
          <a:ln w="9525">
            <a:noFill/>
            <a:miter lim="800000"/>
            <a:headEnd/>
            <a:tailEnd/>
          </a:ln>
          <a:effectLst/>
        </p:spPr>
        <p:txBody>
          <a:bodyPr/>
          <a:lstStyle/>
          <a:p>
            <a:pPr algn="ctr"/>
            <a:r>
              <a:rPr lang="ru-RU" sz="1200" b="1">
                <a:solidFill>
                  <a:schemeClr val="hlink"/>
                </a:solidFill>
                <a:effectLst>
                  <a:outerShdw blurRad="38100" dist="38100" dir="2700000" algn="tl">
                    <a:srgbClr val="C0C0C0"/>
                  </a:outerShdw>
                </a:effectLst>
                <a:latin typeface="Tahoma" pitchFamily="34" charset="0"/>
              </a:rPr>
              <a:t>Параметры теплоносителей конденсатора</a:t>
            </a:r>
          </a:p>
          <a:p>
            <a:r>
              <a:rPr lang="ru-RU" sz="1200" b="1">
                <a:solidFill>
                  <a:srgbClr val="000000"/>
                </a:solidFill>
                <a:latin typeface="Tahoma" pitchFamily="34" charset="0"/>
              </a:rPr>
              <a:t>Параметр	                          Теплоносители</a:t>
            </a:r>
            <a:r>
              <a:rPr lang="ru-RU" sz="1200">
                <a:solidFill>
                  <a:srgbClr val="000000"/>
                </a:solidFill>
                <a:latin typeface="Tahoma" pitchFamily="34" charset="0"/>
              </a:rPr>
              <a:t>	</a:t>
            </a:r>
          </a:p>
          <a:p>
            <a:r>
              <a:rPr lang="ru-RU" sz="1200">
                <a:solidFill>
                  <a:srgbClr val="000000"/>
                </a:solidFill>
                <a:latin typeface="Tahoma" pitchFamily="34" charset="0"/>
              </a:rPr>
              <a:t>	         горячий	      холодный</a:t>
            </a:r>
          </a:p>
          <a:p>
            <a:r>
              <a:rPr lang="ru-RU" sz="1200">
                <a:solidFill>
                  <a:srgbClr val="000000"/>
                </a:solidFill>
                <a:latin typeface="Tahoma" pitchFamily="34" charset="0"/>
              </a:rPr>
              <a:t>Температура        400…600 </a:t>
            </a:r>
            <a:r>
              <a:rPr lang="ru-RU" sz="1200">
                <a:solidFill>
                  <a:srgbClr val="000000"/>
                </a:solidFill>
                <a:latin typeface="Tahoma" pitchFamily="34" charset="0"/>
                <a:sym typeface="Symbol" pitchFamily="18" charset="2"/>
              </a:rPr>
              <a:t></a:t>
            </a:r>
            <a:r>
              <a:rPr lang="ru-RU" sz="1200">
                <a:solidFill>
                  <a:srgbClr val="000000"/>
                </a:solidFill>
                <a:latin typeface="Tahoma" pitchFamily="34" charset="0"/>
              </a:rPr>
              <a:t>С	    – 50... + 50 </a:t>
            </a:r>
            <a:r>
              <a:rPr lang="ru-RU" sz="1200">
                <a:solidFill>
                  <a:srgbClr val="000000"/>
                </a:solidFill>
                <a:latin typeface="Tahoma" pitchFamily="34" charset="0"/>
                <a:sym typeface="Symbol" pitchFamily="18" charset="2"/>
              </a:rPr>
              <a:t></a:t>
            </a:r>
            <a:r>
              <a:rPr lang="ru-RU" sz="1200">
                <a:solidFill>
                  <a:srgbClr val="000000"/>
                </a:solidFill>
                <a:latin typeface="Tahoma" pitchFamily="34" charset="0"/>
              </a:rPr>
              <a:t>С</a:t>
            </a:r>
          </a:p>
          <a:p>
            <a:r>
              <a:rPr lang="ru-RU" sz="1200">
                <a:solidFill>
                  <a:srgbClr val="000000"/>
                </a:solidFill>
                <a:latin typeface="Tahoma" pitchFamily="34" charset="0"/>
              </a:rPr>
              <a:t>Давление 	    500...1000 кПа	    20…200 кПа</a:t>
            </a:r>
          </a:p>
          <a:p>
            <a:r>
              <a:rPr lang="ru-RU" sz="1200">
                <a:solidFill>
                  <a:srgbClr val="000000"/>
                </a:solidFill>
                <a:latin typeface="Tahoma" pitchFamily="34" charset="0"/>
              </a:rPr>
              <a:t>Расход 	     0.1…1.0 кг/с	    0.2…3.0 кг/с </a:t>
            </a:r>
          </a:p>
          <a:p>
            <a:r>
              <a:rPr lang="ru-RU" sz="1200">
                <a:solidFill>
                  <a:srgbClr val="000000"/>
                </a:solidFill>
                <a:latin typeface="Tahoma" pitchFamily="34" charset="0"/>
              </a:rPr>
              <a:t>Влажность	     0...100 г/кг с.в.	    0...100 г/кг с.в.</a:t>
            </a:r>
            <a:endParaRPr lang="ru-RU">
              <a:solidFill>
                <a:srgbClr val="000000"/>
              </a:solidFill>
              <a:latin typeface="Tahoma" pitchFamily="34" charset="0"/>
            </a:endParaRPr>
          </a:p>
        </p:txBody>
      </p:sp>
      <p:sp>
        <p:nvSpPr>
          <p:cNvPr id="82954" name="Rectangle 10"/>
          <p:cNvSpPr>
            <a:spLocks noChangeArrowheads="1"/>
          </p:cNvSpPr>
          <p:nvPr/>
        </p:nvSpPr>
        <p:spPr bwMode="auto">
          <a:xfrm>
            <a:off x="0" y="4076700"/>
            <a:ext cx="8856663" cy="503238"/>
          </a:xfrm>
          <a:prstGeom prst="rect">
            <a:avLst/>
          </a:prstGeom>
          <a:noFill/>
          <a:ln w="9525">
            <a:noFill/>
            <a:miter lim="800000"/>
            <a:headEnd/>
            <a:tailEnd/>
          </a:ln>
          <a:effectLst/>
        </p:spPr>
        <p:txBody>
          <a:bodyPr anchor="ctr"/>
          <a:lstStyle/>
          <a:p>
            <a:pPr algn="ctr"/>
            <a:r>
              <a:rPr lang="ru-RU" sz="1200" b="1">
                <a:solidFill>
                  <a:schemeClr val="hlink"/>
                </a:solidFill>
                <a:effectLst>
                  <a:outerShdw blurRad="38100" dist="38100" dir="2700000" algn="tl">
                    <a:srgbClr val="C0C0C0"/>
                  </a:outerShdw>
                </a:effectLst>
                <a:latin typeface="Arial" charset="0"/>
              </a:rPr>
              <a:t>ИЗВЕСТНЫЕ МЕРЫ БОРЬБЫ С ТЕРМИЧЕСКИМ НАПРЯЖЕНИЕМ     </a:t>
            </a:r>
            <a:br>
              <a:rPr lang="ru-RU" sz="1200" b="1">
                <a:solidFill>
                  <a:schemeClr val="hlink"/>
                </a:solidFill>
                <a:effectLst>
                  <a:outerShdw blurRad="38100" dist="38100" dir="2700000" algn="tl">
                    <a:srgbClr val="C0C0C0"/>
                  </a:outerShdw>
                </a:effectLst>
                <a:latin typeface="Arial" charset="0"/>
              </a:rPr>
            </a:br>
            <a:r>
              <a:rPr lang="en-US" sz="600" b="1">
                <a:solidFill>
                  <a:srgbClr val="000000"/>
                </a:solidFill>
                <a:latin typeface="Arial" charset="0"/>
              </a:rPr>
              <a:t/>
            </a:r>
            <a:br>
              <a:rPr lang="en-US" sz="600" b="1">
                <a:solidFill>
                  <a:srgbClr val="000000"/>
                </a:solidFill>
                <a:latin typeface="Arial" charset="0"/>
              </a:rPr>
            </a:br>
            <a:r>
              <a:rPr lang="ru-RU" sz="1000" b="1">
                <a:solidFill>
                  <a:srgbClr val="000000"/>
                </a:solidFill>
                <a:latin typeface="Arial" charset="0"/>
              </a:rPr>
              <a:t> поля температур    </a:t>
            </a:r>
            <a:r>
              <a:rPr lang="en-US" sz="1000" b="1">
                <a:solidFill>
                  <a:srgbClr val="000000"/>
                </a:solidFill>
                <a:latin typeface="Arial" charset="0"/>
              </a:rPr>
              <a:t> </a:t>
            </a:r>
            <a:r>
              <a:rPr lang="ru-RU" sz="1000" b="1">
                <a:solidFill>
                  <a:srgbClr val="000000"/>
                </a:solidFill>
                <a:latin typeface="Arial" charset="0"/>
              </a:rPr>
              <a:t>   </a:t>
            </a:r>
            <a:r>
              <a:rPr lang="en-US" sz="1000" b="1">
                <a:solidFill>
                  <a:srgbClr val="000000"/>
                </a:solidFill>
                <a:latin typeface="Arial" charset="0"/>
              </a:rPr>
              <a:t>                                        </a:t>
            </a:r>
            <a:r>
              <a:rPr lang="ru-RU" sz="1000" b="1">
                <a:solidFill>
                  <a:srgbClr val="000000"/>
                </a:solidFill>
                <a:latin typeface="Arial" charset="0"/>
              </a:rPr>
              <a:t>           примеры разрушений         </a:t>
            </a:r>
            <a:r>
              <a:rPr lang="en-US" sz="1000" b="1">
                <a:solidFill>
                  <a:srgbClr val="000000"/>
                </a:solidFill>
                <a:latin typeface="Arial" charset="0"/>
              </a:rPr>
              <a:t>                                </a:t>
            </a:r>
            <a:r>
              <a:rPr lang="ru-RU" sz="1000" b="1">
                <a:solidFill>
                  <a:srgbClr val="000000"/>
                </a:solidFill>
                <a:latin typeface="Arial" charset="0"/>
              </a:rPr>
              <a:t>             меры борьбы</a:t>
            </a:r>
          </a:p>
        </p:txBody>
      </p:sp>
      <p:sp>
        <p:nvSpPr>
          <p:cNvPr id="82955" name="Rectangle 11"/>
          <p:cNvSpPr>
            <a:spLocks noChangeArrowheads="1"/>
          </p:cNvSpPr>
          <p:nvPr/>
        </p:nvSpPr>
        <p:spPr bwMode="auto">
          <a:xfrm>
            <a:off x="287338" y="2133600"/>
            <a:ext cx="8856662" cy="430213"/>
          </a:xfrm>
          <a:prstGeom prst="rect">
            <a:avLst/>
          </a:prstGeom>
          <a:noFill/>
          <a:ln w="9525">
            <a:noFill/>
            <a:miter lim="800000"/>
            <a:headEnd/>
            <a:tailEnd/>
          </a:ln>
          <a:effectLst/>
        </p:spPr>
        <p:txBody>
          <a:bodyPr anchor="ctr"/>
          <a:lstStyle/>
          <a:p>
            <a:pPr algn="ctr"/>
            <a:r>
              <a:rPr lang="ru-RU" sz="1200" b="1">
                <a:solidFill>
                  <a:schemeClr val="hlink"/>
                </a:solidFill>
                <a:effectLst>
                  <a:outerShdw blurRad="38100" dist="38100" dir="2700000" algn="tl">
                    <a:srgbClr val="C0C0C0"/>
                  </a:outerShdw>
                </a:effectLst>
                <a:latin typeface="Arial" charset="0"/>
              </a:rPr>
              <a:t>ЭКСПЛУАТАЦИОННЫЙ РЕЖИМ И ПРОБЛЕМЫ ТЕРМИЧЕСКИХ НАПРЯЖЕНИЙ</a:t>
            </a:r>
            <a:r>
              <a:rPr lang="ru-RU" sz="1200" b="1">
                <a:solidFill>
                  <a:srgbClr val="000000"/>
                </a:solidFill>
                <a:latin typeface="Arial" charset="0"/>
              </a:rPr>
              <a:t>    </a:t>
            </a:r>
            <a:br>
              <a:rPr lang="ru-RU" sz="1200" b="1">
                <a:solidFill>
                  <a:srgbClr val="000000"/>
                </a:solidFill>
                <a:latin typeface="Arial" charset="0"/>
              </a:rPr>
            </a:br>
            <a:r>
              <a:rPr lang="en-US" sz="600" b="1">
                <a:solidFill>
                  <a:srgbClr val="000000"/>
                </a:solidFill>
                <a:latin typeface="Arial" charset="0"/>
              </a:rPr>
              <a:t/>
            </a:r>
            <a:br>
              <a:rPr lang="en-US" sz="600" b="1">
                <a:solidFill>
                  <a:srgbClr val="000000"/>
                </a:solidFill>
                <a:latin typeface="Arial" charset="0"/>
              </a:rPr>
            </a:br>
            <a:r>
              <a:rPr lang="ru-RU" sz="1200" b="1">
                <a:solidFill>
                  <a:srgbClr val="000000"/>
                </a:solidFill>
                <a:latin typeface="Arial" charset="0"/>
              </a:rPr>
              <a:t>схема работы первичного теплообменника                                    эксплуатационные  температуры</a:t>
            </a:r>
          </a:p>
        </p:txBody>
      </p:sp>
      <p:pic>
        <p:nvPicPr>
          <p:cNvPr id="82958" name="Picture 14"/>
          <p:cNvPicPr>
            <a:picLocks noChangeAspect="1" noChangeArrowheads="1"/>
          </p:cNvPicPr>
          <p:nvPr>
            <p:ph sz="half" idx="2"/>
          </p:nvPr>
        </p:nvPicPr>
        <p:blipFill>
          <a:blip r:embed="rId3" cstate="print"/>
          <a:srcRect/>
          <a:stretch>
            <a:fillRect/>
          </a:stretch>
        </p:blipFill>
        <p:spPr>
          <a:xfrm>
            <a:off x="2700338" y="4581525"/>
            <a:ext cx="3394075" cy="2025650"/>
          </a:xfrm>
          <a:noFill/>
          <a:ln/>
        </p:spPr>
      </p:pic>
      <p:sp>
        <p:nvSpPr>
          <p:cNvPr id="82961" name="Rectangle 17"/>
          <p:cNvSpPr>
            <a:spLocks noChangeArrowheads="1"/>
          </p:cNvSpPr>
          <p:nvPr/>
        </p:nvSpPr>
        <p:spPr bwMode="auto">
          <a:xfrm>
            <a:off x="6443663" y="4581525"/>
            <a:ext cx="2520950" cy="2087563"/>
          </a:xfrm>
          <a:prstGeom prst="rect">
            <a:avLst/>
          </a:prstGeom>
          <a:noFill/>
          <a:ln w="9525">
            <a:noFill/>
            <a:miter lim="800000"/>
            <a:headEnd/>
            <a:tailEnd/>
          </a:ln>
          <a:effectLst/>
        </p:spPr>
        <p:txBody>
          <a:bodyPr anchor="ctr"/>
          <a:lstStyle/>
          <a:p>
            <a:r>
              <a:rPr lang="ru-RU" sz="1200" b="1">
                <a:solidFill>
                  <a:srgbClr val="000000"/>
                </a:solidFill>
                <a:latin typeface="Arial" charset="0"/>
              </a:rPr>
              <a:t>1. Подбор сталей с повышенными термоупругими свойствами</a:t>
            </a:r>
            <a:br>
              <a:rPr lang="ru-RU" sz="1200" b="1">
                <a:solidFill>
                  <a:srgbClr val="000000"/>
                </a:solidFill>
                <a:latin typeface="Arial" charset="0"/>
              </a:rPr>
            </a:br>
            <a:r>
              <a:rPr lang="en-US" sz="1200" b="1">
                <a:solidFill>
                  <a:srgbClr val="000000"/>
                </a:solidFill>
                <a:latin typeface="Arial" charset="0"/>
              </a:rPr>
              <a:t/>
            </a:r>
            <a:br>
              <a:rPr lang="en-US" sz="1200" b="1">
                <a:solidFill>
                  <a:srgbClr val="000000"/>
                </a:solidFill>
                <a:latin typeface="Arial" charset="0"/>
              </a:rPr>
            </a:br>
            <a:r>
              <a:rPr lang="ru-RU" sz="1200" b="1">
                <a:solidFill>
                  <a:srgbClr val="000000"/>
                </a:solidFill>
                <a:latin typeface="Arial" charset="0"/>
              </a:rPr>
              <a:t/>
            </a:r>
            <a:br>
              <a:rPr lang="ru-RU" sz="1200" b="1">
                <a:solidFill>
                  <a:srgbClr val="000000"/>
                </a:solidFill>
                <a:latin typeface="Arial" charset="0"/>
              </a:rPr>
            </a:br>
            <a:r>
              <a:rPr lang="ru-RU" sz="1200" b="1">
                <a:solidFill>
                  <a:srgbClr val="000000"/>
                </a:solidFill>
                <a:latin typeface="Arial" charset="0"/>
              </a:rPr>
              <a:t/>
            </a:r>
            <a:br>
              <a:rPr lang="ru-RU" sz="1200" b="1">
                <a:solidFill>
                  <a:srgbClr val="000000"/>
                </a:solidFill>
                <a:latin typeface="Arial" charset="0"/>
              </a:rPr>
            </a:br>
            <a:r>
              <a:rPr lang="ru-RU" sz="1200" b="1">
                <a:solidFill>
                  <a:srgbClr val="000000"/>
                </a:solidFill>
                <a:latin typeface="Arial" charset="0"/>
              </a:rPr>
              <a:t>2. Формирование «обручей жесткости» по термоупругим направлениям</a:t>
            </a:r>
          </a:p>
        </p:txBody>
      </p:sp>
      <p:graphicFrame>
        <p:nvGraphicFramePr>
          <p:cNvPr id="82967" name="Object 23"/>
          <p:cNvGraphicFramePr>
            <a:graphicFrameLocks noChangeAspect="1"/>
          </p:cNvGraphicFramePr>
          <p:nvPr/>
        </p:nvGraphicFramePr>
        <p:xfrm>
          <a:off x="323850" y="4437063"/>
          <a:ext cx="1530350" cy="2420937"/>
        </p:xfrm>
        <a:graphic>
          <a:graphicData uri="http://schemas.openxmlformats.org/presentationml/2006/ole">
            <p:oleObj spid="_x0000_s82967" name="Image" r:id="rId4" imgW="2006349" imgH="3174603" progId="Photoshop.Image.8">
              <p:embed/>
            </p:oleObj>
          </a:graphicData>
        </a:graphic>
      </p:graphicFrame>
      <p:pic>
        <p:nvPicPr>
          <p:cNvPr id="82969" name="Picture 25"/>
          <p:cNvPicPr>
            <a:picLocks noChangeAspect="1" noChangeArrowheads="1"/>
          </p:cNvPicPr>
          <p:nvPr/>
        </p:nvPicPr>
        <p:blipFill>
          <a:blip r:embed="rId5" cstate="print"/>
          <a:srcRect/>
          <a:stretch>
            <a:fillRect/>
          </a:stretch>
        </p:blipFill>
        <p:spPr bwMode="auto">
          <a:xfrm>
            <a:off x="1835150" y="2636838"/>
            <a:ext cx="1128713" cy="14414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Номер слайда 6"/>
          <p:cNvSpPr>
            <a:spLocks noGrp="1"/>
          </p:cNvSpPr>
          <p:nvPr>
            <p:ph type="sldNum" sz="quarter" idx="12"/>
          </p:nvPr>
        </p:nvSpPr>
        <p:spPr/>
        <p:txBody>
          <a:bodyPr/>
          <a:lstStyle/>
          <a:p>
            <a:fld id="{D604F024-70F1-49C8-910A-9B0B3541FEE2}" type="slidenum">
              <a:rPr lang="ru-RU"/>
              <a:pPr/>
              <a:t>37</a:t>
            </a:fld>
            <a:endParaRPr lang="ru-RU"/>
          </a:p>
        </p:txBody>
      </p:sp>
      <p:sp>
        <p:nvSpPr>
          <p:cNvPr id="87045" name="Rectangle 5"/>
          <p:cNvSpPr>
            <a:spLocks noChangeArrowheads="1"/>
          </p:cNvSpPr>
          <p:nvPr/>
        </p:nvSpPr>
        <p:spPr bwMode="auto">
          <a:xfrm>
            <a:off x="755650" y="260350"/>
            <a:ext cx="7815263" cy="647700"/>
          </a:xfrm>
          <a:prstGeom prst="rect">
            <a:avLst/>
          </a:prstGeom>
          <a:noFill/>
          <a:ln w="9525">
            <a:noFill/>
            <a:miter lim="800000"/>
            <a:headEnd/>
            <a:tailEnd/>
          </a:ln>
          <a:effectLst/>
        </p:spPr>
        <p:txBody>
          <a:bodyPr anchor="ctr"/>
          <a:lstStyle/>
          <a:p>
            <a:pPr algn="ctr"/>
            <a:r>
              <a:rPr lang="ru-RU" sz="1400" b="1">
                <a:solidFill>
                  <a:schemeClr val="hlink"/>
                </a:solidFill>
                <a:effectLst>
                  <a:outerShdw blurRad="38100" dist="38100" dir="2700000" algn="tl">
                    <a:srgbClr val="C0C0C0"/>
                  </a:outerShdw>
                </a:effectLst>
                <a:latin typeface="Tahoma" pitchFamily="34" charset="0"/>
              </a:rPr>
              <a:t>ПРИЧИНЫ ТЕРМИЧЕСКИХ НАПРЯЖЕНИЙ И МЕТОДИКА ЗАЩИТЫ ОТ РАЗРУШЕНИЯ</a:t>
            </a:r>
            <a:r>
              <a:rPr lang="ru-RU" sz="1400" b="1">
                <a:solidFill>
                  <a:srgbClr val="000000"/>
                </a:solidFill>
                <a:latin typeface="Tahoma" pitchFamily="34" charset="0"/>
              </a:rPr>
              <a:t> </a:t>
            </a:r>
            <a:r>
              <a:rPr lang="en-US" sz="1400" b="1">
                <a:solidFill>
                  <a:srgbClr val="000000"/>
                </a:solidFill>
                <a:latin typeface="Tahoma" pitchFamily="34" charset="0"/>
              </a:rPr>
              <a:t/>
            </a:r>
            <a:br>
              <a:rPr lang="en-US" sz="1400" b="1">
                <a:solidFill>
                  <a:srgbClr val="000000"/>
                </a:solidFill>
                <a:latin typeface="Tahoma" pitchFamily="34" charset="0"/>
              </a:rPr>
            </a:br>
            <a:r>
              <a:rPr lang="ru-RU" sz="1000" b="1">
                <a:solidFill>
                  <a:srgbClr val="000000"/>
                </a:solidFill>
                <a:latin typeface="Arial" charset="0"/>
              </a:rPr>
              <a:t>   </a:t>
            </a:r>
            <a:br>
              <a:rPr lang="ru-RU" sz="1000" b="1">
                <a:solidFill>
                  <a:srgbClr val="000000"/>
                </a:solidFill>
                <a:latin typeface="Arial" charset="0"/>
              </a:rPr>
            </a:br>
            <a:r>
              <a:rPr lang="ru-RU" sz="1000" b="1">
                <a:solidFill>
                  <a:srgbClr val="000000"/>
                </a:solidFill>
                <a:latin typeface="Arial" charset="0"/>
              </a:rPr>
              <a:t>    </a:t>
            </a:r>
            <a:r>
              <a:rPr lang="ru-RU" sz="1200" b="1">
                <a:solidFill>
                  <a:srgbClr val="000000"/>
                </a:solidFill>
                <a:latin typeface="Arial" charset="0"/>
              </a:rPr>
              <a:t>схема полей температур в первичном ТА          </a:t>
            </a:r>
            <a:r>
              <a:rPr lang="en-US" sz="1200" b="1">
                <a:solidFill>
                  <a:srgbClr val="000000"/>
                </a:solidFill>
                <a:latin typeface="Arial" charset="0"/>
              </a:rPr>
              <a:t>                        </a:t>
            </a:r>
            <a:r>
              <a:rPr lang="ru-RU" sz="1200" b="1">
                <a:solidFill>
                  <a:srgbClr val="000000"/>
                </a:solidFill>
                <a:latin typeface="Arial" charset="0"/>
              </a:rPr>
              <a:t>        методика защиты от разрушения</a:t>
            </a:r>
          </a:p>
        </p:txBody>
      </p:sp>
      <p:sp>
        <p:nvSpPr>
          <p:cNvPr id="87049" name="Rectangle 9"/>
          <p:cNvSpPr>
            <a:spLocks noChangeArrowheads="1"/>
          </p:cNvSpPr>
          <p:nvPr/>
        </p:nvSpPr>
        <p:spPr bwMode="auto">
          <a:xfrm>
            <a:off x="0" y="2462213"/>
            <a:ext cx="9144000" cy="0"/>
          </a:xfrm>
          <a:prstGeom prst="rect">
            <a:avLst/>
          </a:prstGeom>
          <a:noFill/>
          <a:ln w="9525">
            <a:noFill/>
            <a:miter lim="800000"/>
            <a:headEnd/>
            <a:tailEnd/>
          </a:ln>
          <a:effectLst/>
        </p:spPr>
        <p:txBody>
          <a:bodyPr wrap="none" anchor="ctr">
            <a:spAutoFit/>
          </a:bodyPr>
          <a:lstStyle/>
          <a:p>
            <a:endParaRPr lang="ru-RU"/>
          </a:p>
        </p:txBody>
      </p:sp>
      <p:sp>
        <p:nvSpPr>
          <p:cNvPr id="87051" name="Rectangle 11"/>
          <p:cNvSpPr>
            <a:spLocks noChangeArrowheads="1"/>
          </p:cNvSpPr>
          <p:nvPr/>
        </p:nvSpPr>
        <p:spPr bwMode="auto">
          <a:xfrm>
            <a:off x="0" y="3357563"/>
            <a:ext cx="9144000" cy="573087"/>
          </a:xfrm>
          <a:prstGeom prst="rect">
            <a:avLst/>
          </a:prstGeom>
          <a:noFill/>
          <a:ln w="9525">
            <a:noFill/>
            <a:miter lim="800000"/>
            <a:headEnd/>
            <a:tailEnd/>
          </a:ln>
          <a:effectLst/>
        </p:spPr>
        <p:txBody>
          <a:bodyPr anchor="ctr"/>
          <a:lstStyle/>
          <a:p>
            <a:pPr algn="ctr"/>
            <a:r>
              <a:rPr lang="ru-RU" sz="1400" b="1">
                <a:solidFill>
                  <a:schemeClr val="hlink"/>
                </a:solidFill>
                <a:effectLst>
                  <a:outerShdw blurRad="38100" dist="38100" dir="2700000" algn="tl">
                    <a:srgbClr val="C0C0C0"/>
                  </a:outerShdw>
                </a:effectLst>
                <a:latin typeface="Tahoma" pitchFamily="34" charset="0"/>
              </a:rPr>
              <a:t>МЕХАНИЗМ МАЛОЦИКЛОВОЙ УСТАЛОСТНОЙ ПРОЧНОСТИ</a:t>
            </a:r>
            <a:r>
              <a:rPr lang="ru-RU" sz="1400" b="1">
                <a:solidFill>
                  <a:srgbClr val="000000"/>
                </a:solidFill>
                <a:latin typeface="Tahoma" pitchFamily="34" charset="0"/>
              </a:rPr>
              <a:t>    </a:t>
            </a:r>
            <a:br>
              <a:rPr lang="ru-RU" sz="1400" b="1">
                <a:solidFill>
                  <a:srgbClr val="000000"/>
                </a:solidFill>
                <a:latin typeface="Tahoma" pitchFamily="34" charset="0"/>
              </a:rPr>
            </a:br>
            <a:r>
              <a:rPr lang="en-US" sz="600" b="1">
                <a:solidFill>
                  <a:srgbClr val="000000"/>
                </a:solidFill>
                <a:latin typeface="Tahoma" pitchFamily="34" charset="0"/>
              </a:rPr>
              <a:t/>
            </a:r>
            <a:br>
              <a:rPr lang="en-US" sz="600" b="1">
                <a:solidFill>
                  <a:srgbClr val="000000"/>
                </a:solidFill>
                <a:latin typeface="Tahoma" pitchFamily="34" charset="0"/>
              </a:rPr>
            </a:br>
            <a:r>
              <a:rPr lang="ru-RU" sz="1200" b="1">
                <a:solidFill>
                  <a:srgbClr val="000000"/>
                </a:solidFill>
                <a:latin typeface="Arial" charset="0"/>
              </a:rPr>
              <a:t>    циклы включения ПТО    </a:t>
            </a:r>
            <a:r>
              <a:rPr lang="en-US" sz="1200" b="1">
                <a:solidFill>
                  <a:srgbClr val="000000"/>
                </a:solidFill>
                <a:latin typeface="Arial" charset="0"/>
              </a:rPr>
              <a:t>                             </a:t>
            </a:r>
            <a:r>
              <a:rPr lang="ru-RU" sz="1200" b="1">
                <a:solidFill>
                  <a:srgbClr val="000000"/>
                </a:solidFill>
                <a:latin typeface="Arial" charset="0"/>
              </a:rPr>
              <a:t>    старение-отпуск материала           </a:t>
            </a:r>
            <a:r>
              <a:rPr lang="en-US" sz="1200" b="1">
                <a:solidFill>
                  <a:srgbClr val="000000"/>
                </a:solidFill>
                <a:latin typeface="Arial" charset="0"/>
              </a:rPr>
              <a:t>             </a:t>
            </a:r>
            <a:r>
              <a:rPr lang="ru-RU" sz="1200" b="1">
                <a:solidFill>
                  <a:srgbClr val="000000"/>
                </a:solidFill>
                <a:latin typeface="Arial" charset="0"/>
              </a:rPr>
              <a:t>сечения разрушения ПТО</a:t>
            </a:r>
          </a:p>
        </p:txBody>
      </p:sp>
      <p:sp>
        <p:nvSpPr>
          <p:cNvPr id="87062" name="Rectangle 22"/>
          <p:cNvSpPr>
            <a:spLocks noChangeArrowheads="1"/>
          </p:cNvSpPr>
          <p:nvPr/>
        </p:nvSpPr>
        <p:spPr bwMode="auto">
          <a:xfrm>
            <a:off x="0" y="2786063"/>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87061" name="Object 21"/>
          <p:cNvGraphicFramePr>
            <a:graphicFrameLocks noChangeAspect="1"/>
          </p:cNvGraphicFramePr>
          <p:nvPr/>
        </p:nvGraphicFramePr>
        <p:xfrm>
          <a:off x="250825" y="4581525"/>
          <a:ext cx="3171825" cy="1749425"/>
        </p:xfrm>
        <a:graphic>
          <a:graphicData uri="http://schemas.openxmlformats.org/presentationml/2006/ole">
            <p:oleObj spid="_x0000_s87061" name="Picture" r:id="rId3" imgW="5924750" imgH="3267706" progId="Word.Picture.8">
              <p:embed/>
            </p:oleObj>
          </a:graphicData>
        </a:graphic>
      </p:graphicFrame>
      <p:pic>
        <p:nvPicPr>
          <p:cNvPr id="87063" name="Picture 23" descr="Рис2"/>
          <p:cNvPicPr>
            <a:picLocks noChangeAspect="1" noChangeArrowheads="1"/>
          </p:cNvPicPr>
          <p:nvPr>
            <p:ph sz="half" idx="1"/>
          </p:nvPr>
        </p:nvPicPr>
        <p:blipFill>
          <a:blip r:embed="rId4" cstate="print"/>
          <a:srcRect/>
          <a:stretch>
            <a:fillRect/>
          </a:stretch>
        </p:blipFill>
        <p:spPr>
          <a:xfrm>
            <a:off x="3276600" y="4122738"/>
            <a:ext cx="3095625" cy="2687637"/>
          </a:xfrm>
          <a:noFill/>
          <a:ln/>
        </p:spPr>
      </p:pic>
      <p:graphicFrame>
        <p:nvGraphicFramePr>
          <p:cNvPr id="87070" name="Object 30"/>
          <p:cNvGraphicFramePr>
            <a:graphicFrameLocks noChangeAspect="1"/>
          </p:cNvGraphicFramePr>
          <p:nvPr/>
        </p:nvGraphicFramePr>
        <p:xfrm>
          <a:off x="3059113" y="981075"/>
          <a:ext cx="1349375" cy="2305050"/>
        </p:xfrm>
        <a:graphic>
          <a:graphicData uri="http://schemas.openxmlformats.org/presentationml/2006/ole">
            <p:oleObj spid="_x0000_s87070" name="Image" r:id="rId5" imgW="1866667" imgH="3187302" progId="Photoshop.Image.8">
              <p:embed/>
            </p:oleObj>
          </a:graphicData>
        </a:graphic>
      </p:graphicFrame>
      <p:pic>
        <p:nvPicPr>
          <p:cNvPr id="87074" name="Picture 34" descr="рис22"/>
          <p:cNvPicPr>
            <a:picLocks noChangeAspect="1" noChangeArrowheads="1"/>
          </p:cNvPicPr>
          <p:nvPr/>
        </p:nvPicPr>
        <p:blipFill>
          <a:blip r:embed="rId6" cstate="print"/>
          <a:srcRect/>
          <a:stretch>
            <a:fillRect/>
          </a:stretch>
        </p:blipFill>
        <p:spPr bwMode="auto">
          <a:xfrm>
            <a:off x="6392863" y="4221163"/>
            <a:ext cx="2751137" cy="1914525"/>
          </a:xfrm>
          <a:prstGeom prst="rect">
            <a:avLst/>
          </a:prstGeom>
          <a:noFill/>
          <a:ln w="9525">
            <a:noFill/>
            <a:miter lim="800000"/>
            <a:headEnd/>
            <a:tailEnd/>
          </a:ln>
        </p:spPr>
      </p:pic>
      <p:pic>
        <p:nvPicPr>
          <p:cNvPr id="87075" name="Picture 35"/>
          <p:cNvPicPr>
            <a:picLocks noChangeAspect="1" noChangeArrowheads="1"/>
          </p:cNvPicPr>
          <p:nvPr/>
        </p:nvPicPr>
        <p:blipFill>
          <a:blip r:embed="rId7" cstate="print"/>
          <a:srcRect/>
          <a:stretch>
            <a:fillRect/>
          </a:stretch>
        </p:blipFill>
        <p:spPr bwMode="auto">
          <a:xfrm>
            <a:off x="395288" y="1268413"/>
            <a:ext cx="2600325" cy="1879600"/>
          </a:xfrm>
          <a:prstGeom prst="rect">
            <a:avLst/>
          </a:prstGeom>
          <a:noFill/>
          <a:ln w="9525">
            <a:noFill/>
            <a:miter lim="800000"/>
            <a:headEnd/>
            <a:tailEnd/>
          </a:ln>
          <a:effectLst/>
        </p:spPr>
      </p:pic>
      <p:graphicFrame>
        <p:nvGraphicFramePr>
          <p:cNvPr id="87082" name="Object 42"/>
          <p:cNvGraphicFramePr>
            <a:graphicFrameLocks noChangeAspect="1"/>
          </p:cNvGraphicFramePr>
          <p:nvPr/>
        </p:nvGraphicFramePr>
        <p:xfrm>
          <a:off x="5508625" y="1773238"/>
          <a:ext cx="3052763" cy="633412"/>
        </p:xfrm>
        <a:graphic>
          <a:graphicData uri="http://schemas.openxmlformats.org/presentationml/2006/ole">
            <p:oleObj spid="_x0000_s87082" r:id="rId8" imgW="2260600" imgH="469900" progId="Equation.DSMT4">
              <p:embed/>
            </p:oleObj>
          </a:graphicData>
        </a:graphic>
      </p:graphicFrame>
      <p:sp>
        <p:nvSpPr>
          <p:cNvPr id="87083" name="Rectangle 43"/>
          <p:cNvSpPr>
            <a:spLocks noChangeArrowheads="1"/>
          </p:cNvSpPr>
          <p:nvPr/>
        </p:nvSpPr>
        <p:spPr bwMode="auto">
          <a:xfrm>
            <a:off x="6586538" y="1004888"/>
            <a:ext cx="773112" cy="336550"/>
          </a:xfrm>
          <a:prstGeom prst="rect">
            <a:avLst/>
          </a:prstGeom>
          <a:noFill/>
          <a:ln w="9525">
            <a:noFill/>
            <a:miter lim="800000"/>
            <a:headEnd/>
            <a:tailEnd/>
          </a:ln>
          <a:effectLst/>
        </p:spPr>
        <p:txBody>
          <a:bodyPr wrap="none">
            <a:spAutoFit/>
          </a:bodyPr>
          <a:lstStyle/>
          <a:p>
            <a:r>
              <a:rPr lang="en-US" sz="1600" b="1" i="1">
                <a:solidFill>
                  <a:srgbClr val="FF0000"/>
                </a:solidFill>
                <a:latin typeface="Times New Roman" pitchFamily="18" charset="0"/>
              </a:rPr>
              <a:t>RR </a:t>
            </a:r>
            <a:r>
              <a:rPr lang="en-US" sz="1600" b="1">
                <a:solidFill>
                  <a:srgbClr val="FF0000"/>
                </a:solidFill>
                <a:latin typeface="Times New Roman" pitchFamily="18" charset="0"/>
              </a:rPr>
              <a:t>&lt; 1</a:t>
            </a:r>
            <a:endParaRPr lang="ru-RU" sz="1600" b="1">
              <a:solidFill>
                <a:srgbClr val="FF0000"/>
              </a:solidFill>
              <a:latin typeface="Times New Roman"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Номер слайда 4"/>
          <p:cNvSpPr>
            <a:spLocks noGrp="1"/>
          </p:cNvSpPr>
          <p:nvPr>
            <p:ph type="sldNum" sz="quarter" idx="12"/>
          </p:nvPr>
        </p:nvSpPr>
        <p:spPr/>
        <p:txBody>
          <a:bodyPr/>
          <a:lstStyle/>
          <a:p>
            <a:fld id="{CA1C6368-86F3-4DA4-B70D-3DB1BC7F9E02}" type="slidenum">
              <a:rPr lang="ru-RU"/>
              <a:pPr/>
              <a:t>38</a:t>
            </a:fld>
            <a:endParaRPr lang="ru-RU"/>
          </a:p>
        </p:txBody>
      </p:sp>
      <p:sp>
        <p:nvSpPr>
          <p:cNvPr id="83976" name="Rectangle 8"/>
          <p:cNvSpPr>
            <a:spLocks noChangeArrowheads="1"/>
          </p:cNvSpPr>
          <p:nvPr/>
        </p:nvSpPr>
        <p:spPr bwMode="auto">
          <a:xfrm>
            <a:off x="0" y="2016125"/>
            <a:ext cx="9144000" cy="0"/>
          </a:xfrm>
          <a:prstGeom prst="rect">
            <a:avLst/>
          </a:prstGeom>
          <a:noFill/>
          <a:ln w="9525">
            <a:noFill/>
            <a:miter lim="800000"/>
            <a:headEnd/>
            <a:tailEnd/>
          </a:ln>
          <a:effectLst/>
        </p:spPr>
        <p:txBody>
          <a:bodyPr wrap="none" anchor="ctr">
            <a:spAutoFit/>
          </a:bodyPr>
          <a:lstStyle/>
          <a:p>
            <a:endParaRPr lang="ru-RU"/>
          </a:p>
        </p:txBody>
      </p:sp>
      <p:sp>
        <p:nvSpPr>
          <p:cNvPr id="83978" name="Rectangle 10"/>
          <p:cNvSpPr>
            <a:spLocks noChangeArrowheads="1"/>
          </p:cNvSpPr>
          <p:nvPr/>
        </p:nvSpPr>
        <p:spPr bwMode="auto">
          <a:xfrm>
            <a:off x="0" y="2016125"/>
            <a:ext cx="9144000" cy="0"/>
          </a:xfrm>
          <a:prstGeom prst="rect">
            <a:avLst/>
          </a:prstGeom>
          <a:noFill/>
          <a:ln w="9525">
            <a:noFill/>
            <a:miter lim="800000"/>
            <a:headEnd/>
            <a:tailEnd/>
          </a:ln>
          <a:effectLst/>
        </p:spPr>
        <p:txBody>
          <a:bodyPr wrap="none" anchor="ctr">
            <a:spAutoFit/>
          </a:bodyPr>
          <a:lstStyle/>
          <a:p>
            <a:endParaRPr lang="ru-RU"/>
          </a:p>
        </p:txBody>
      </p:sp>
      <p:sp>
        <p:nvSpPr>
          <p:cNvPr id="83980" name="Rectangle 12"/>
          <p:cNvSpPr>
            <a:spLocks noChangeArrowheads="1"/>
          </p:cNvSpPr>
          <p:nvPr/>
        </p:nvSpPr>
        <p:spPr bwMode="auto">
          <a:xfrm>
            <a:off x="0" y="1562100"/>
            <a:ext cx="9144000" cy="0"/>
          </a:xfrm>
          <a:prstGeom prst="rect">
            <a:avLst/>
          </a:prstGeom>
          <a:noFill/>
          <a:ln w="9525">
            <a:noFill/>
            <a:miter lim="800000"/>
            <a:headEnd/>
            <a:tailEnd/>
          </a:ln>
          <a:effectLst/>
        </p:spPr>
        <p:txBody>
          <a:bodyPr wrap="none" anchor="ctr">
            <a:spAutoFit/>
          </a:bodyPr>
          <a:lstStyle/>
          <a:p>
            <a:endParaRPr lang="ru-RU"/>
          </a:p>
        </p:txBody>
      </p:sp>
      <p:sp>
        <p:nvSpPr>
          <p:cNvPr id="83984" name="Rectangle 16"/>
          <p:cNvSpPr>
            <a:spLocks noChangeArrowheads="1"/>
          </p:cNvSpPr>
          <p:nvPr/>
        </p:nvSpPr>
        <p:spPr bwMode="auto">
          <a:xfrm>
            <a:off x="0" y="188913"/>
            <a:ext cx="8856663" cy="503237"/>
          </a:xfrm>
          <a:prstGeom prst="rect">
            <a:avLst/>
          </a:prstGeom>
          <a:noFill/>
          <a:ln w="9525">
            <a:noFill/>
            <a:miter lim="800000"/>
            <a:headEnd/>
            <a:tailEnd/>
          </a:ln>
          <a:effectLst/>
        </p:spPr>
        <p:txBody>
          <a:bodyPr anchor="ctr"/>
          <a:lstStyle/>
          <a:p>
            <a:pPr algn="ctr"/>
            <a:r>
              <a:rPr lang="ru-RU" sz="1400" b="1">
                <a:solidFill>
                  <a:schemeClr val="hlink"/>
                </a:solidFill>
                <a:effectLst>
                  <a:outerShdw blurRad="38100" dist="38100" dir="2700000" algn="tl">
                    <a:srgbClr val="C0C0C0"/>
                  </a:outerShdw>
                </a:effectLst>
                <a:latin typeface="Tahoma" pitchFamily="34" charset="0"/>
              </a:rPr>
              <a:t>СПОСОБЫ ЗАЩИТЫ ОТ РАЗРУШЕНИЯ И ИССЛЕДОВАНИЕ ИХ ЭФФЕКТИВНОСТИ</a:t>
            </a:r>
            <a:r>
              <a:rPr lang="ru-RU" sz="1000" b="1">
                <a:solidFill>
                  <a:srgbClr val="000000"/>
                </a:solidFill>
                <a:latin typeface="Tahoma" pitchFamily="34" charset="0"/>
              </a:rPr>
              <a:t>    </a:t>
            </a:r>
            <a:r>
              <a:rPr lang="ru-RU" sz="1200" b="1">
                <a:solidFill>
                  <a:srgbClr val="000000"/>
                </a:solidFill>
                <a:latin typeface="Arial" charset="0"/>
              </a:rPr>
              <a:t>     </a:t>
            </a:r>
            <a:r>
              <a:rPr lang="ru-RU" sz="1200" b="1">
                <a:solidFill>
                  <a:schemeClr val="tx2"/>
                </a:solidFill>
                <a:latin typeface="Arial" charset="0"/>
              </a:rPr>
              <a:t/>
            </a:r>
            <a:br>
              <a:rPr lang="ru-RU" sz="1200" b="1">
                <a:solidFill>
                  <a:schemeClr val="tx2"/>
                </a:solidFill>
                <a:latin typeface="Arial" charset="0"/>
              </a:rPr>
            </a:br>
            <a:r>
              <a:rPr lang="en-US" sz="600" b="1">
                <a:solidFill>
                  <a:srgbClr val="000000"/>
                </a:solidFill>
                <a:latin typeface="Arial" charset="0"/>
              </a:rPr>
              <a:t/>
            </a:r>
            <a:br>
              <a:rPr lang="en-US" sz="600" b="1">
                <a:solidFill>
                  <a:srgbClr val="000000"/>
                </a:solidFill>
                <a:latin typeface="Arial" charset="0"/>
              </a:rPr>
            </a:br>
            <a:endParaRPr lang="ru-RU" sz="1200" b="1">
              <a:solidFill>
                <a:srgbClr val="000000"/>
              </a:solidFill>
              <a:latin typeface="Arial" charset="0"/>
            </a:endParaRPr>
          </a:p>
        </p:txBody>
      </p:sp>
      <p:sp>
        <p:nvSpPr>
          <p:cNvPr id="83986" name="Rectangle 18"/>
          <p:cNvSpPr>
            <a:spLocks noChangeArrowheads="1"/>
          </p:cNvSpPr>
          <p:nvPr/>
        </p:nvSpPr>
        <p:spPr bwMode="auto">
          <a:xfrm>
            <a:off x="0" y="1989138"/>
            <a:ext cx="9144000" cy="0"/>
          </a:xfrm>
          <a:prstGeom prst="rect">
            <a:avLst/>
          </a:prstGeom>
          <a:noFill/>
          <a:ln w="9525">
            <a:noFill/>
            <a:miter lim="800000"/>
            <a:headEnd/>
            <a:tailEnd/>
          </a:ln>
          <a:effectLst/>
        </p:spPr>
        <p:txBody>
          <a:bodyPr wrap="none" anchor="ctr">
            <a:spAutoFit/>
          </a:bodyPr>
          <a:lstStyle/>
          <a:p>
            <a:endParaRPr lang="ru-RU"/>
          </a:p>
        </p:txBody>
      </p:sp>
      <p:sp>
        <p:nvSpPr>
          <p:cNvPr id="83987" name="Rectangle 19"/>
          <p:cNvSpPr>
            <a:spLocks noChangeArrowheads="1"/>
          </p:cNvSpPr>
          <p:nvPr/>
        </p:nvSpPr>
        <p:spPr bwMode="auto">
          <a:xfrm>
            <a:off x="5076825" y="549275"/>
            <a:ext cx="3492500" cy="1079500"/>
          </a:xfrm>
          <a:prstGeom prst="rect">
            <a:avLst/>
          </a:prstGeom>
          <a:noFill/>
          <a:ln w="9525">
            <a:noFill/>
            <a:miter lim="800000"/>
            <a:headEnd/>
            <a:tailEnd/>
          </a:ln>
          <a:effectLst/>
        </p:spPr>
        <p:txBody>
          <a:bodyPr anchor="ctr"/>
          <a:lstStyle/>
          <a:p>
            <a:pPr algn="ctr"/>
            <a:r>
              <a:rPr lang="en-US" sz="1200" b="1">
                <a:solidFill>
                  <a:srgbClr val="000000"/>
                </a:solidFill>
                <a:latin typeface="Arial" charset="0"/>
              </a:rPr>
              <a:t/>
            </a:r>
            <a:br>
              <a:rPr lang="en-US" sz="1200" b="1">
                <a:solidFill>
                  <a:srgbClr val="000000"/>
                </a:solidFill>
                <a:latin typeface="Arial" charset="0"/>
              </a:rPr>
            </a:br>
            <a:r>
              <a:rPr lang="en-US" sz="1200" b="1">
                <a:solidFill>
                  <a:srgbClr val="000000"/>
                </a:solidFill>
                <a:latin typeface="Arial" charset="0"/>
              </a:rPr>
              <a:t/>
            </a:r>
            <a:br>
              <a:rPr lang="en-US" sz="1200" b="1">
                <a:solidFill>
                  <a:srgbClr val="000000"/>
                </a:solidFill>
                <a:latin typeface="Arial" charset="0"/>
              </a:rPr>
            </a:br>
            <a:r>
              <a:rPr lang="ru-RU" sz="1400" b="1">
                <a:solidFill>
                  <a:srgbClr val="000000"/>
                </a:solidFill>
                <a:latin typeface="Arial" charset="0"/>
              </a:rPr>
              <a:t>сравнение изменений </a:t>
            </a:r>
            <a:br>
              <a:rPr lang="ru-RU" sz="1400" b="1">
                <a:solidFill>
                  <a:srgbClr val="000000"/>
                </a:solidFill>
                <a:latin typeface="Arial" charset="0"/>
              </a:rPr>
            </a:br>
            <a:r>
              <a:rPr lang="ru-RU" sz="1400" b="1">
                <a:solidFill>
                  <a:srgbClr val="000000"/>
                </a:solidFill>
                <a:latin typeface="Arial" charset="0"/>
              </a:rPr>
              <a:t>термических напряжений</a:t>
            </a:r>
            <a:r>
              <a:rPr lang="en-US" sz="1400" b="1">
                <a:solidFill>
                  <a:srgbClr val="000000"/>
                </a:solidFill>
                <a:latin typeface="Arial" charset="0"/>
              </a:rPr>
              <a:t/>
            </a:r>
            <a:br>
              <a:rPr lang="en-US" sz="1400" b="1">
                <a:solidFill>
                  <a:srgbClr val="000000"/>
                </a:solidFill>
                <a:latin typeface="Arial" charset="0"/>
              </a:rPr>
            </a:br>
            <a:r>
              <a:rPr lang="ru-RU" sz="1400" b="1">
                <a:solidFill>
                  <a:srgbClr val="000000"/>
                </a:solidFill>
                <a:latin typeface="Arial" charset="0"/>
              </a:rPr>
              <a:t>в первичных теплообменниках</a:t>
            </a:r>
            <a:r>
              <a:rPr lang="en-US" sz="1200" b="1">
                <a:solidFill>
                  <a:srgbClr val="000000"/>
                </a:solidFill>
                <a:latin typeface="Arial" charset="0"/>
              </a:rPr>
              <a:t/>
            </a:r>
            <a:br>
              <a:rPr lang="en-US" sz="1200" b="1">
                <a:solidFill>
                  <a:srgbClr val="000000"/>
                </a:solidFill>
                <a:latin typeface="Arial" charset="0"/>
              </a:rPr>
            </a:br>
            <a:r>
              <a:rPr lang="ru-RU" sz="1200" b="1">
                <a:solidFill>
                  <a:srgbClr val="000000"/>
                </a:solidFill>
                <a:latin typeface="Arial" charset="0"/>
              </a:rPr>
              <a:t/>
            </a:r>
            <a:br>
              <a:rPr lang="ru-RU" sz="1200" b="1">
                <a:solidFill>
                  <a:srgbClr val="000000"/>
                </a:solidFill>
                <a:latin typeface="Arial" charset="0"/>
              </a:rPr>
            </a:br>
            <a:endParaRPr lang="ru-RU" sz="1200" b="1">
              <a:solidFill>
                <a:srgbClr val="000000"/>
              </a:solidFill>
              <a:latin typeface="Arial" charset="0"/>
            </a:endParaRPr>
          </a:p>
        </p:txBody>
      </p:sp>
      <p:pic>
        <p:nvPicPr>
          <p:cNvPr id="83990" name="Picture 22"/>
          <p:cNvPicPr>
            <a:picLocks noChangeAspect="1" noChangeArrowheads="1"/>
          </p:cNvPicPr>
          <p:nvPr/>
        </p:nvPicPr>
        <p:blipFill>
          <a:blip r:embed="rId3" cstate="print"/>
          <a:srcRect/>
          <a:stretch>
            <a:fillRect/>
          </a:stretch>
        </p:blipFill>
        <p:spPr bwMode="auto">
          <a:xfrm>
            <a:off x="179388" y="1557338"/>
            <a:ext cx="4106862" cy="5013325"/>
          </a:xfrm>
          <a:prstGeom prst="rect">
            <a:avLst/>
          </a:prstGeom>
          <a:noFill/>
          <a:ln w="9525">
            <a:noFill/>
            <a:miter lim="800000"/>
            <a:headEnd/>
            <a:tailEnd/>
          </a:ln>
          <a:effectLst/>
        </p:spPr>
      </p:pic>
      <p:sp>
        <p:nvSpPr>
          <p:cNvPr id="84557" name="Text Box 589"/>
          <p:cNvSpPr txBox="1">
            <a:spLocks noChangeArrowheads="1"/>
          </p:cNvSpPr>
          <p:nvPr/>
        </p:nvSpPr>
        <p:spPr bwMode="auto">
          <a:xfrm>
            <a:off x="900113" y="620713"/>
            <a:ext cx="2736850" cy="806450"/>
          </a:xfrm>
          <a:prstGeom prst="rect">
            <a:avLst/>
          </a:prstGeom>
          <a:noFill/>
          <a:ln w="9525">
            <a:noFill/>
            <a:miter lim="800000"/>
            <a:headEnd/>
            <a:tailEnd/>
          </a:ln>
          <a:effectLst/>
        </p:spPr>
        <p:txBody>
          <a:bodyPr>
            <a:spAutoFit/>
          </a:bodyPr>
          <a:lstStyle/>
          <a:p>
            <a:pPr algn="ctr">
              <a:spcBef>
                <a:spcPct val="50000"/>
              </a:spcBef>
            </a:pPr>
            <a:r>
              <a:rPr lang="ru-RU" sz="1200" b="1">
                <a:solidFill>
                  <a:srgbClr val="591CA2"/>
                </a:solidFill>
                <a:effectLst>
                  <a:outerShdw blurRad="38100" dist="38100" dir="2700000" algn="tl">
                    <a:srgbClr val="C0C0C0"/>
                  </a:outerShdw>
                </a:effectLst>
                <a:latin typeface="Arial" charset="0"/>
              </a:rPr>
              <a:t>МНОГОХОДОВОЙ ПТО </a:t>
            </a:r>
            <a:endParaRPr lang="en-US" sz="1200" b="1">
              <a:solidFill>
                <a:srgbClr val="591CA2"/>
              </a:solidFill>
              <a:effectLst>
                <a:outerShdw blurRad="38100" dist="38100" dir="2700000" algn="tl">
                  <a:srgbClr val="C0C0C0"/>
                </a:outerShdw>
              </a:effectLst>
              <a:latin typeface="Arial" charset="0"/>
            </a:endParaRPr>
          </a:p>
          <a:p>
            <a:pPr algn="ctr">
              <a:spcBef>
                <a:spcPct val="50000"/>
              </a:spcBef>
            </a:pPr>
            <a:r>
              <a:rPr lang="ru-RU" sz="1400" b="1">
                <a:solidFill>
                  <a:srgbClr val="000000"/>
                </a:solidFill>
                <a:latin typeface="Arial" charset="0"/>
              </a:rPr>
              <a:t>поля температур в первичном теплообменнике</a:t>
            </a:r>
          </a:p>
        </p:txBody>
      </p:sp>
      <p:sp>
        <p:nvSpPr>
          <p:cNvPr id="84558" name="Rectangle 590"/>
          <p:cNvSpPr>
            <a:spLocks noChangeArrowheads="1"/>
          </p:cNvSpPr>
          <p:nvPr/>
        </p:nvSpPr>
        <p:spPr bwMode="auto">
          <a:xfrm>
            <a:off x="5003800" y="6092825"/>
            <a:ext cx="3492500" cy="647700"/>
          </a:xfrm>
          <a:prstGeom prst="rect">
            <a:avLst/>
          </a:prstGeom>
          <a:noFill/>
          <a:ln w="9525">
            <a:noFill/>
            <a:miter lim="800000"/>
            <a:headEnd/>
            <a:tailEnd/>
          </a:ln>
          <a:effectLst/>
        </p:spPr>
        <p:txBody>
          <a:bodyPr anchor="ctr"/>
          <a:lstStyle/>
          <a:p>
            <a:pPr algn="ctr"/>
            <a:r>
              <a:rPr lang="ru-RU" sz="1200" b="1">
                <a:solidFill>
                  <a:srgbClr val="FF3300"/>
                </a:solidFill>
                <a:effectLst>
                  <a:outerShdw blurRad="38100" dist="38100" dir="2700000" algn="tl">
                    <a:srgbClr val="C0C0C0"/>
                  </a:outerShdw>
                </a:effectLst>
                <a:latin typeface="Arial" charset="0"/>
              </a:rPr>
              <a:t>ОДНОХОДОВОЙ ПТО</a:t>
            </a:r>
            <a:r>
              <a:rPr lang="en-US" sz="1200" b="1">
                <a:solidFill>
                  <a:srgbClr val="FF3300"/>
                </a:solidFill>
                <a:effectLst>
                  <a:outerShdw blurRad="38100" dist="38100" dir="2700000" algn="tl">
                    <a:srgbClr val="C0C0C0"/>
                  </a:outerShdw>
                </a:effectLst>
                <a:latin typeface="Arial" charset="0"/>
              </a:rPr>
              <a:t>: II-1, II-2, II-3, II-4</a:t>
            </a:r>
            <a:r>
              <a:rPr lang="ru-RU" sz="1200" b="1">
                <a:solidFill>
                  <a:srgbClr val="591CA2"/>
                </a:solidFill>
                <a:effectLst>
                  <a:outerShdw blurRad="38100" dist="38100" dir="2700000" algn="tl">
                    <a:srgbClr val="C0C0C0"/>
                  </a:outerShdw>
                </a:effectLst>
                <a:latin typeface="Arial" charset="0"/>
              </a:rPr>
              <a:t> МНОГОХОДОВОЙ ПТО </a:t>
            </a:r>
            <a:r>
              <a:rPr lang="en-US" sz="1200" b="1">
                <a:solidFill>
                  <a:srgbClr val="591CA2"/>
                </a:solidFill>
                <a:effectLst>
                  <a:outerShdw blurRad="38100" dist="38100" dir="2700000" algn="tl">
                    <a:srgbClr val="C0C0C0"/>
                  </a:outerShdw>
                </a:effectLst>
                <a:latin typeface="Arial" charset="0"/>
              </a:rPr>
              <a:t>: I-1, I-2. I-3, I-4</a:t>
            </a:r>
            <a:br>
              <a:rPr lang="en-US" sz="1200" b="1">
                <a:solidFill>
                  <a:srgbClr val="591CA2"/>
                </a:solidFill>
                <a:effectLst>
                  <a:outerShdw blurRad="38100" dist="38100" dir="2700000" algn="tl">
                    <a:srgbClr val="C0C0C0"/>
                  </a:outerShdw>
                </a:effectLst>
                <a:latin typeface="Arial" charset="0"/>
              </a:rPr>
            </a:br>
            <a:endParaRPr lang="ru-RU" sz="1200" b="1">
              <a:solidFill>
                <a:srgbClr val="591CA2"/>
              </a:solidFill>
              <a:effectLst>
                <a:outerShdw blurRad="38100" dist="38100" dir="2700000" algn="tl">
                  <a:srgbClr val="C0C0C0"/>
                </a:outerShdw>
              </a:effectLst>
              <a:latin typeface="Arial" charset="0"/>
            </a:endParaRPr>
          </a:p>
        </p:txBody>
      </p:sp>
      <p:graphicFrame>
        <p:nvGraphicFramePr>
          <p:cNvPr id="84561" name="Object 593"/>
          <p:cNvGraphicFramePr>
            <a:graphicFrameLocks noChangeAspect="1"/>
          </p:cNvGraphicFramePr>
          <p:nvPr/>
        </p:nvGraphicFramePr>
        <p:xfrm>
          <a:off x="4859338" y="1844675"/>
          <a:ext cx="3619500" cy="4178300"/>
        </p:xfrm>
        <a:graphic>
          <a:graphicData uri="http://schemas.openxmlformats.org/presentationml/2006/ole">
            <p:oleObj spid="_x0000_s84561" name="Лист" r:id="rId4" imgW="3055620" imgH="3528060" progId="Excel.Sheet.8">
              <p:embed/>
            </p:oleObj>
          </a:graphicData>
        </a:graphic>
      </p:graphicFrame>
      <p:sp>
        <p:nvSpPr>
          <p:cNvPr id="84563" name="Text Box 595"/>
          <p:cNvSpPr txBox="1">
            <a:spLocks noChangeArrowheads="1"/>
          </p:cNvSpPr>
          <p:nvPr/>
        </p:nvSpPr>
        <p:spPr bwMode="auto">
          <a:xfrm>
            <a:off x="6877050" y="1844675"/>
            <a:ext cx="1520825" cy="244475"/>
          </a:xfrm>
          <a:prstGeom prst="rect">
            <a:avLst/>
          </a:prstGeom>
          <a:noFill/>
          <a:ln w="9525">
            <a:noFill/>
            <a:miter lim="800000"/>
            <a:headEnd/>
            <a:tailEnd/>
          </a:ln>
          <a:effectLst/>
        </p:spPr>
        <p:txBody>
          <a:bodyPr wrap="none">
            <a:spAutoFit/>
          </a:bodyPr>
          <a:lstStyle/>
          <a:p>
            <a:r>
              <a:rPr lang="ru-RU" sz="1000" b="1">
                <a:solidFill>
                  <a:srgbClr val="FF3300"/>
                </a:solidFill>
                <a:effectLst>
                  <a:outerShdw blurRad="38100" dist="38100" dir="2700000" algn="tl">
                    <a:srgbClr val="C0C0C0"/>
                  </a:outerShdw>
                </a:effectLst>
                <a:latin typeface="Arial" charset="0"/>
              </a:rPr>
              <a:t>ОДНОХОДОВОЙ ПТО</a:t>
            </a:r>
          </a:p>
        </p:txBody>
      </p:sp>
      <p:sp>
        <p:nvSpPr>
          <p:cNvPr id="84564" name="Text Box 596"/>
          <p:cNvSpPr txBox="1">
            <a:spLocks noChangeArrowheads="1"/>
          </p:cNvSpPr>
          <p:nvPr/>
        </p:nvSpPr>
        <p:spPr bwMode="auto">
          <a:xfrm>
            <a:off x="5292725" y="1844675"/>
            <a:ext cx="1608138" cy="244475"/>
          </a:xfrm>
          <a:prstGeom prst="rect">
            <a:avLst/>
          </a:prstGeom>
          <a:noFill/>
          <a:ln w="9525">
            <a:noFill/>
            <a:miter lim="800000"/>
            <a:headEnd/>
            <a:tailEnd/>
          </a:ln>
          <a:effectLst/>
        </p:spPr>
        <p:txBody>
          <a:bodyPr wrap="none">
            <a:spAutoFit/>
          </a:bodyPr>
          <a:lstStyle/>
          <a:p>
            <a:r>
              <a:rPr lang="ru-RU" sz="1000" b="1">
                <a:solidFill>
                  <a:srgbClr val="591CA2"/>
                </a:solidFill>
                <a:effectLst>
                  <a:outerShdw blurRad="38100" dist="38100" dir="2700000" algn="tl">
                    <a:srgbClr val="C0C0C0"/>
                  </a:outerShdw>
                </a:effectLst>
                <a:latin typeface="Arial" charset="0"/>
              </a:rPr>
              <a:t>МНОГОХОДОВОЙ ПТО</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Номер слайда 4"/>
          <p:cNvSpPr>
            <a:spLocks noGrp="1"/>
          </p:cNvSpPr>
          <p:nvPr>
            <p:ph type="sldNum" sz="quarter" idx="12"/>
          </p:nvPr>
        </p:nvSpPr>
        <p:spPr/>
        <p:txBody>
          <a:bodyPr/>
          <a:lstStyle/>
          <a:p>
            <a:fld id="{D6AD4626-0585-4B30-BDB3-43BB504F3315}" type="slidenum">
              <a:rPr lang="ru-RU"/>
              <a:pPr/>
              <a:t>39</a:t>
            </a:fld>
            <a:endParaRPr lang="ru-RU"/>
          </a:p>
        </p:txBody>
      </p:sp>
      <p:sp>
        <p:nvSpPr>
          <p:cNvPr id="197634" name="Rectangle 2"/>
          <p:cNvSpPr>
            <a:spLocks noChangeArrowheads="1"/>
          </p:cNvSpPr>
          <p:nvPr/>
        </p:nvSpPr>
        <p:spPr bwMode="auto">
          <a:xfrm>
            <a:off x="0" y="2016125"/>
            <a:ext cx="9144000" cy="0"/>
          </a:xfrm>
          <a:prstGeom prst="rect">
            <a:avLst/>
          </a:prstGeom>
          <a:noFill/>
          <a:ln w="9525">
            <a:noFill/>
            <a:miter lim="800000"/>
            <a:headEnd/>
            <a:tailEnd/>
          </a:ln>
          <a:effectLst/>
        </p:spPr>
        <p:txBody>
          <a:bodyPr wrap="none" anchor="ctr">
            <a:spAutoFit/>
          </a:bodyPr>
          <a:lstStyle/>
          <a:p>
            <a:endParaRPr lang="ru-RU"/>
          </a:p>
        </p:txBody>
      </p:sp>
      <p:sp>
        <p:nvSpPr>
          <p:cNvPr id="197635" name="Rectangle 3"/>
          <p:cNvSpPr>
            <a:spLocks noChangeArrowheads="1"/>
          </p:cNvSpPr>
          <p:nvPr/>
        </p:nvSpPr>
        <p:spPr bwMode="auto">
          <a:xfrm>
            <a:off x="0" y="2016125"/>
            <a:ext cx="9144000" cy="0"/>
          </a:xfrm>
          <a:prstGeom prst="rect">
            <a:avLst/>
          </a:prstGeom>
          <a:noFill/>
          <a:ln w="9525">
            <a:noFill/>
            <a:miter lim="800000"/>
            <a:headEnd/>
            <a:tailEnd/>
          </a:ln>
          <a:effectLst/>
        </p:spPr>
        <p:txBody>
          <a:bodyPr wrap="none" anchor="ctr">
            <a:spAutoFit/>
          </a:bodyPr>
          <a:lstStyle/>
          <a:p>
            <a:endParaRPr lang="ru-RU"/>
          </a:p>
        </p:txBody>
      </p:sp>
      <p:sp>
        <p:nvSpPr>
          <p:cNvPr id="197636" name="Rectangle 4"/>
          <p:cNvSpPr>
            <a:spLocks noChangeArrowheads="1"/>
          </p:cNvSpPr>
          <p:nvPr/>
        </p:nvSpPr>
        <p:spPr bwMode="auto">
          <a:xfrm>
            <a:off x="0" y="1562100"/>
            <a:ext cx="9144000" cy="0"/>
          </a:xfrm>
          <a:prstGeom prst="rect">
            <a:avLst/>
          </a:prstGeom>
          <a:noFill/>
          <a:ln w="9525">
            <a:noFill/>
            <a:miter lim="800000"/>
            <a:headEnd/>
            <a:tailEnd/>
          </a:ln>
          <a:effectLst/>
        </p:spPr>
        <p:txBody>
          <a:bodyPr wrap="none" anchor="ctr">
            <a:spAutoFit/>
          </a:bodyPr>
          <a:lstStyle/>
          <a:p>
            <a:endParaRPr lang="ru-RU"/>
          </a:p>
        </p:txBody>
      </p:sp>
      <p:sp>
        <p:nvSpPr>
          <p:cNvPr id="197637" name="Rectangle 5"/>
          <p:cNvSpPr>
            <a:spLocks noChangeArrowheads="1"/>
          </p:cNvSpPr>
          <p:nvPr/>
        </p:nvSpPr>
        <p:spPr bwMode="auto">
          <a:xfrm>
            <a:off x="287338" y="0"/>
            <a:ext cx="8856662" cy="792163"/>
          </a:xfrm>
          <a:prstGeom prst="rect">
            <a:avLst/>
          </a:prstGeom>
          <a:noFill/>
          <a:ln w="9525">
            <a:noFill/>
            <a:miter lim="800000"/>
            <a:headEnd/>
            <a:tailEnd/>
          </a:ln>
          <a:effectLst/>
        </p:spPr>
        <p:txBody>
          <a:bodyPr anchor="ctr"/>
          <a:lstStyle/>
          <a:p>
            <a:pPr algn="ctr"/>
            <a:r>
              <a:rPr lang="ru-RU" sz="1400" b="1">
                <a:solidFill>
                  <a:schemeClr val="hlink"/>
                </a:solidFill>
                <a:effectLst>
                  <a:outerShdw blurRad="38100" dist="38100" dir="2700000" algn="tl">
                    <a:srgbClr val="C0C0C0"/>
                  </a:outerShdw>
                </a:effectLst>
                <a:latin typeface="Tahoma" pitchFamily="34" charset="0"/>
              </a:rPr>
              <a:t>СПОСОБЫ ЗАЩИТЫ ОТ РАЗРУШЕНИЯ И ИССЛЕДОВАНИЕ ИХ ЭФФЕКТИВНОСТИ</a:t>
            </a:r>
            <a:r>
              <a:rPr lang="ru-RU" sz="1000" b="1">
                <a:solidFill>
                  <a:srgbClr val="000000"/>
                </a:solidFill>
                <a:latin typeface="Tahoma" pitchFamily="34" charset="0"/>
              </a:rPr>
              <a:t>    </a:t>
            </a:r>
            <a:br>
              <a:rPr lang="ru-RU" sz="1000" b="1">
                <a:solidFill>
                  <a:srgbClr val="000000"/>
                </a:solidFill>
                <a:latin typeface="Tahoma" pitchFamily="34" charset="0"/>
              </a:rPr>
            </a:br>
            <a:r>
              <a:rPr lang="en-US" sz="600" b="1">
                <a:solidFill>
                  <a:srgbClr val="000000"/>
                </a:solidFill>
                <a:latin typeface="Tahoma" pitchFamily="34" charset="0"/>
              </a:rPr>
              <a:t/>
            </a:r>
            <a:br>
              <a:rPr lang="en-US" sz="600" b="1">
                <a:solidFill>
                  <a:srgbClr val="000000"/>
                </a:solidFill>
                <a:latin typeface="Tahoma" pitchFamily="34" charset="0"/>
              </a:rPr>
            </a:br>
            <a:r>
              <a:rPr lang="ru-RU" sz="1200" b="1">
                <a:solidFill>
                  <a:srgbClr val="000000"/>
                </a:solidFill>
                <a:latin typeface="Arial" charset="0"/>
              </a:rPr>
              <a:t>    </a:t>
            </a:r>
            <a:r>
              <a:rPr lang="ru-RU" sz="1200" b="1">
                <a:solidFill>
                  <a:srgbClr val="FF3300"/>
                </a:solidFill>
                <a:effectLst>
                  <a:outerShdw blurRad="38100" dist="38100" dir="2700000" algn="tl">
                    <a:srgbClr val="C0C0C0"/>
                  </a:outerShdw>
                </a:effectLst>
                <a:latin typeface="Arial" charset="0"/>
              </a:rPr>
              <a:t>ОДНОХОДОВОЙ ПТО</a:t>
            </a:r>
            <a:r>
              <a:rPr lang="en-US" sz="1200" b="1">
                <a:solidFill>
                  <a:srgbClr val="FF3300"/>
                </a:solidFill>
                <a:effectLst>
                  <a:outerShdw blurRad="38100" dist="38100" dir="2700000" algn="tl">
                    <a:srgbClr val="C0C0C0"/>
                  </a:outerShdw>
                </a:effectLst>
                <a:latin typeface="Arial" charset="0"/>
              </a:rPr>
              <a:t> (I)</a:t>
            </a:r>
            <a:r>
              <a:rPr lang="ru-RU" sz="1200" b="1">
                <a:solidFill>
                  <a:srgbClr val="000000"/>
                </a:solidFill>
                <a:latin typeface="Arial" charset="0"/>
              </a:rPr>
              <a:t>                             </a:t>
            </a:r>
          </a:p>
        </p:txBody>
      </p:sp>
      <p:sp>
        <p:nvSpPr>
          <p:cNvPr id="197638" name="Text Box 6"/>
          <p:cNvSpPr txBox="1">
            <a:spLocks noChangeArrowheads="1"/>
          </p:cNvSpPr>
          <p:nvPr/>
        </p:nvSpPr>
        <p:spPr bwMode="auto">
          <a:xfrm>
            <a:off x="2843213" y="742950"/>
            <a:ext cx="4405312" cy="304800"/>
          </a:xfrm>
          <a:prstGeom prst="rect">
            <a:avLst/>
          </a:prstGeom>
          <a:noFill/>
          <a:ln w="9525">
            <a:noFill/>
            <a:miter lim="800000"/>
            <a:headEnd/>
            <a:tailEnd/>
          </a:ln>
          <a:effectLst/>
        </p:spPr>
        <p:txBody>
          <a:bodyPr wrap="none">
            <a:spAutoFit/>
          </a:bodyPr>
          <a:lstStyle/>
          <a:p>
            <a:r>
              <a:rPr lang="ru-RU" sz="1400" b="1">
                <a:solidFill>
                  <a:srgbClr val="000000"/>
                </a:solidFill>
                <a:latin typeface="Arial" charset="0"/>
              </a:rPr>
              <a:t>поля температур в первичном теплообменнике</a:t>
            </a:r>
          </a:p>
        </p:txBody>
      </p:sp>
      <p:graphicFrame>
        <p:nvGraphicFramePr>
          <p:cNvPr id="197639" name="Group 7"/>
          <p:cNvGraphicFramePr>
            <a:graphicFrameLocks noGrp="1"/>
          </p:cNvGraphicFramePr>
          <p:nvPr/>
        </p:nvGraphicFramePr>
        <p:xfrm>
          <a:off x="1403350" y="1052513"/>
          <a:ext cx="6697663" cy="1463994"/>
        </p:xfrm>
        <a:graphic>
          <a:graphicData uri="http://schemas.openxmlformats.org/drawingml/2006/table">
            <a:tbl>
              <a:tblPr/>
              <a:tblGrid>
                <a:gridCol w="293688"/>
                <a:gridCol w="1122362"/>
                <a:gridCol w="330200"/>
                <a:gridCol w="1123950"/>
                <a:gridCol w="330200"/>
                <a:gridCol w="1130300"/>
                <a:gridCol w="511175"/>
                <a:gridCol w="450850"/>
                <a:gridCol w="450850"/>
                <a:gridCol w="511175"/>
                <a:gridCol w="442913"/>
              </a:tblGrid>
              <a:tr h="180975">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ru-RU" sz="10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1" i="0" u="none" strike="noStrike" cap="none" normalizeH="0" baseline="0" smtClean="0">
                          <a:ln>
                            <a:noFill/>
                          </a:ln>
                          <a:solidFill>
                            <a:schemeClr val="tx1"/>
                          </a:solidFill>
                          <a:effectLst/>
                          <a:latin typeface="Times New Roman" pitchFamily="18" charset="0"/>
                          <a:cs typeface="Times New Roman" pitchFamily="18" charset="0"/>
                        </a:rPr>
                        <a:t>Г</a:t>
                      </a:r>
                      <a:endParaRPr kumimoji="0" lang="ru-RU" sz="10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ru-RU" sz="10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1" i="0" u="none" strike="noStrike" cap="none" normalizeH="0" baseline="0" smtClean="0">
                          <a:ln>
                            <a:noFill/>
                          </a:ln>
                          <a:solidFill>
                            <a:schemeClr val="tx1"/>
                          </a:solidFill>
                          <a:effectLst/>
                          <a:latin typeface="Times New Roman" pitchFamily="18" charset="0"/>
                          <a:cs typeface="Times New Roman" pitchFamily="18" charset="0"/>
                        </a:rPr>
                        <a:t>Г</a:t>
                      </a:r>
                      <a:endParaRPr kumimoji="0" lang="ru-RU" sz="10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ru-RU" sz="10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1" i="0" u="none" strike="noStrike" cap="none" normalizeH="0" baseline="0" smtClean="0">
                          <a:ln>
                            <a:noFill/>
                          </a:ln>
                          <a:solidFill>
                            <a:schemeClr val="tx1"/>
                          </a:solidFill>
                          <a:effectLst/>
                          <a:latin typeface="Times New Roman" pitchFamily="18" charset="0"/>
                          <a:cs typeface="Times New Roman" pitchFamily="18" charset="0"/>
                        </a:rPr>
                        <a:t>Г</a:t>
                      </a:r>
                      <a:endParaRPr kumimoji="0" lang="ru-RU" sz="1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Times New Roman" pitchFamily="18" charset="0"/>
                          <a:cs typeface="Times New Roman" pitchFamily="18" charset="0"/>
                        </a:rPr>
                        <a:t>RR</a:t>
                      </a:r>
                      <a:r>
                        <a:rPr kumimoji="0" lang="ru-RU" sz="1000" b="1" i="0" u="none" strike="noStrike" cap="none" normalizeH="0" baseline="-30000" smtClean="0">
                          <a:ln>
                            <a:noFill/>
                          </a:ln>
                          <a:solidFill>
                            <a:schemeClr val="tx1"/>
                          </a:solidFill>
                          <a:effectLst/>
                          <a:latin typeface="Times New Roman" pitchFamily="18" charset="0"/>
                          <a:cs typeface="Times New Roman" pitchFamily="18" charset="0"/>
                        </a:rPr>
                        <a:t>Г</a:t>
                      </a:r>
                      <a:r>
                        <a:rPr kumimoji="0" lang="ru-RU" sz="1000" b="1" i="0" u="none" strike="noStrike" cap="none" normalizeH="0" baseline="0" smtClean="0">
                          <a:ln>
                            <a:noFill/>
                          </a:ln>
                          <a:solidFill>
                            <a:schemeClr val="tx1"/>
                          </a:solidFill>
                          <a:effectLst/>
                          <a:latin typeface="Times New Roman" pitchFamily="18" charset="0"/>
                          <a:cs typeface="Times New Roman" pitchFamily="18" charset="0"/>
                        </a:rPr>
                        <a:t> = </a:t>
                      </a:r>
                      <a:r>
                        <a:rPr kumimoji="0" lang="en-US" sz="1000" b="1" i="0" u="none" strike="noStrike" cap="none" normalizeH="0" baseline="0" smtClean="0">
                          <a:ln>
                            <a:noFill/>
                          </a:ln>
                          <a:solidFill>
                            <a:schemeClr val="tx1"/>
                          </a:solidFill>
                          <a:effectLst/>
                          <a:latin typeface="Times New Roman" pitchFamily="18" charset="0"/>
                          <a:cs typeface="Times New Roman" pitchFamily="18" charset="0"/>
                        </a:rPr>
                        <a:t>var</a:t>
                      </a:r>
                      <a:endParaRPr kumimoji="0" lang="en-US" sz="10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ru-RU" sz="1000" b="0" i="0" u="none" strike="noStrike" cap="none" normalizeH="0" baseline="0" smtClean="0">
                        <a:ln>
                          <a:noFill/>
                        </a:ln>
                        <a:solidFill>
                          <a:schemeClr val="tx1"/>
                        </a:solidFill>
                        <a:effectLst/>
                        <a:latin typeface="Verdana"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1" i="0" u="none" strike="noStrike" cap="none" normalizeH="0" baseline="0" smtClean="0">
                          <a:ln>
                            <a:noFill/>
                          </a:ln>
                          <a:solidFill>
                            <a:schemeClr val="tx1"/>
                          </a:solidFill>
                          <a:effectLst/>
                          <a:latin typeface="Times New Roman" pitchFamily="18" charset="0"/>
                          <a:cs typeface="Times New Roman" pitchFamily="18" charset="0"/>
                        </a:rPr>
                        <a:t>Г</a:t>
                      </a:r>
                      <a:endParaRPr kumimoji="0" lang="ru-RU" sz="1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Times New Roman" pitchFamily="18" charset="0"/>
                          <a:cs typeface="Times New Roman" pitchFamily="18" charset="0"/>
                        </a:rPr>
                        <a:t>RR</a:t>
                      </a:r>
                      <a:r>
                        <a:rPr kumimoji="0" lang="ru-RU" sz="1000" b="1" i="0" u="none" strike="noStrike" cap="none" normalizeH="0" baseline="-30000" smtClean="0">
                          <a:ln>
                            <a:noFill/>
                          </a:ln>
                          <a:solidFill>
                            <a:schemeClr val="tx1"/>
                          </a:solidFill>
                          <a:effectLst/>
                          <a:latin typeface="Times New Roman" pitchFamily="18" charset="0"/>
                          <a:cs typeface="Times New Roman" pitchFamily="18" charset="0"/>
                        </a:rPr>
                        <a:t>Г</a:t>
                      </a:r>
                      <a:r>
                        <a:rPr kumimoji="0" lang="ru-RU" sz="1000" b="1" i="0" u="none" strike="noStrike" cap="none" normalizeH="0" baseline="0" smtClean="0">
                          <a:ln>
                            <a:noFill/>
                          </a:ln>
                          <a:solidFill>
                            <a:schemeClr val="tx1"/>
                          </a:solidFill>
                          <a:effectLst/>
                          <a:latin typeface="Times New Roman" pitchFamily="18" charset="0"/>
                          <a:cs typeface="Times New Roman" pitchFamily="18" charset="0"/>
                        </a:rPr>
                        <a:t> = </a:t>
                      </a:r>
                      <a:r>
                        <a:rPr kumimoji="0" lang="en-US" sz="1000" b="1" i="0" u="none" strike="noStrike" cap="none" normalizeH="0" baseline="0" smtClean="0">
                          <a:ln>
                            <a:noFill/>
                          </a:ln>
                          <a:solidFill>
                            <a:schemeClr val="tx1"/>
                          </a:solidFill>
                          <a:effectLst/>
                          <a:latin typeface="Times New Roman" pitchFamily="18" charset="0"/>
                          <a:cs typeface="Times New Roman" pitchFamily="18" charset="0"/>
                        </a:rPr>
                        <a:t>var</a:t>
                      </a:r>
                      <a:endParaRPr kumimoji="0" lang="en-US" sz="10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hMerge="1">
                  <a:txBody>
                    <a:bodyPr/>
                    <a:lstStyle/>
                    <a:p>
                      <a:endParaRPr lang="ru-RU"/>
                    </a:p>
                  </a:txBody>
                  <a:tcPr/>
                </a:tc>
                <a:tc hMerge="1">
                  <a:txBody>
                    <a:bodyPr/>
                    <a:lstStyle/>
                    <a:p>
                      <a:endParaRPr lang="ru-RU"/>
                    </a:p>
                  </a:txBody>
                  <a:tcPr/>
                </a:tc>
                <a:tc hMerge="1">
                  <a:txBody>
                    <a:bodyPr/>
                    <a:lstStyle/>
                    <a:p>
                      <a:endParaRPr lang="ru-RU"/>
                    </a:p>
                  </a:txBody>
                  <a:tcPr/>
                </a:tc>
              </a:tr>
              <a:tr h="274638">
                <a:tc row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1" i="0" u="none" strike="noStrike" cap="none" normalizeH="0" baseline="0" smtClean="0">
                          <a:ln>
                            <a:noFill/>
                          </a:ln>
                          <a:solidFill>
                            <a:schemeClr val="tx1"/>
                          </a:solidFill>
                          <a:effectLst/>
                          <a:latin typeface="Times New Roman" pitchFamily="18" charset="0"/>
                          <a:cs typeface="Times New Roman" pitchFamily="18" charset="0"/>
                        </a:rPr>
                        <a:t>Х</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0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3300"/>
                          </a:solidFill>
                          <a:effectLst>
                            <a:outerShdw blurRad="38100" dist="38100" dir="2700000" algn="tl">
                              <a:srgbClr val="C0C0C0"/>
                            </a:outerShdw>
                          </a:effectLst>
                          <a:latin typeface="Arial" charset="0"/>
                        </a:rPr>
                        <a:t>1</a:t>
                      </a:r>
                      <a:endParaRPr kumimoji="0" lang="ru-RU" sz="1000" b="1" i="0" u="none" strike="noStrike" cap="none" normalizeH="0" baseline="0" smtClean="0">
                        <a:ln>
                          <a:noFill/>
                        </a:ln>
                        <a:solidFill>
                          <a:srgbClr val="FF3300"/>
                        </a:solidFill>
                        <a:effectLst>
                          <a:outerShdw blurRad="38100" dist="38100" dir="2700000" algn="tl">
                            <a:srgbClr val="C0C0C0"/>
                          </a:outerShdw>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row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RR = 1</a:t>
                      </a:r>
                      <a:endParaRPr kumimoji="0" lang="en-US" sz="10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CC491"/>
                    </a:solidFill>
                  </a:tcPr>
                </a:tc>
                <a:tc row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1" i="0" u="none" strike="noStrike" cap="none" normalizeH="0" baseline="0" smtClean="0">
                          <a:ln>
                            <a:noFill/>
                          </a:ln>
                          <a:solidFill>
                            <a:schemeClr val="tx1"/>
                          </a:solidFill>
                          <a:effectLst/>
                          <a:latin typeface="Times New Roman" pitchFamily="18" charset="0"/>
                          <a:cs typeface="Times New Roman" pitchFamily="18" charset="0"/>
                        </a:rPr>
                        <a:t>Х</a:t>
                      </a:r>
                      <a:endParaRPr kumimoji="0" lang="en-US" sz="10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3300"/>
                          </a:solidFill>
                          <a:effectLst>
                            <a:outerShdw blurRad="38100" dist="38100" dir="2700000" algn="tl">
                              <a:srgbClr val="C0C0C0"/>
                            </a:outerShdw>
                          </a:effectLst>
                          <a:latin typeface="Times New Roman" pitchFamily="18" charset="0"/>
                          <a:cs typeface="Times New Roman" pitchFamily="18" charset="0"/>
                        </a:rPr>
                        <a:t>2</a:t>
                      </a:r>
                      <a:endParaRPr kumimoji="0" lang="ru-RU" sz="1000" b="0" i="0" u="none" strike="noStrike" cap="none" normalizeH="0" baseline="0" smtClean="0">
                        <a:ln>
                          <a:noFill/>
                        </a:ln>
                        <a:solidFill>
                          <a:srgbClr val="FF3300"/>
                        </a:solidFill>
                        <a:effectLst>
                          <a:outerShdw blurRad="38100" dist="38100" dir="2700000" algn="tl">
                            <a:srgbClr val="C0C0C0"/>
                          </a:outerShdw>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rowSpan="4">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RR = 0,35</a:t>
                      </a:r>
                      <a:endParaRPr kumimoji="0" lang="ru-RU" sz="10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5050"/>
                    </a:solidFill>
                  </a:tcPr>
                </a:tc>
                <a:tc row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1" i="0" u="none" strike="noStrike" cap="none" normalizeH="0" baseline="0" smtClean="0">
                          <a:ln>
                            <a:noFill/>
                          </a:ln>
                          <a:solidFill>
                            <a:schemeClr val="tx1"/>
                          </a:solidFill>
                          <a:effectLst/>
                          <a:latin typeface="Times New Roman" pitchFamily="18" charset="0"/>
                          <a:cs typeface="Times New Roman" pitchFamily="18" charset="0"/>
                        </a:rPr>
                        <a:t>Х</a:t>
                      </a:r>
                      <a:endParaRPr kumimoji="0" lang="en-US" sz="10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3300"/>
                          </a:solidFill>
                          <a:effectLst>
                            <a:outerShdw blurRad="38100" dist="38100" dir="2700000" algn="tl">
                              <a:srgbClr val="C0C0C0"/>
                            </a:outerShdw>
                          </a:effectLst>
                          <a:latin typeface="Times New Roman" pitchFamily="18" charset="0"/>
                          <a:cs typeface="Times New Roman" pitchFamily="18" charset="0"/>
                        </a:rPr>
                        <a:t>3</a:t>
                      </a:r>
                      <a:endParaRPr kumimoji="0" lang="ru-RU" sz="1000" b="0" i="0" u="none" strike="noStrike" cap="none" normalizeH="0" baseline="0" smtClean="0">
                        <a:ln>
                          <a:noFill/>
                        </a:ln>
                        <a:solidFill>
                          <a:srgbClr val="FF3300"/>
                        </a:solidFill>
                        <a:effectLst>
                          <a:outerShdw blurRad="38100" dist="38100" dir="2700000" algn="tl">
                            <a:srgbClr val="C0C0C0"/>
                          </a:outerShdw>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0,2</a:t>
                      </a:r>
                      <a:endParaRPr kumimoji="0" lang="ru-RU" sz="1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0,35</a:t>
                      </a:r>
                      <a:endParaRPr kumimoji="0" lang="ru-RU" sz="1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0,6</a:t>
                      </a:r>
                      <a:endParaRPr kumimoji="0" lang="en-US" sz="10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5050"/>
                    </a:solidFill>
                  </a:tcPr>
                </a:tc>
                <a:tc row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1" i="0" u="none" strike="noStrike" cap="none" normalizeH="0" baseline="0" smtClean="0">
                          <a:ln>
                            <a:noFill/>
                          </a:ln>
                          <a:solidFill>
                            <a:schemeClr val="tx1"/>
                          </a:solidFill>
                          <a:effectLst/>
                          <a:latin typeface="Times New Roman" pitchFamily="18" charset="0"/>
                          <a:cs typeface="Times New Roman" pitchFamily="18" charset="0"/>
                        </a:rPr>
                        <a:t>Х</a:t>
                      </a:r>
                      <a:endParaRPr kumimoji="0" lang="ru-RU" sz="10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1" i="0" u="none" strike="noStrike" cap="none" normalizeH="0" baseline="0" smtClean="0">
                          <a:ln>
                            <a:noFill/>
                          </a:ln>
                          <a:solidFill>
                            <a:schemeClr val="tx1"/>
                          </a:solidFill>
                          <a:effectLst/>
                          <a:latin typeface="Times New Roman" pitchFamily="18" charset="0"/>
                          <a:cs typeface="Times New Roman" pitchFamily="18" charset="0"/>
                        </a:rPr>
                        <a:t>RR</a:t>
                      </a:r>
                      <a:r>
                        <a:rPr kumimoji="0" lang="ru-RU" sz="1000" b="1" i="0" u="none" strike="noStrike" cap="none" normalizeH="0" baseline="-30000" smtClean="0">
                          <a:ln>
                            <a:noFill/>
                          </a:ln>
                          <a:solidFill>
                            <a:schemeClr val="tx1"/>
                          </a:solidFill>
                          <a:effectLst/>
                          <a:latin typeface="Times New Roman" pitchFamily="18" charset="0"/>
                          <a:cs typeface="Times New Roman" pitchFamily="18" charset="0"/>
                        </a:rPr>
                        <a:t>Х</a:t>
                      </a:r>
                      <a:r>
                        <a:rPr kumimoji="0" lang="ru-RU" sz="1000" b="1" i="0" u="none" strike="noStrike" cap="none" normalizeH="0" baseline="0" smtClean="0">
                          <a:ln>
                            <a:noFill/>
                          </a:ln>
                          <a:solidFill>
                            <a:schemeClr val="tx1"/>
                          </a:solidFill>
                          <a:effectLst/>
                          <a:latin typeface="Times New Roman" pitchFamily="18" charset="0"/>
                          <a:cs typeface="Times New Roman" pitchFamily="18" charset="0"/>
                        </a:rPr>
                        <a:t> = </a:t>
                      </a:r>
                      <a:r>
                        <a:rPr kumimoji="0" lang="en-US" sz="1000" b="1" i="0" u="none" strike="noStrike" cap="none" normalizeH="0" baseline="0" smtClean="0">
                          <a:ln>
                            <a:noFill/>
                          </a:ln>
                          <a:solidFill>
                            <a:schemeClr val="tx1"/>
                          </a:solidFill>
                          <a:effectLst/>
                          <a:latin typeface="Times New Roman" pitchFamily="18" charset="0"/>
                          <a:cs typeface="Times New Roman" pitchFamily="18" charset="0"/>
                        </a:rPr>
                        <a:t>var</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10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10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000" b="1" i="0" u="none" strike="noStrike" cap="none" normalizeH="0" baseline="0" smtClean="0">
                          <a:ln>
                            <a:noFill/>
                          </a:ln>
                          <a:solidFill>
                            <a:srgbClr val="FF3300"/>
                          </a:solidFill>
                          <a:effectLst>
                            <a:outerShdw blurRad="38100" dist="38100" dir="2700000" algn="tl">
                              <a:srgbClr val="C0C0C0"/>
                            </a:outerShdw>
                          </a:effectLst>
                          <a:latin typeface="Times New Roman" pitchFamily="18" charset="0"/>
                          <a:cs typeface="Times New Roman" pitchFamily="18" charset="0"/>
                        </a:rPr>
                        <a:t>4</a:t>
                      </a:r>
                      <a:endParaRPr kumimoji="0" lang="en-US" sz="1000" b="0" i="0" u="none" strike="noStrike" cap="none" normalizeH="0" baseline="0" smtClean="0">
                        <a:ln>
                          <a:noFill/>
                        </a:ln>
                        <a:solidFill>
                          <a:srgbClr val="FF3300"/>
                        </a:solidFill>
                        <a:effectLst>
                          <a:outerShdw blurRad="38100" dist="38100" dir="2700000" algn="tl">
                            <a:srgbClr val="C0C0C0"/>
                          </a:outerShdw>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0,65</a:t>
                      </a:r>
                      <a:endParaRPr kumimoji="0" lang="en-US" sz="10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505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0,4</a:t>
                      </a:r>
                      <a:endParaRPr kumimoji="0" lang="en-US" sz="10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505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0,2</a:t>
                      </a:r>
                      <a:endParaRPr kumimoji="0" lang="en-US" sz="10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505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0,1</a:t>
                      </a:r>
                      <a:endParaRPr kumimoji="0" lang="en-US" sz="10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5050"/>
                    </a:solidFill>
                  </a:tcPr>
                </a:tc>
              </a:tr>
              <a:tr h="274638">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1,2</a:t>
                      </a:r>
                      <a:endParaRPr kumimoji="0" lang="en-US" sz="10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CC39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0,65</a:t>
                      </a:r>
                      <a:endParaRPr kumimoji="0" lang="en-US" sz="10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505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0,35</a:t>
                      </a:r>
                      <a:endParaRPr kumimoji="0" lang="en-US" sz="10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505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0,15</a:t>
                      </a:r>
                      <a:endParaRPr kumimoji="0" lang="en-US" sz="10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5050"/>
                    </a:solidFill>
                  </a:tcPr>
                </a:tc>
              </a:tr>
              <a:tr h="274638">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2,0</a:t>
                      </a:r>
                      <a:endParaRPr kumimoji="0" lang="en-US" sz="10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71D7F3"/>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1,1</a:t>
                      </a:r>
                      <a:endParaRPr kumimoji="0" lang="en-US" sz="10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CC49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0,6</a:t>
                      </a:r>
                      <a:endParaRPr kumimoji="0" lang="en-US" sz="10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505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0,3</a:t>
                      </a:r>
                      <a:endParaRPr kumimoji="0" lang="en-US" sz="10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5050"/>
                    </a:solidFill>
                  </a:tcPr>
                </a:tc>
              </a:tr>
              <a:tr h="180975">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1,25</a:t>
                      </a:r>
                      <a:endParaRPr kumimoji="0" lang="en-US" sz="10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CC491"/>
                    </a:solidFill>
                  </a:tcPr>
                </a:tc>
                <a:tc vMerge="1">
                  <a:txBody>
                    <a:bodyPr/>
                    <a:lstStyle/>
                    <a:p>
                      <a:endParaRPr lang="ru-RU"/>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4,0</a:t>
                      </a:r>
                      <a:endParaRPr kumimoji="0" lang="en-US" sz="10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1D7F3"/>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2,2</a:t>
                      </a:r>
                      <a:endParaRPr kumimoji="0" lang="en-US" sz="10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1D7F3"/>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1,2</a:t>
                      </a:r>
                      <a:endParaRPr kumimoji="0" lang="en-US" sz="10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CC49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chemeClr val="tx1"/>
                          </a:solidFill>
                          <a:effectLst/>
                          <a:latin typeface="Times New Roman" pitchFamily="18" charset="0"/>
                          <a:cs typeface="Times New Roman" pitchFamily="18" charset="0"/>
                        </a:rPr>
                        <a:t>0,55</a:t>
                      </a:r>
                      <a:endParaRPr kumimoji="0" lang="en-US" sz="1000" b="0"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5050"/>
                    </a:solidFill>
                  </a:tcPr>
                </a:tc>
              </a:tr>
            </a:tbl>
          </a:graphicData>
        </a:graphic>
      </p:graphicFrame>
      <p:pic>
        <p:nvPicPr>
          <p:cNvPr id="197698" name="Picture 66" descr="рисунок"/>
          <p:cNvPicPr>
            <a:picLocks noChangeAspect="1" noChangeArrowheads="1"/>
          </p:cNvPicPr>
          <p:nvPr/>
        </p:nvPicPr>
        <p:blipFill>
          <a:blip r:embed="rId2" cstate="print"/>
          <a:srcRect/>
          <a:stretch>
            <a:fillRect/>
          </a:stretch>
        </p:blipFill>
        <p:spPr bwMode="auto">
          <a:xfrm>
            <a:off x="1116013" y="2663825"/>
            <a:ext cx="7056437" cy="4194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Номер слайда 5"/>
          <p:cNvSpPr>
            <a:spLocks noGrp="1"/>
          </p:cNvSpPr>
          <p:nvPr>
            <p:ph type="sldNum" sz="quarter" idx="12"/>
          </p:nvPr>
        </p:nvSpPr>
        <p:spPr/>
        <p:txBody>
          <a:bodyPr/>
          <a:lstStyle/>
          <a:p>
            <a:fld id="{79A7A677-D0E8-49E9-9D40-ECF20FF00045}" type="slidenum">
              <a:rPr lang="ru-RU"/>
              <a:pPr/>
              <a:t>40</a:t>
            </a:fld>
            <a:endParaRPr lang="ru-RU"/>
          </a:p>
        </p:txBody>
      </p:sp>
      <p:sp>
        <p:nvSpPr>
          <p:cNvPr id="93194" name="Rectangle 10"/>
          <p:cNvSpPr>
            <a:spLocks noChangeArrowheads="1"/>
          </p:cNvSpPr>
          <p:nvPr/>
        </p:nvSpPr>
        <p:spPr bwMode="auto">
          <a:xfrm>
            <a:off x="0" y="1741488"/>
            <a:ext cx="9144000" cy="0"/>
          </a:xfrm>
          <a:prstGeom prst="rect">
            <a:avLst/>
          </a:prstGeom>
          <a:noFill/>
          <a:ln w="9525">
            <a:noFill/>
            <a:miter lim="800000"/>
            <a:headEnd/>
            <a:tailEnd/>
          </a:ln>
          <a:effectLst/>
        </p:spPr>
        <p:txBody>
          <a:bodyPr wrap="none" anchor="ctr">
            <a:spAutoFit/>
          </a:bodyPr>
          <a:lstStyle/>
          <a:p>
            <a:endParaRPr lang="ru-RU"/>
          </a:p>
        </p:txBody>
      </p:sp>
      <p:sp>
        <p:nvSpPr>
          <p:cNvPr id="93198" name="Rectangle 14"/>
          <p:cNvSpPr>
            <a:spLocks noChangeArrowheads="1"/>
          </p:cNvSpPr>
          <p:nvPr/>
        </p:nvSpPr>
        <p:spPr bwMode="auto">
          <a:xfrm>
            <a:off x="0" y="2205038"/>
            <a:ext cx="9144000" cy="646112"/>
          </a:xfrm>
          <a:prstGeom prst="rect">
            <a:avLst/>
          </a:prstGeom>
          <a:noFill/>
          <a:ln w="9525">
            <a:noFill/>
            <a:miter lim="800000"/>
            <a:headEnd/>
            <a:tailEnd/>
          </a:ln>
          <a:effectLst/>
        </p:spPr>
        <p:txBody>
          <a:bodyPr anchor="ctr"/>
          <a:lstStyle/>
          <a:p>
            <a:pPr algn="ctr"/>
            <a:r>
              <a:rPr lang="ru-RU" sz="1400" b="1">
                <a:solidFill>
                  <a:schemeClr val="hlink"/>
                </a:solidFill>
                <a:effectLst>
                  <a:outerShdw blurRad="38100" dist="38100" dir="2700000" algn="tl">
                    <a:srgbClr val="C0C0C0"/>
                  </a:outerShdw>
                </a:effectLst>
                <a:latin typeface="Tahoma" pitchFamily="34" charset="0"/>
              </a:rPr>
              <a:t>КОНСТРУКТИВНЫЕ ОСОБЕННОСТИ ВОЗДУХО-ЖИДКОСТНОГО ВИТ</a:t>
            </a:r>
            <a:r>
              <a:rPr lang="ru-RU" sz="1000" b="1">
                <a:solidFill>
                  <a:srgbClr val="000000"/>
                </a:solidFill>
                <a:latin typeface="Arial" charset="0"/>
              </a:rPr>
              <a:t>    </a:t>
            </a:r>
            <a:br>
              <a:rPr lang="ru-RU" sz="1000" b="1">
                <a:solidFill>
                  <a:srgbClr val="000000"/>
                </a:solidFill>
                <a:latin typeface="Arial" charset="0"/>
              </a:rPr>
            </a:br>
            <a:r>
              <a:rPr lang="en-US" sz="1000" b="1">
                <a:solidFill>
                  <a:srgbClr val="000000"/>
                </a:solidFill>
                <a:latin typeface="Arial" charset="0"/>
              </a:rPr>
              <a:t/>
            </a:r>
            <a:br>
              <a:rPr lang="en-US" sz="1000" b="1">
                <a:solidFill>
                  <a:srgbClr val="000000"/>
                </a:solidFill>
                <a:latin typeface="Arial" charset="0"/>
              </a:rPr>
            </a:br>
            <a:r>
              <a:rPr lang="ru-RU" sz="1200" b="1">
                <a:solidFill>
                  <a:srgbClr val="000000"/>
                </a:solidFill>
                <a:latin typeface="Arial" charset="0"/>
              </a:rPr>
              <a:t>схемы работы        </a:t>
            </a:r>
            <a:r>
              <a:rPr lang="en-US" sz="1200" b="1">
                <a:solidFill>
                  <a:srgbClr val="000000"/>
                </a:solidFill>
                <a:latin typeface="Arial" charset="0"/>
              </a:rPr>
              <a:t>          </a:t>
            </a:r>
            <a:r>
              <a:rPr lang="ru-RU" sz="1200" b="1">
                <a:solidFill>
                  <a:srgbClr val="000000"/>
                </a:solidFill>
                <a:latin typeface="Arial" charset="0"/>
              </a:rPr>
              <a:t>  </a:t>
            </a:r>
            <a:r>
              <a:rPr lang="en-US" sz="1200" b="1">
                <a:solidFill>
                  <a:srgbClr val="000000"/>
                </a:solidFill>
                <a:latin typeface="Arial" charset="0"/>
              </a:rPr>
              <a:t>     </a:t>
            </a:r>
            <a:r>
              <a:rPr lang="ru-RU" sz="1200" b="1">
                <a:solidFill>
                  <a:srgbClr val="000000"/>
                </a:solidFill>
                <a:latin typeface="Arial" charset="0"/>
              </a:rPr>
              <a:t>          </a:t>
            </a:r>
            <a:r>
              <a:rPr lang="en-US" sz="1200" b="1">
                <a:solidFill>
                  <a:srgbClr val="000000"/>
                </a:solidFill>
                <a:latin typeface="Arial" charset="0"/>
              </a:rPr>
              <a:t>        </a:t>
            </a:r>
            <a:r>
              <a:rPr lang="ru-RU" sz="1200" b="1">
                <a:solidFill>
                  <a:srgbClr val="000000"/>
                </a:solidFill>
                <a:latin typeface="Arial" charset="0"/>
              </a:rPr>
              <a:t>    конструкция ВИТ          </a:t>
            </a:r>
            <a:r>
              <a:rPr lang="en-US" sz="1200" b="1">
                <a:solidFill>
                  <a:srgbClr val="000000"/>
                </a:solidFill>
                <a:latin typeface="Arial" charset="0"/>
              </a:rPr>
              <a:t>                </a:t>
            </a:r>
            <a:r>
              <a:rPr lang="ru-RU" sz="1200" b="1">
                <a:solidFill>
                  <a:srgbClr val="000000"/>
                </a:solidFill>
                <a:latin typeface="Arial" charset="0"/>
              </a:rPr>
              <a:t>       параметры оребрения</a:t>
            </a:r>
          </a:p>
        </p:txBody>
      </p:sp>
      <p:graphicFrame>
        <p:nvGraphicFramePr>
          <p:cNvPr id="93529" name="Group 345"/>
          <p:cNvGraphicFramePr>
            <a:graphicFrameLocks noGrp="1"/>
          </p:cNvGraphicFramePr>
          <p:nvPr/>
        </p:nvGraphicFramePr>
        <p:xfrm>
          <a:off x="3203575" y="5373688"/>
          <a:ext cx="5688013" cy="1036320"/>
        </p:xfrm>
        <a:graphic>
          <a:graphicData uri="http://schemas.openxmlformats.org/drawingml/2006/table">
            <a:tbl>
              <a:tblPr/>
              <a:tblGrid>
                <a:gridCol w="315913"/>
                <a:gridCol w="1265237"/>
                <a:gridCol w="423863"/>
                <a:gridCol w="582612"/>
                <a:gridCol w="431800"/>
                <a:gridCol w="504825"/>
                <a:gridCol w="506413"/>
                <a:gridCol w="508000"/>
                <a:gridCol w="490537"/>
                <a:gridCol w="658813"/>
              </a:tblGrid>
              <a:tr h="4572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ru-RU" sz="900" b="0" i="0" u="none" strike="noStrike" cap="none" normalizeH="0" baseline="0" smtClean="0">
                        <a:ln>
                          <a:noFill/>
                        </a:ln>
                        <a:solidFill>
                          <a:srgbClr val="000000"/>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п/п</a:t>
                      </a:r>
                      <a:endParaRPr kumimoji="0" lang="ru-RU" sz="1700" b="0" i="0" u="none" strike="noStrike" cap="none" normalizeH="0" baseline="0" smtClean="0">
                        <a:ln>
                          <a:noFill/>
                        </a:ln>
                        <a:solidFill>
                          <a:srgbClr val="000000"/>
                        </a:solidFill>
                        <a:effectLst/>
                        <a:latin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Название</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1" u="none" strike="noStrike" cap="none" normalizeH="0" baseline="0" smtClean="0">
                          <a:ln>
                            <a:noFill/>
                          </a:ln>
                          <a:solidFill>
                            <a:srgbClr val="000000"/>
                          </a:solidFill>
                          <a:effectLst/>
                          <a:latin typeface="Times New Roman" pitchFamily="18" charset="0"/>
                          <a:cs typeface="Times New Roman" pitchFamily="18" charset="0"/>
                        </a:rPr>
                        <a:t>h</a:t>
                      </a: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 </a:t>
                      </a:r>
                      <a:endParaRPr kumimoji="0" lang="ru-RU" sz="900" b="0" i="0" u="none" strike="noStrike" cap="none" normalizeH="0" baseline="0" smtClean="0">
                        <a:ln>
                          <a:noFill/>
                        </a:ln>
                        <a:solidFill>
                          <a:srgbClr val="000000"/>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мм</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1" u="none" strike="noStrike" cap="none" normalizeH="0" baseline="0" smtClean="0">
                          <a:ln>
                            <a:noFill/>
                          </a:ln>
                          <a:solidFill>
                            <a:srgbClr val="000000"/>
                          </a:solidFill>
                          <a:effectLst/>
                          <a:latin typeface="Times New Roman" pitchFamily="18" charset="0"/>
                          <a:cs typeface="Times New Roman" pitchFamily="18" charset="0"/>
                        </a:rPr>
                        <a:t>d</a:t>
                      </a:r>
                      <a:r>
                        <a:rPr kumimoji="0" lang="ru-RU" sz="1300" b="0" i="0" u="none" strike="noStrike" cap="none" normalizeH="0" baseline="-30000" smtClean="0">
                          <a:ln>
                            <a:noFill/>
                          </a:ln>
                          <a:solidFill>
                            <a:srgbClr val="000000"/>
                          </a:solidFill>
                          <a:effectLst/>
                          <a:latin typeface="Times New Roman" pitchFamily="18" charset="0"/>
                          <a:cs typeface="Times New Roman" pitchFamily="18" charset="0"/>
                        </a:rPr>
                        <a:t>э</a:t>
                      </a: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 </a:t>
                      </a:r>
                      <a:endParaRPr kumimoji="0" lang="ru-RU" sz="900" b="0" i="0" u="none" strike="noStrike" cap="none" normalizeH="0" baseline="0" smtClean="0">
                        <a:ln>
                          <a:noFill/>
                        </a:ln>
                        <a:solidFill>
                          <a:srgbClr val="000000"/>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мм</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b="0" i="1" u="none" strike="noStrike" cap="none" normalizeH="0" baseline="0" smtClean="0">
                          <a:ln>
                            <a:noFill/>
                          </a:ln>
                          <a:solidFill>
                            <a:srgbClr val="000000"/>
                          </a:solidFill>
                          <a:effectLst/>
                          <a:latin typeface="Times New Roman" pitchFamily="18" charset="0"/>
                          <a:cs typeface="Times New Roman" pitchFamily="18" charset="0"/>
                        </a:rPr>
                        <a:t>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1" u="none" strike="noStrike" cap="none" normalizeH="0" baseline="0" smtClean="0">
                          <a:ln>
                            <a:noFill/>
                          </a:ln>
                          <a:solidFill>
                            <a:srgbClr val="000000"/>
                          </a:solidFill>
                          <a:effectLst/>
                          <a:latin typeface="Times New Roman" pitchFamily="18" charset="0"/>
                          <a:cs typeface="Times New Roman" pitchFamily="18" charset="0"/>
                        </a:rPr>
                        <a:t>t</a:t>
                      </a:r>
                      <a:r>
                        <a:rPr kumimoji="0" lang="en-US" sz="10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ru-RU" sz="900" b="0" i="0" u="none" strike="noStrike" cap="none" normalizeH="0" baseline="0" smtClean="0">
                        <a:ln>
                          <a:noFill/>
                        </a:ln>
                        <a:solidFill>
                          <a:srgbClr val="000000"/>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мм</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sym typeface="Symbol" pitchFamily="18" charset="2"/>
                        </a:rPr>
                        <a:t></a:t>
                      </a:r>
                      <a:r>
                        <a:rPr kumimoji="0" lang="ru-RU" sz="1300" b="0" i="0" u="none" strike="noStrike" cap="none" normalizeH="0" baseline="-30000" smtClean="0">
                          <a:ln>
                            <a:noFill/>
                          </a:ln>
                          <a:solidFill>
                            <a:srgbClr val="000000"/>
                          </a:solidFill>
                          <a:effectLst/>
                          <a:latin typeface="Times New Roman" pitchFamily="18" charset="0"/>
                          <a:cs typeface="Times New Roman" pitchFamily="18" charset="0"/>
                        </a:rPr>
                        <a:t>р</a:t>
                      </a:r>
                      <a:r>
                        <a:rPr kumimoji="0" lang="ru-RU" sz="1000" b="0" i="0" u="none" strike="noStrike" cap="none" normalizeH="0" baseline="0" smtClean="0">
                          <a:ln>
                            <a:noFill/>
                          </a:ln>
                          <a:solidFill>
                            <a:srgbClr val="000000"/>
                          </a:solidFill>
                          <a:effectLst/>
                          <a:latin typeface="Times New Roman" pitchFamily="18" charset="0"/>
                          <a:cs typeface="Times New Roman" pitchFamily="18" charset="0"/>
                          <a:sym typeface="Symbol" pitchFamily="18" charset="2"/>
                        </a:rPr>
                        <a:t>,</a:t>
                      </a:r>
                      <a:endParaRPr kumimoji="0" lang="ru-RU" sz="900" b="0" i="0" u="none" strike="noStrike" cap="none" normalizeH="0" baseline="0" smtClean="0">
                        <a:ln>
                          <a:noFill/>
                        </a:ln>
                        <a:solidFill>
                          <a:srgbClr val="000000"/>
                        </a:solidFill>
                        <a:effectLst/>
                        <a:latin typeface="Times New Roman" pitchFamily="18" charset="0"/>
                        <a:cs typeface="Times New Roman" pitchFamily="18" charset="0"/>
                        <a:sym typeface="Symbol" pitchFamily="18" charset="2"/>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sym typeface="Symbol" pitchFamily="18" charset="2"/>
                        </a:rPr>
                        <a:t>мм</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1" u="none" strike="noStrike" cap="none" normalizeH="0" baseline="0" smtClean="0">
                          <a:ln>
                            <a:noFill/>
                          </a:ln>
                          <a:solidFill>
                            <a:srgbClr val="000000"/>
                          </a:solidFill>
                          <a:effectLst/>
                          <a:latin typeface="Times New Roman" pitchFamily="18" charset="0"/>
                          <a:cs typeface="Times New Roman" pitchFamily="18" charset="0"/>
                        </a:rPr>
                        <a:t>L</a:t>
                      </a: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a:t>
                      </a:r>
                      <a:r>
                        <a:rPr kumimoji="0" lang="en-US" sz="1000" b="0" i="1" u="none" strike="noStrike" cap="none" normalizeH="0" baseline="0" smtClean="0">
                          <a:ln>
                            <a:noFill/>
                          </a:ln>
                          <a:solidFill>
                            <a:srgbClr val="000000"/>
                          </a:solidFill>
                          <a:effectLst/>
                          <a:latin typeface="Times New Roman" pitchFamily="18" charset="0"/>
                          <a:cs typeface="Times New Roman" pitchFamily="18" charset="0"/>
                        </a:rPr>
                        <a:t>d</a:t>
                      </a:r>
                      <a:r>
                        <a:rPr kumimoji="0" lang="ru-RU" sz="1300" b="0" i="0" u="none" strike="noStrike" cap="none" normalizeH="0" baseline="-30000" smtClean="0">
                          <a:ln>
                            <a:noFill/>
                          </a:ln>
                          <a:solidFill>
                            <a:srgbClr val="000000"/>
                          </a:solidFill>
                          <a:effectLst/>
                          <a:latin typeface="Times New Roman" pitchFamily="18" charset="0"/>
                          <a:cs typeface="Times New Roman" pitchFamily="18" charset="0"/>
                        </a:rPr>
                        <a:t>э</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sym typeface="Symbol" pitchFamily="18" charset="2"/>
                        </a:rPr>
                        <a:t></a:t>
                      </a: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ru-RU" sz="900" b="0" i="0" u="none" strike="noStrike" cap="none" normalizeH="0" baseline="0" smtClean="0">
                        <a:ln>
                          <a:noFill/>
                        </a:ln>
                        <a:solidFill>
                          <a:srgbClr val="000000"/>
                        </a:solidFill>
                        <a:effectLst/>
                        <a:latin typeface="Times New Roman" pitchFamily="18" charset="0"/>
                        <a:cs typeface="Times New Roman" pitchFamily="18" charset="0"/>
                        <a:sym typeface="Symbol" pitchFamily="18" charset="2"/>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sym typeface="Symbol" pitchFamily="18" charset="2"/>
                        </a:rPr>
                        <a:t>м</a:t>
                      </a:r>
                      <a:r>
                        <a:rPr kumimoji="0" lang="ru-RU" sz="1000" b="0" i="0" u="none" strike="noStrike" cap="none" normalizeH="0" baseline="30000" smtClean="0">
                          <a:ln>
                            <a:noFill/>
                          </a:ln>
                          <a:solidFill>
                            <a:srgbClr val="000000"/>
                          </a:solidFill>
                          <a:effectLst/>
                          <a:latin typeface="Times New Roman" pitchFamily="18" charset="0"/>
                          <a:cs typeface="Times New Roman" pitchFamily="18" charset="0"/>
                          <a:sym typeface="Symbol" pitchFamily="18" charset="2"/>
                        </a:rPr>
                        <a:t>2</a:t>
                      </a:r>
                      <a:r>
                        <a:rPr kumimoji="0" lang="ru-RU" sz="1000" b="0" i="0" u="none" strike="noStrike" cap="none" normalizeH="0" baseline="0" smtClean="0">
                          <a:ln>
                            <a:noFill/>
                          </a:ln>
                          <a:solidFill>
                            <a:srgbClr val="000000"/>
                          </a:solidFill>
                          <a:effectLst/>
                          <a:latin typeface="Times New Roman" pitchFamily="18" charset="0"/>
                          <a:cs typeface="Times New Roman" pitchFamily="18" charset="0"/>
                          <a:sym typeface="Symbol" pitchFamily="18" charset="2"/>
                        </a:rPr>
                        <a:t>/м</a:t>
                      </a:r>
                      <a:r>
                        <a:rPr kumimoji="0" lang="ru-RU" sz="1000" b="0" i="0" u="none" strike="noStrike" cap="none" normalizeH="0" baseline="30000" smtClean="0">
                          <a:ln>
                            <a:noFill/>
                          </a:ln>
                          <a:solidFill>
                            <a:srgbClr val="000000"/>
                          </a:solidFill>
                          <a:effectLst/>
                          <a:latin typeface="Times New Roman" pitchFamily="18" charset="0"/>
                          <a:cs typeface="Times New Roman" pitchFamily="18" charset="0"/>
                          <a:sym typeface="Symbol" pitchFamily="18" charset="2"/>
                        </a:rPr>
                        <a:t>3</a:t>
                      </a:r>
                      <a:endParaRPr kumimoji="0" lang="ru-RU" sz="1000" b="0" i="0" u="none" strike="noStrike" cap="none" normalizeH="0" baseline="0" smtClean="0">
                        <a:ln>
                          <a:noFill/>
                        </a:ln>
                        <a:solidFill>
                          <a:srgbClr val="000000"/>
                        </a:solidFill>
                        <a:effectLst/>
                        <a:latin typeface="Times New Roman" pitchFamily="18" charset="0"/>
                        <a:cs typeface="Times New Roman" pitchFamily="18" charset="0"/>
                        <a:sym typeface="Symbol" pitchFamily="18"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sym typeface="Symbol" pitchFamily="18" charset="2"/>
                        </a:rPr>
                        <a:t></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13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1</a:t>
                      </a:r>
                      <a:endParaRPr kumimoji="0" lang="ru-RU" sz="1700" b="0" i="0" u="none" strike="noStrike" cap="none" normalizeH="0" baseline="0" smtClean="0">
                        <a:ln>
                          <a:noFill/>
                        </a:ln>
                        <a:solidFill>
                          <a:srgbClr val="000000"/>
                        </a:solidFill>
                        <a:effectLst/>
                        <a:latin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Гп -2-2</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2,0</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2,17</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500</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4,0</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0,1</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250</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2000</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0,8133</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13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2</a:t>
                      </a:r>
                      <a:endParaRPr kumimoji="0" lang="ru-RU" sz="1700" b="0" i="0" u="none" strike="noStrike" cap="none" normalizeH="0" baseline="0" smtClean="0">
                        <a:ln>
                          <a:noFill/>
                        </a:ln>
                        <a:solidFill>
                          <a:srgbClr val="000000"/>
                        </a:solidFill>
                        <a:effectLst/>
                        <a:latin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3-Гт-8-2</a:t>
                      </a:r>
                      <a:r>
                        <a:rPr kumimoji="0" lang="ru-RU" sz="1000" b="0" i="0" u="none" strike="noStrike" cap="none" normalizeH="0" baseline="0" smtClean="0">
                          <a:ln>
                            <a:noFill/>
                          </a:ln>
                          <a:solidFill>
                            <a:srgbClr val="000000"/>
                          </a:solidFill>
                          <a:effectLst/>
                          <a:latin typeface="Times New Roman" pitchFamily="18" charset="0"/>
                          <a:cs typeface="Times New Roman" pitchFamily="18" charset="0"/>
                          <a:sym typeface="Symbol" pitchFamily="18" charset="2"/>
                        </a:rPr>
                        <a:t></a:t>
                      </a: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Гт-4-2</a:t>
                      </a:r>
                      <a:endParaRPr kumimoji="0" lang="ru-RU" sz="1000" b="0" i="0" u="none" strike="noStrike" cap="none" normalizeH="0" baseline="0" smtClean="0">
                        <a:ln>
                          <a:noFill/>
                        </a:ln>
                        <a:solidFill>
                          <a:srgbClr val="000000"/>
                        </a:solidFill>
                        <a:effectLst/>
                        <a:latin typeface="Times New Roman" pitchFamily="18" charset="0"/>
                        <a:cs typeface="Times New Roman" pitchFamily="18" charset="0"/>
                        <a:sym typeface="Symbol" pitchFamily="18"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8,5</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1,844</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600</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3,34</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0,3</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160</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5000</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smtClean="0">
                          <a:ln>
                            <a:noFill/>
                          </a:ln>
                          <a:solidFill>
                            <a:srgbClr val="000000"/>
                          </a:solidFill>
                          <a:effectLst/>
                          <a:latin typeface="Times New Roman" pitchFamily="18" charset="0"/>
                          <a:cs typeface="Times New Roman" pitchFamily="18" charset="0"/>
                        </a:rPr>
                        <a:t>0,9616</a:t>
                      </a:r>
                      <a:endParaRPr kumimoji="0" lang="ru-RU" sz="1700" b="0" i="0" u="none" strike="noStrike" cap="none" normalizeH="0" baseline="0" smtClean="0">
                        <a:ln>
                          <a:noFill/>
                        </a:ln>
                        <a:solidFill>
                          <a:srgbClr val="0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93505" name="Rectangle 321"/>
          <p:cNvSpPr>
            <a:spLocks noChangeArrowheads="1"/>
          </p:cNvSpPr>
          <p:nvPr/>
        </p:nvSpPr>
        <p:spPr bwMode="auto">
          <a:xfrm>
            <a:off x="179388" y="4365625"/>
            <a:ext cx="3024187" cy="2305050"/>
          </a:xfrm>
          <a:prstGeom prst="rect">
            <a:avLst/>
          </a:prstGeom>
          <a:noFill/>
          <a:ln w="9525">
            <a:noFill/>
            <a:miter lim="800000"/>
            <a:headEnd/>
            <a:tailEnd/>
          </a:ln>
          <a:effectLst/>
        </p:spPr>
        <p:txBody>
          <a:bodyPr anchor="ctr"/>
          <a:lstStyle/>
          <a:p>
            <a:r>
              <a:rPr lang="ru-RU" sz="900" b="1">
                <a:solidFill>
                  <a:srgbClr val="000000"/>
                </a:solidFill>
                <a:latin typeface="Arial" charset="0"/>
              </a:rPr>
              <a:t> </a:t>
            </a:r>
            <a:br>
              <a:rPr lang="ru-RU" sz="900" b="1">
                <a:solidFill>
                  <a:srgbClr val="000000"/>
                </a:solidFill>
                <a:latin typeface="Arial" charset="0"/>
              </a:rPr>
            </a:br>
            <a:r>
              <a:rPr lang="ru-RU" sz="1000" b="1">
                <a:solidFill>
                  <a:schemeClr val="hlink"/>
                </a:solidFill>
                <a:effectLst>
                  <a:outerShdw blurRad="38100" dist="38100" dir="2700000" algn="tl">
                    <a:srgbClr val="C0C0C0"/>
                  </a:outerShdw>
                </a:effectLst>
                <a:latin typeface="Arial" charset="0"/>
              </a:rPr>
              <a:t>Двухконтурная система жидкостного охлаждения:</a:t>
            </a:r>
            <a:br>
              <a:rPr lang="ru-RU" sz="1000" b="1">
                <a:solidFill>
                  <a:schemeClr val="hlink"/>
                </a:solidFill>
                <a:effectLst>
                  <a:outerShdw blurRad="38100" dist="38100" dir="2700000" algn="tl">
                    <a:srgbClr val="C0C0C0"/>
                  </a:outerShdw>
                </a:effectLst>
                <a:latin typeface="Arial" charset="0"/>
              </a:rPr>
            </a:br>
            <a:r>
              <a:rPr lang="ru-RU" sz="1000" b="1">
                <a:solidFill>
                  <a:srgbClr val="000000"/>
                </a:solidFill>
                <a:latin typeface="Arial" charset="0"/>
              </a:rPr>
              <a:t> </a:t>
            </a:r>
            <a:r>
              <a:rPr lang="en-US" sz="1000" b="1" i="1">
                <a:solidFill>
                  <a:srgbClr val="000000"/>
                </a:solidFill>
                <a:latin typeface="Arial" charset="0"/>
              </a:rPr>
              <a:t>I </a:t>
            </a:r>
            <a:r>
              <a:rPr lang="ru-RU" sz="1000" b="1">
                <a:solidFill>
                  <a:srgbClr val="000000"/>
                </a:solidFill>
                <a:latin typeface="Arial" charset="0"/>
              </a:rPr>
              <a:t>– замкнутый жидкостный контур охлаждения; </a:t>
            </a:r>
            <a:r>
              <a:rPr lang="en-US" sz="1000" b="1" i="1">
                <a:solidFill>
                  <a:srgbClr val="000000"/>
                </a:solidFill>
                <a:latin typeface="Arial" charset="0"/>
              </a:rPr>
              <a:t>II</a:t>
            </a:r>
            <a:r>
              <a:rPr lang="ru-RU" sz="1000" b="1">
                <a:solidFill>
                  <a:srgbClr val="000000"/>
                </a:solidFill>
                <a:latin typeface="Arial" charset="0"/>
              </a:rPr>
              <a:t> – разомкнутый контур воздушно-испарительного охлаждения;</a:t>
            </a:r>
            <a:br>
              <a:rPr lang="ru-RU" sz="1000" b="1">
                <a:solidFill>
                  <a:srgbClr val="000000"/>
                </a:solidFill>
                <a:latin typeface="Arial" charset="0"/>
              </a:rPr>
            </a:br>
            <a:r>
              <a:rPr lang="ru-RU" sz="1000" b="1" i="1">
                <a:solidFill>
                  <a:srgbClr val="000000"/>
                </a:solidFill>
                <a:latin typeface="Arial" charset="0"/>
              </a:rPr>
              <a:t>1</a:t>
            </a:r>
            <a:r>
              <a:rPr lang="ru-RU" sz="1000" b="1">
                <a:solidFill>
                  <a:srgbClr val="000000"/>
                </a:solidFill>
                <a:latin typeface="Arial" charset="0"/>
              </a:rPr>
              <a:t> – насос контура охлаждающей жидкости; </a:t>
            </a:r>
            <a:br>
              <a:rPr lang="ru-RU" sz="1000" b="1">
                <a:solidFill>
                  <a:srgbClr val="000000"/>
                </a:solidFill>
                <a:latin typeface="Arial" charset="0"/>
              </a:rPr>
            </a:br>
            <a:r>
              <a:rPr lang="ru-RU" sz="1000" b="1" i="1">
                <a:solidFill>
                  <a:srgbClr val="000000"/>
                </a:solidFill>
                <a:latin typeface="Arial" charset="0"/>
              </a:rPr>
              <a:t>2</a:t>
            </a:r>
            <a:r>
              <a:rPr lang="ru-RU" sz="1000" b="1">
                <a:solidFill>
                  <a:srgbClr val="000000"/>
                </a:solidFill>
                <a:latin typeface="Arial" charset="0"/>
              </a:rPr>
              <a:t> – подсистема теплообменников для отбора тепла от оборудования;  </a:t>
            </a:r>
            <a:r>
              <a:rPr lang="ru-RU" sz="1000" b="1" i="1">
                <a:solidFill>
                  <a:srgbClr val="000000"/>
                </a:solidFill>
                <a:latin typeface="Arial" charset="0"/>
              </a:rPr>
              <a:t>3</a:t>
            </a:r>
            <a:r>
              <a:rPr lang="ru-RU" sz="1000" b="1">
                <a:solidFill>
                  <a:srgbClr val="000000"/>
                </a:solidFill>
                <a:latin typeface="Arial" charset="0"/>
              </a:rPr>
              <a:t> – компактный теплообменник; </a:t>
            </a:r>
            <a:br>
              <a:rPr lang="ru-RU" sz="1000" b="1">
                <a:solidFill>
                  <a:srgbClr val="000000"/>
                </a:solidFill>
                <a:latin typeface="Arial" charset="0"/>
              </a:rPr>
            </a:br>
            <a:r>
              <a:rPr lang="ru-RU" sz="1000" b="1" i="1">
                <a:solidFill>
                  <a:srgbClr val="000000"/>
                </a:solidFill>
                <a:latin typeface="Arial" charset="0"/>
              </a:rPr>
              <a:t>4</a:t>
            </a:r>
            <a:r>
              <a:rPr lang="ru-RU" sz="1000" b="1">
                <a:solidFill>
                  <a:srgbClr val="000000"/>
                </a:solidFill>
                <a:latin typeface="Arial" charset="0"/>
              </a:rPr>
              <a:t> – автономный  воздухозаборник; </a:t>
            </a:r>
            <a:br>
              <a:rPr lang="ru-RU" sz="1000" b="1">
                <a:solidFill>
                  <a:srgbClr val="000000"/>
                </a:solidFill>
                <a:latin typeface="Arial" charset="0"/>
              </a:rPr>
            </a:br>
            <a:r>
              <a:rPr lang="ru-RU" sz="1000" b="1" i="1">
                <a:solidFill>
                  <a:srgbClr val="000000"/>
                </a:solidFill>
                <a:latin typeface="Arial" charset="0"/>
              </a:rPr>
              <a:t>5</a:t>
            </a:r>
            <a:r>
              <a:rPr lang="ru-RU" sz="1000" b="1">
                <a:solidFill>
                  <a:srgbClr val="000000"/>
                </a:solidFill>
                <a:latin typeface="Arial" charset="0"/>
              </a:rPr>
              <a:t> – форсунки; </a:t>
            </a:r>
            <a:r>
              <a:rPr lang="ru-RU" sz="1000" b="1" i="1">
                <a:solidFill>
                  <a:srgbClr val="000000"/>
                </a:solidFill>
                <a:latin typeface="Arial" charset="0"/>
              </a:rPr>
              <a:t>6</a:t>
            </a:r>
            <a:r>
              <a:rPr lang="ru-RU" sz="1000" b="1">
                <a:solidFill>
                  <a:srgbClr val="000000"/>
                </a:solidFill>
                <a:latin typeface="Arial" charset="0"/>
              </a:rPr>
              <a:t> – насос для воды; </a:t>
            </a:r>
            <a:br>
              <a:rPr lang="ru-RU" sz="1000" b="1">
                <a:solidFill>
                  <a:srgbClr val="000000"/>
                </a:solidFill>
                <a:latin typeface="Arial" charset="0"/>
              </a:rPr>
            </a:br>
            <a:r>
              <a:rPr lang="ru-RU" sz="1000" b="1" i="1">
                <a:solidFill>
                  <a:srgbClr val="000000"/>
                </a:solidFill>
                <a:latin typeface="Arial" charset="0"/>
              </a:rPr>
              <a:t>7</a:t>
            </a:r>
            <a:r>
              <a:rPr lang="ru-RU" sz="1000" b="1">
                <a:solidFill>
                  <a:srgbClr val="000000"/>
                </a:solidFill>
                <a:latin typeface="Arial" charset="0"/>
              </a:rPr>
              <a:t> – бак с водой; </a:t>
            </a:r>
            <a:r>
              <a:rPr lang="ru-RU" sz="1000" b="1" i="1">
                <a:solidFill>
                  <a:srgbClr val="000000"/>
                </a:solidFill>
                <a:latin typeface="Arial" charset="0"/>
              </a:rPr>
              <a:t>8</a:t>
            </a:r>
            <a:r>
              <a:rPr lang="ru-RU" sz="1000" b="1">
                <a:solidFill>
                  <a:srgbClr val="000000"/>
                </a:solidFill>
                <a:latin typeface="Arial" charset="0"/>
              </a:rPr>
              <a:t> – орошающий ''факел'' капельных струй; </a:t>
            </a:r>
            <a:br>
              <a:rPr lang="ru-RU" sz="1000" b="1">
                <a:solidFill>
                  <a:srgbClr val="000000"/>
                </a:solidFill>
                <a:latin typeface="Arial" charset="0"/>
              </a:rPr>
            </a:br>
            <a:r>
              <a:rPr lang="ru-RU" sz="1000" b="1" i="1">
                <a:solidFill>
                  <a:srgbClr val="000000"/>
                </a:solidFill>
                <a:latin typeface="Arial" charset="0"/>
              </a:rPr>
              <a:t>9</a:t>
            </a:r>
            <a:r>
              <a:rPr lang="ru-RU" sz="1000" b="1">
                <a:solidFill>
                  <a:srgbClr val="000000"/>
                </a:solidFill>
                <a:latin typeface="Arial" charset="0"/>
              </a:rPr>
              <a:t> – выхлопной патрубок</a:t>
            </a:r>
          </a:p>
        </p:txBody>
      </p:sp>
      <p:graphicFrame>
        <p:nvGraphicFramePr>
          <p:cNvPr id="93518" name="Object 334"/>
          <p:cNvGraphicFramePr>
            <a:graphicFrameLocks noChangeAspect="1"/>
          </p:cNvGraphicFramePr>
          <p:nvPr/>
        </p:nvGraphicFramePr>
        <p:xfrm>
          <a:off x="3635375" y="3068638"/>
          <a:ext cx="5076825" cy="1922462"/>
        </p:xfrm>
        <a:graphic>
          <a:graphicData uri="http://schemas.openxmlformats.org/presentationml/2006/ole">
            <p:oleObj spid="_x0000_s93518" name="Image" r:id="rId3" imgW="6933333" imgH="2628571" progId="Photoshop.Image.8">
              <p:embed/>
            </p:oleObj>
          </a:graphicData>
        </a:graphic>
      </p:graphicFrame>
      <p:pic>
        <p:nvPicPr>
          <p:cNvPr id="93531" name="Picture 347" descr="рис28"/>
          <p:cNvPicPr>
            <a:picLocks noChangeAspect="1" noChangeArrowheads="1"/>
          </p:cNvPicPr>
          <p:nvPr/>
        </p:nvPicPr>
        <p:blipFill>
          <a:blip r:embed="rId4" cstate="print"/>
          <a:srcRect/>
          <a:stretch>
            <a:fillRect/>
          </a:stretch>
        </p:blipFill>
        <p:spPr bwMode="auto">
          <a:xfrm>
            <a:off x="684213" y="2924175"/>
            <a:ext cx="1423987" cy="1512888"/>
          </a:xfrm>
          <a:prstGeom prst="rect">
            <a:avLst/>
          </a:prstGeom>
          <a:noFill/>
          <a:ln w="9525">
            <a:noFill/>
            <a:miter lim="800000"/>
            <a:headEnd/>
            <a:tailEnd/>
          </a:ln>
        </p:spPr>
      </p:pic>
      <p:sp>
        <p:nvSpPr>
          <p:cNvPr id="93538" name="Text Box 354"/>
          <p:cNvSpPr txBox="1">
            <a:spLocks noChangeArrowheads="1"/>
          </p:cNvSpPr>
          <p:nvPr/>
        </p:nvSpPr>
        <p:spPr bwMode="auto">
          <a:xfrm>
            <a:off x="468313" y="0"/>
            <a:ext cx="8675687" cy="2076450"/>
          </a:xfrm>
          <a:prstGeom prst="rect">
            <a:avLst/>
          </a:prstGeom>
          <a:noFill/>
          <a:ln w="9525">
            <a:noFill/>
            <a:miter lim="800000"/>
            <a:headEnd/>
            <a:tailEnd/>
          </a:ln>
          <a:effectLst/>
        </p:spPr>
        <p:txBody>
          <a:bodyPr>
            <a:spAutoFit/>
          </a:bodyPr>
          <a:lstStyle/>
          <a:p>
            <a:pPr algn="ctr"/>
            <a:endParaRPr lang="ru-RU">
              <a:solidFill>
                <a:srgbClr val="000000"/>
              </a:solidFill>
              <a:latin typeface="Arial" charset="0"/>
            </a:endParaRPr>
          </a:p>
          <a:p>
            <a:pPr lvl="1" algn="ctr">
              <a:buFont typeface="Wingdings" pitchFamily="2" charset="2"/>
              <a:buNone/>
            </a:pPr>
            <a:r>
              <a:rPr lang="ru-RU" b="1">
                <a:solidFill>
                  <a:srgbClr val="CC0000"/>
                </a:solidFill>
                <a:effectLst>
                  <a:outerShdw blurRad="38100" dist="38100" dir="2700000" algn="tl">
                    <a:srgbClr val="C0C0C0"/>
                  </a:outerShdw>
                </a:effectLst>
                <a:latin typeface="Tahoma" pitchFamily="34" charset="0"/>
              </a:rPr>
              <a:t>ГЛАВА 7.</a:t>
            </a:r>
            <a:r>
              <a:rPr lang="ru-RU" b="1">
                <a:solidFill>
                  <a:srgbClr val="000000"/>
                </a:solidFill>
                <a:latin typeface="Tahoma" pitchFamily="34" charset="0"/>
              </a:rPr>
              <a:t> </a:t>
            </a:r>
            <a:r>
              <a:rPr lang="ru-RU" b="1">
                <a:solidFill>
                  <a:schemeClr val="hlink"/>
                </a:solidFill>
                <a:effectLst>
                  <a:outerShdw blurRad="38100" dist="38100" dir="2700000" algn="tl">
                    <a:srgbClr val="C0C0C0"/>
                  </a:outerShdw>
                </a:effectLst>
                <a:latin typeface="Tahoma" pitchFamily="34" charset="0"/>
              </a:rPr>
              <a:t>ИССЛЕДОВАНИЕ ИНТЕНСИФИКАЦИИ ПРОЦЕССОВ</a:t>
            </a:r>
            <a:endParaRPr lang="en-US" b="1">
              <a:solidFill>
                <a:schemeClr val="hlink"/>
              </a:solidFill>
              <a:effectLst>
                <a:outerShdw blurRad="38100" dist="38100" dir="2700000" algn="tl">
                  <a:srgbClr val="C0C0C0"/>
                </a:outerShdw>
              </a:effectLst>
              <a:latin typeface="Tahoma" pitchFamily="34" charset="0"/>
            </a:endParaRPr>
          </a:p>
          <a:p>
            <a:pPr lvl="1" algn="ctr">
              <a:buFont typeface="Wingdings" pitchFamily="2" charset="2"/>
              <a:buNone/>
            </a:pPr>
            <a:r>
              <a:rPr lang="ru-RU" b="1">
                <a:solidFill>
                  <a:schemeClr val="hlink"/>
                </a:solidFill>
                <a:effectLst>
                  <a:outerShdw blurRad="38100" dist="38100" dir="2700000" algn="tl">
                    <a:srgbClr val="C0C0C0"/>
                  </a:outerShdw>
                </a:effectLst>
                <a:latin typeface="Tahoma" pitchFamily="34" charset="0"/>
              </a:rPr>
              <a:t>ТЕПЛО- И МАССООБМЕНА И ТЕПЛОПЕРЕДАЧИ</a:t>
            </a:r>
          </a:p>
          <a:p>
            <a:pPr lvl="1" algn="ctr">
              <a:buFont typeface="Wingdings" pitchFamily="2" charset="2"/>
              <a:buNone/>
            </a:pPr>
            <a:r>
              <a:rPr lang="ru-RU" b="1">
                <a:solidFill>
                  <a:schemeClr val="hlink"/>
                </a:solidFill>
                <a:effectLst>
                  <a:outerShdw blurRad="38100" dist="38100" dir="2700000" algn="tl">
                    <a:srgbClr val="C0C0C0"/>
                  </a:outerShdw>
                </a:effectLst>
                <a:latin typeface="Tahoma" pitchFamily="34" charset="0"/>
              </a:rPr>
              <a:t>В КОМПАКТНОМ ТЕПЛООБМЕННИКЕ</a:t>
            </a:r>
          </a:p>
          <a:p>
            <a:pPr lvl="1" algn="ctr">
              <a:buFont typeface="Wingdings" pitchFamily="2" charset="2"/>
              <a:buNone/>
            </a:pPr>
            <a:r>
              <a:rPr lang="ru-RU" b="1">
                <a:solidFill>
                  <a:schemeClr val="hlink"/>
                </a:solidFill>
                <a:effectLst>
                  <a:outerShdw blurRad="38100" dist="38100" dir="2700000" algn="tl">
                    <a:srgbClr val="C0C0C0"/>
                  </a:outerShdw>
                </a:effectLst>
                <a:latin typeface="Tahoma" pitchFamily="34" charset="0"/>
              </a:rPr>
              <a:t>ПРИ ВОЗДУШНО-ИСПАРИТЕЛЬНОМ ОХЛАЖДЕНИИ</a:t>
            </a:r>
          </a:p>
          <a:p>
            <a:pPr>
              <a:spcBef>
                <a:spcPct val="50000"/>
              </a:spcBef>
            </a:pPr>
            <a:r>
              <a:rPr lang="ru-RU" sz="1600" b="1">
                <a:solidFill>
                  <a:srgbClr val="CC0000"/>
                </a:solidFill>
                <a:effectLst>
                  <a:outerShdw blurRad="38100" dist="38100" dir="2700000" algn="tl">
                    <a:srgbClr val="C0C0C0"/>
                  </a:outerShdw>
                </a:effectLst>
                <a:latin typeface="Tahoma" pitchFamily="34" charset="0"/>
              </a:rPr>
              <a:t>Цель:</a:t>
            </a:r>
            <a:r>
              <a:rPr lang="ru-RU" sz="1600" b="1">
                <a:solidFill>
                  <a:srgbClr val="000000"/>
                </a:solidFill>
                <a:latin typeface="Tahoma" pitchFamily="34" charset="0"/>
              </a:rPr>
              <a:t> установить диапазоны эффективной работы воздушно-испарительных теплообменников</a:t>
            </a:r>
            <a:r>
              <a:rPr lang="ru-RU" sz="1600">
                <a:solidFill>
                  <a:srgbClr val="000000"/>
                </a:solidFill>
                <a:latin typeface="Tahoma" pitchFamily="34" charset="0"/>
              </a:rPr>
              <a:t> </a:t>
            </a:r>
            <a:r>
              <a:rPr lang="ru-RU" sz="1600" b="1">
                <a:solidFill>
                  <a:srgbClr val="000000"/>
                </a:solidFill>
                <a:latin typeface="Tahoma" pitchFamily="34" charset="0"/>
              </a:rPr>
              <a:t>(ВИТ)</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Номер слайда 5"/>
          <p:cNvSpPr>
            <a:spLocks noGrp="1"/>
          </p:cNvSpPr>
          <p:nvPr>
            <p:ph type="sldNum" sz="quarter" idx="12"/>
          </p:nvPr>
        </p:nvSpPr>
        <p:spPr/>
        <p:txBody>
          <a:bodyPr/>
          <a:lstStyle/>
          <a:p>
            <a:fld id="{987F35B3-BCC7-4B1B-A72F-47D3076BA581}" type="slidenum">
              <a:rPr lang="ru-RU"/>
              <a:pPr/>
              <a:t>41</a:t>
            </a:fld>
            <a:endParaRPr lang="ru-RU"/>
          </a:p>
        </p:txBody>
      </p:sp>
      <p:sp>
        <p:nvSpPr>
          <p:cNvPr id="95242" name="Rectangle 10"/>
          <p:cNvSpPr>
            <a:spLocks noChangeArrowheads="1"/>
          </p:cNvSpPr>
          <p:nvPr/>
        </p:nvSpPr>
        <p:spPr bwMode="auto">
          <a:xfrm>
            <a:off x="0" y="1741488"/>
            <a:ext cx="9144000" cy="0"/>
          </a:xfrm>
          <a:prstGeom prst="rect">
            <a:avLst/>
          </a:prstGeom>
          <a:noFill/>
          <a:ln w="9525">
            <a:noFill/>
            <a:miter lim="800000"/>
            <a:headEnd/>
            <a:tailEnd/>
          </a:ln>
          <a:effectLst/>
        </p:spPr>
        <p:txBody>
          <a:bodyPr wrap="none" anchor="ctr">
            <a:spAutoFit/>
          </a:bodyPr>
          <a:lstStyle/>
          <a:p>
            <a:endParaRPr lang="ru-RU"/>
          </a:p>
        </p:txBody>
      </p:sp>
      <p:sp>
        <p:nvSpPr>
          <p:cNvPr id="95244" name="Rectangle 12"/>
          <p:cNvSpPr>
            <a:spLocks noChangeArrowheads="1"/>
          </p:cNvSpPr>
          <p:nvPr/>
        </p:nvSpPr>
        <p:spPr bwMode="auto">
          <a:xfrm>
            <a:off x="287338" y="0"/>
            <a:ext cx="8856662" cy="790575"/>
          </a:xfrm>
          <a:prstGeom prst="rect">
            <a:avLst/>
          </a:prstGeom>
          <a:noFill/>
          <a:ln w="9525">
            <a:noFill/>
            <a:miter lim="800000"/>
            <a:headEnd/>
            <a:tailEnd/>
          </a:ln>
          <a:effectLst/>
        </p:spPr>
        <p:txBody>
          <a:bodyPr anchor="ctr"/>
          <a:lstStyle/>
          <a:p>
            <a:pPr algn="ctr"/>
            <a:r>
              <a:rPr lang="ru-RU" sz="1400" b="1">
                <a:solidFill>
                  <a:schemeClr val="hlink"/>
                </a:solidFill>
                <a:effectLst>
                  <a:outerShdw blurRad="38100" dist="38100" dir="2700000" algn="tl">
                    <a:srgbClr val="C0C0C0"/>
                  </a:outerShdw>
                </a:effectLst>
                <a:latin typeface="Tahoma" pitchFamily="34" charset="0"/>
              </a:rPr>
              <a:t>ВЛИЯНИЕ РЕЖИМНЫХ ПАРАМЕТРОВ НА ОХЛАЖДАЮЩУЮ СПОСОБНОСТЬ ВИТ    </a:t>
            </a:r>
            <a:br>
              <a:rPr lang="ru-RU" sz="1400" b="1">
                <a:solidFill>
                  <a:schemeClr val="hlink"/>
                </a:solidFill>
                <a:effectLst>
                  <a:outerShdw blurRad="38100" dist="38100" dir="2700000" algn="tl">
                    <a:srgbClr val="C0C0C0"/>
                  </a:outerShdw>
                </a:effectLst>
                <a:latin typeface="Tahoma" pitchFamily="34" charset="0"/>
              </a:rPr>
            </a:br>
            <a:r>
              <a:rPr lang="ru-RU" sz="1600" b="1">
                <a:solidFill>
                  <a:srgbClr val="000000"/>
                </a:solidFill>
                <a:latin typeface="Arial" charset="0"/>
              </a:rPr>
              <a:t>влияние капельной влаги</a:t>
            </a:r>
            <a:r>
              <a:rPr lang="ru-RU" sz="1000" b="1">
                <a:solidFill>
                  <a:srgbClr val="000000"/>
                </a:solidFill>
                <a:latin typeface="Arial" charset="0"/>
              </a:rPr>
              <a:t>        </a:t>
            </a:r>
          </a:p>
        </p:txBody>
      </p:sp>
      <p:sp>
        <p:nvSpPr>
          <p:cNvPr id="95253" name="Rectangle 21"/>
          <p:cNvSpPr>
            <a:spLocks noChangeArrowheads="1"/>
          </p:cNvSpPr>
          <p:nvPr/>
        </p:nvSpPr>
        <p:spPr bwMode="auto">
          <a:xfrm>
            <a:off x="1116013" y="6032500"/>
            <a:ext cx="6692900" cy="825500"/>
          </a:xfrm>
          <a:prstGeom prst="rect">
            <a:avLst/>
          </a:prstGeom>
          <a:noFill/>
          <a:ln w="9525">
            <a:noFill/>
            <a:miter lim="800000"/>
            <a:headEnd/>
            <a:tailEnd/>
          </a:ln>
          <a:effectLst/>
        </p:spPr>
        <p:txBody>
          <a:bodyPr anchor="ctr">
            <a:spAutoFit/>
          </a:bodyPr>
          <a:lstStyle/>
          <a:p>
            <a:pPr algn="ctr"/>
            <a:r>
              <a:rPr lang="ru-RU" sz="1600">
                <a:solidFill>
                  <a:srgbClr val="000000"/>
                </a:solidFill>
                <a:latin typeface="Arial" charset="0"/>
              </a:rPr>
              <a:t>а – </a:t>
            </a:r>
            <a:r>
              <a:rPr lang="en-US" sz="1600">
                <a:solidFill>
                  <a:srgbClr val="000000"/>
                </a:solidFill>
                <a:latin typeface="Arial" charset="0"/>
              </a:rPr>
              <a:t>G</a:t>
            </a:r>
            <a:r>
              <a:rPr lang="ru-RU" sz="1600">
                <a:solidFill>
                  <a:srgbClr val="000000"/>
                </a:solidFill>
                <a:latin typeface="Arial" charset="0"/>
              </a:rPr>
              <a:t>в  = 3 кг/с; б – 2 кг/с; в – 1 кг/с; г – 0,5 кг/с </a:t>
            </a:r>
          </a:p>
          <a:p>
            <a:pPr algn="ctr"/>
            <a:r>
              <a:rPr lang="en-US" sz="1600" i="1">
                <a:solidFill>
                  <a:srgbClr val="000000"/>
                </a:solidFill>
                <a:latin typeface="Arial" charset="0"/>
              </a:rPr>
              <a:t>d</a:t>
            </a:r>
            <a:r>
              <a:rPr lang="ru-RU" sz="1600">
                <a:solidFill>
                  <a:srgbClr val="000000"/>
                </a:solidFill>
                <a:latin typeface="Arial" charset="0"/>
              </a:rPr>
              <a:t>кап – содержание капельной влаги на входе теплообменника: </a:t>
            </a:r>
          </a:p>
          <a:p>
            <a:pPr algn="ctr"/>
            <a:r>
              <a:rPr lang="ru-RU" sz="1600" i="1">
                <a:solidFill>
                  <a:srgbClr val="000000"/>
                </a:solidFill>
                <a:latin typeface="Arial" charset="0"/>
              </a:rPr>
              <a:t>1</a:t>
            </a:r>
            <a:r>
              <a:rPr lang="ru-RU" sz="1600">
                <a:solidFill>
                  <a:srgbClr val="000000"/>
                </a:solidFill>
                <a:latin typeface="Arial" charset="0"/>
              </a:rPr>
              <a:t> – 0 г/кг с.в.; </a:t>
            </a:r>
            <a:r>
              <a:rPr lang="ru-RU" sz="1600" i="1">
                <a:solidFill>
                  <a:srgbClr val="000000"/>
                </a:solidFill>
                <a:latin typeface="Arial" charset="0"/>
              </a:rPr>
              <a:t>2</a:t>
            </a:r>
            <a:r>
              <a:rPr lang="ru-RU" sz="1600">
                <a:solidFill>
                  <a:srgbClr val="000000"/>
                </a:solidFill>
                <a:latin typeface="Arial" charset="0"/>
              </a:rPr>
              <a:t> – 5; </a:t>
            </a:r>
            <a:r>
              <a:rPr lang="ru-RU" sz="1600" i="1">
                <a:solidFill>
                  <a:srgbClr val="000000"/>
                </a:solidFill>
                <a:latin typeface="Arial" charset="0"/>
              </a:rPr>
              <a:t>3</a:t>
            </a:r>
            <a:r>
              <a:rPr lang="ru-RU" sz="1600">
                <a:solidFill>
                  <a:srgbClr val="000000"/>
                </a:solidFill>
                <a:latin typeface="Arial" charset="0"/>
              </a:rPr>
              <a:t> – 10; </a:t>
            </a:r>
            <a:r>
              <a:rPr lang="ru-RU" sz="1600" i="1">
                <a:solidFill>
                  <a:srgbClr val="000000"/>
                </a:solidFill>
                <a:latin typeface="Arial" charset="0"/>
              </a:rPr>
              <a:t>4</a:t>
            </a:r>
            <a:r>
              <a:rPr lang="ru-RU" sz="1600">
                <a:solidFill>
                  <a:srgbClr val="000000"/>
                </a:solidFill>
                <a:latin typeface="Arial" charset="0"/>
              </a:rPr>
              <a:t> – 15; </a:t>
            </a:r>
            <a:r>
              <a:rPr lang="ru-RU" sz="1600" i="1">
                <a:solidFill>
                  <a:srgbClr val="000000"/>
                </a:solidFill>
                <a:latin typeface="Arial" charset="0"/>
              </a:rPr>
              <a:t>5</a:t>
            </a:r>
            <a:r>
              <a:rPr lang="ru-RU" sz="1600">
                <a:solidFill>
                  <a:srgbClr val="000000"/>
                </a:solidFill>
                <a:latin typeface="Arial" charset="0"/>
              </a:rPr>
              <a:t> – 20; </a:t>
            </a:r>
            <a:r>
              <a:rPr lang="ru-RU" sz="1600" i="1">
                <a:solidFill>
                  <a:srgbClr val="000000"/>
                </a:solidFill>
                <a:latin typeface="Arial" charset="0"/>
              </a:rPr>
              <a:t>6 </a:t>
            </a:r>
            <a:r>
              <a:rPr lang="ru-RU" sz="1600">
                <a:solidFill>
                  <a:srgbClr val="000000"/>
                </a:solidFill>
                <a:latin typeface="Arial" charset="0"/>
              </a:rPr>
              <a:t>– 25; </a:t>
            </a:r>
            <a:r>
              <a:rPr lang="ru-RU" sz="1600" i="1">
                <a:solidFill>
                  <a:srgbClr val="000000"/>
                </a:solidFill>
                <a:latin typeface="Arial" charset="0"/>
              </a:rPr>
              <a:t>7 </a:t>
            </a:r>
            <a:r>
              <a:rPr lang="ru-RU" sz="1600">
                <a:solidFill>
                  <a:srgbClr val="000000"/>
                </a:solidFill>
                <a:latin typeface="Arial" charset="0"/>
              </a:rPr>
              <a:t>–30; </a:t>
            </a:r>
            <a:r>
              <a:rPr lang="ru-RU" sz="1600" i="1">
                <a:solidFill>
                  <a:srgbClr val="000000"/>
                </a:solidFill>
                <a:latin typeface="Arial" charset="0"/>
              </a:rPr>
              <a:t>8</a:t>
            </a:r>
            <a:r>
              <a:rPr lang="ru-RU" sz="1600">
                <a:solidFill>
                  <a:srgbClr val="000000"/>
                </a:solidFill>
                <a:latin typeface="Arial" charset="0"/>
              </a:rPr>
              <a:t> – 35; </a:t>
            </a:r>
            <a:r>
              <a:rPr lang="ru-RU" sz="1600" i="1">
                <a:solidFill>
                  <a:srgbClr val="000000"/>
                </a:solidFill>
                <a:latin typeface="Arial" charset="0"/>
              </a:rPr>
              <a:t>9</a:t>
            </a:r>
            <a:r>
              <a:rPr lang="ru-RU" sz="1600">
                <a:solidFill>
                  <a:srgbClr val="000000"/>
                </a:solidFill>
                <a:latin typeface="Arial" charset="0"/>
              </a:rPr>
              <a:t> – 40 </a:t>
            </a:r>
          </a:p>
        </p:txBody>
      </p:sp>
      <p:pic>
        <p:nvPicPr>
          <p:cNvPr id="95258" name="Picture 26"/>
          <p:cNvPicPr>
            <a:picLocks noChangeAspect="1" noChangeArrowheads="1"/>
          </p:cNvPicPr>
          <p:nvPr/>
        </p:nvPicPr>
        <p:blipFill>
          <a:blip r:embed="rId2" cstate="print"/>
          <a:srcRect/>
          <a:stretch>
            <a:fillRect/>
          </a:stretch>
        </p:blipFill>
        <p:spPr bwMode="auto">
          <a:xfrm>
            <a:off x="539750" y="692150"/>
            <a:ext cx="3816350" cy="2640013"/>
          </a:xfrm>
          <a:prstGeom prst="rect">
            <a:avLst/>
          </a:prstGeom>
          <a:noFill/>
          <a:ln w="9525">
            <a:noFill/>
            <a:miter lim="800000"/>
            <a:headEnd/>
            <a:tailEnd/>
          </a:ln>
          <a:effectLst/>
        </p:spPr>
      </p:pic>
      <p:pic>
        <p:nvPicPr>
          <p:cNvPr id="95259" name="Picture 27"/>
          <p:cNvPicPr>
            <a:picLocks noChangeAspect="1" noChangeArrowheads="1"/>
          </p:cNvPicPr>
          <p:nvPr/>
        </p:nvPicPr>
        <p:blipFill>
          <a:blip r:embed="rId3" cstate="print"/>
          <a:srcRect/>
          <a:stretch>
            <a:fillRect/>
          </a:stretch>
        </p:blipFill>
        <p:spPr bwMode="auto">
          <a:xfrm>
            <a:off x="468313" y="3357563"/>
            <a:ext cx="3816350" cy="2643187"/>
          </a:xfrm>
          <a:prstGeom prst="rect">
            <a:avLst/>
          </a:prstGeom>
          <a:noFill/>
          <a:ln w="9525">
            <a:noFill/>
            <a:miter lim="800000"/>
            <a:headEnd/>
            <a:tailEnd/>
          </a:ln>
          <a:effectLst/>
        </p:spPr>
      </p:pic>
      <p:pic>
        <p:nvPicPr>
          <p:cNvPr id="95260" name="Picture 28"/>
          <p:cNvPicPr>
            <a:picLocks noChangeAspect="1" noChangeArrowheads="1"/>
          </p:cNvPicPr>
          <p:nvPr/>
        </p:nvPicPr>
        <p:blipFill>
          <a:blip r:embed="rId4" cstate="print"/>
          <a:srcRect/>
          <a:stretch>
            <a:fillRect/>
          </a:stretch>
        </p:blipFill>
        <p:spPr bwMode="auto">
          <a:xfrm>
            <a:off x="4859338" y="620713"/>
            <a:ext cx="3816350" cy="2643187"/>
          </a:xfrm>
          <a:prstGeom prst="rect">
            <a:avLst/>
          </a:prstGeom>
          <a:noFill/>
          <a:ln w="9525">
            <a:noFill/>
            <a:miter lim="800000"/>
            <a:headEnd/>
            <a:tailEnd/>
          </a:ln>
          <a:effectLst/>
        </p:spPr>
      </p:pic>
      <p:pic>
        <p:nvPicPr>
          <p:cNvPr id="95261" name="Picture 29"/>
          <p:cNvPicPr>
            <a:picLocks noChangeAspect="1" noChangeArrowheads="1"/>
          </p:cNvPicPr>
          <p:nvPr/>
        </p:nvPicPr>
        <p:blipFill>
          <a:blip r:embed="rId5" cstate="print"/>
          <a:srcRect/>
          <a:stretch>
            <a:fillRect/>
          </a:stretch>
        </p:blipFill>
        <p:spPr bwMode="auto">
          <a:xfrm>
            <a:off x="4859338" y="3284538"/>
            <a:ext cx="3816350" cy="264318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Номер слайда 5"/>
          <p:cNvSpPr>
            <a:spLocks noGrp="1"/>
          </p:cNvSpPr>
          <p:nvPr>
            <p:ph type="sldNum" sz="quarter" idx="12"/>
          </p:nvPr>
        </p:nvSpPr>
        <p:spPr/>
        <p:txBody>
          <a:bodyPr/>
          <a:lstStyle/>
          <a:p>
            <a:fld id="{A20D9CAA-21F5-4D3E-9BBE-206ADC246467}" type="slidenum">
              <a:rPr lang="ru-RU"/>
              <a:pPr/>
              <a:t>42</a:t>
            </a:fld>
            <a:endParaRPr lang="ru-RU"/>
          </a:p>
        </p:txBody>
      </p:sp>
      <p:sp>
        <p:nvSpPr>
          <p:cNvPr id="96263" name="Rectangle 7"/>
          <p:cNvSpPr>
            <a:spLocks noChangeArrowheads="1"/>
          </p:cNvSpPr>
          <p:nvPr/>
        </p:nvSpPr>
        <p:spPr bwMode="auto">
          <a:xfrm>
            <a:off x="0" y="1943100"/>
            <a:ext cx="9144000" cy="0"/>
          </a:xfrm>
          <a:prstGeom prst="rect">
            <a:avLst/>
          </a:prstGeom>
          <a:noFill/>
          <a:ln w="9525">
            <a:noFill/>
            <a:miter lim="800000"/>
            <a:headEnd/>
            <a:tailEnd/>
          </a:ln>
          <a:effectLst/>
        </p:spPr>
        <p:txBody>
          <a:bodyPr wrap="none" anchor="ctr">
            <a:spAutoFit/>
          </a:bodyPr>
          <a:lstStyle/>
          <a:p>
            <a:endParaRPr lang="ru-RU"/>
          </a:p>
        </p:txBody>
      </p:sp>
      <p:sp>
        <p:nvSpPr>
          <p:cNvPr id="96265" name="Rectangle 9"/>
          <p:cNvSpPr>
            <a:spLocks noChangeArrowheads="1"/>
          </p:cNvSpPr>
          <p:nvPr/>
        </p:nvSpPr>
        <p:spPr bwMode="auto">
          <a:xfrm>
            <a:off x="0" y="4914900"/>
            <a:ext cx="9144000" cy="0"/>
          </a:xfrm>
          <a:prstGeom prst="rect">
            <a:avLst/>
          </a:prstGeom>
          <a:noFill/>
          <a:ln w="9525">
            <a:noFill/>
            <a:miter lim="800000"/>
            <a:headEnd/>
            <a:tailEnd/>
          </a:ln>
          <a:effectLst/>
        </p:spPr>
        <p:txBody>
          <a:bodyPr wrap="none" anchor="ctr">
            <a:spAutoFit/>
          </a:bodyPr>
          <a:lstStyle/>
          <a:p>
            <a:endParaRPr lang="ru-RU"/>
          </a:p>
        </p:txBody>
      </p:sp>
      <p:sp>
        <p:nvSpPr>
          <p:cNvPr id="96266" name="Rectangle 10"/>
          <p:cNvSpPr>
            <a:spLocks noChangeArrowheads="1"/>
          </p:cNvSpPr>
          <p:nvPr/>
        </p:nvSpPr>
        <p:spPr bwMode="auto">
          <a:xfrm>
            <a:off x="0" y="1741488"/>
            <a:ext cx="9144000" cy="0"/>
          </a:xfrm>
          <a:prstGeom prst="rect">
            <a:avLst/>
          </a:prstGeom>
          <a:noFill/>
          <a:ln w="9525">
            <a:noFill/>
            <a:miter lim="800000"/>
            <a:headEnd/>
            <a:tailEnd/>
          </a:ln>
          <a:effectLst/>
        </p:spPr>
        <p:txBody>
          <a:bodyPr wrap="none" anchor="ctr">
            <a:spAutoFit/>
          </a:bodyPr>
          <a:lstStyle/>
          <a:p>
            <a:endParaRPr lang="ru-RU"/>
          </a:p>
        </p:txBody>
      </p:sp>
      <p:sp>
        <p:nvSpPr>
          <p:cNvPr id="96268" name="Rectangle 12"/>
          <p:cNvSpPr>
            <a:spLocks noChangeArrowheads="1"/>
          </p:cNvSpPr>
          <p:nvPr/>
        </p:nvSpPr>
        <p:spPr bwMode="auto">
          <a:xfrm>
            <a:off x="0" y="0"/>
            <a:ext cx="8856663" cy="647700"/>
          </a:xfrm>
          <a:prstGeom prst="rect">
            <a:avLst/>
          </a:prstGeom>
          <a:noFill/>
          <a:ln w="9525">
            <a:noFill/>
            <a:miter lim="800000"/>
            <a:headEnd/>
            <a:tailEnd/>
          </a:ln>
          <a:effectLst/>
        </p:spPr>
        <p:txBody>
          <a:bodyPr anchor="ctr"/>
          <a:lstStyle/>
          <a:p>
            <a:pPr algn="ctr"/>
            <a:r>
              <a:rPr lang="ru-RU" sz="1400" b="1">
                <a:solidFill>
                  <a:schemeClr val="hlink"/>
                </a:solidFill>
                <a:effectLst>
                  <a:outerShdw blurRad="38100" dist="38100" dir="2700000" algn="tl">
                    <a:srgbClr val="C0C0C0"/>
                  </a:outerShdw>
                </a:effectLst>
                <a:latin typeface="Tahoma" pitchFamily="34" charset="0"/>
              </a:rPr>
              <a:t>ВЛИЯНИЕ РЕЖИМНЫХ ПАРАМЕТРОВ НА ЭФФЕКТИВНОСТЬ ИСПАРЕНИЯ В ВИТ   </a:t>
            </a:r>
            <a:r>
              <a:rPr lang="en-US" sz="1400" b="1">
                <a:solidFill>
                  <a:schemeClr val="hlink"/>
                </a:solidFill>
                <a:effectLst>
                  <a:outerShdw blurRad="38100" dist="38100" dir="2700000" algn="tl">
                    <a:srgbClr val="C0C0C0"/>
                  </a:outerShdw>
                </a:effectLst>
                <a:latin typeface="Tahoma" pitchFamily="34" charset="0"/>
              </a:rPr>
              <a:t/>
            </a:r>
            <a:br>
              <a:rPr lang="en-US" sz="1400" b="1">
                <a:solidFill>
                  <a:schemeClr val="hlink"/>
                </a:solidFill>
                <a:effectLst>
                  <a:outerShdw blurRad="38100" dist="38100" dir="2700000" algn="tl">
                    <a:srgbClr val="C0C0C0"/>
                  </a:outerShdw>
                </a:effectLst>
                <a:latin typeface="Tahoma" pitchFamily="34" charset="0"/>
              </a:rPr>
            </a:br>
            <a:r>
              <a:rPr lang="ru-RU" sz="600" b="1">
                <a:solidFill>
                  <a:srgbClr val="000000"/>
                </a:solidFill>
                <a:latin typeface="Arial" charset="0"/>
              </a:rPr>
              <a:t> </a:t>
            </a:r>
            <a:br>
              <a:rPr lang="ru-RU" sz="600" b="1">
                <a:solidFill>
                  <a:srgbClr val="000000"/>
                </a:solidFill>
                <a:latin typeface="Arial" charset="0"/>
              </a:rPr>
            </a:br>
            <a:r>
              <a:rPr lang="ru-RU" sz="1400" b="1">
                <a:solidFill>
                  <a:srgbClr val="000000"/>
                </a:solidFill>
                <a:latin typeface="Arial" charset="0"/>
              </a:rPr>
              <a:t>распределение температур по тракту ВИТ</a:t>
            </a:r>
            <a:r>
              <a:rPr lang="ru-RU" sz="1200" b="1">
                <a:solidFill>
                  <a:srgbClr val="000000"/>
                </a:solidFill>
                <a:latin typeface="Arial" charset="0"/>
              </a:rPr>
              <a:t>      </a:t>
            </a:r>
            <a:r>
              <a:rPr lang="en-US" sz="1200" b="1">
                <a:solidFill>
                  <a:srgbClr val="000000"/>
                </a:solidFill>
                <a:latin typeface="Arial" charset="0"/>
              </a:rPr>
              <a:t>       </a:t>
            </a:r>
            <a:r>
              <a:rPr lang="ru-RU" sz="1200" b="1">
                <a:solidFill>
                  <a:srgbClr val="000000"/>
                </a:solidFill>
                <a:latin typeface="Arial" charset="0"/>
              </a:rPr>
              <a:t>  </a:t>
            </a:r>
            <a:r>
              <a:rPr lang="ru-RU" sz="1400" b="1">
                <a:solidFill>
                  <a:srgbClr val="000000"/>
                </a:solidFill>
                <a:latin typeface="Arial" charset="0"/>
              </a:rPr>
              <a:t>эффективность испарения капель</a:t>
            </a:r>
          </a:p>
        </p:txBody>
      </p:sp>
      <p:sp>
        <p:nvSpPr>
          <p:cNvPr id="96272" name="Rectangle 16"/>
          <p:cNvSpPr>
            <a:spLocks noChangeArrowheads="1"/>
          </p:cNvSpPr>
          <p:nvPr/>
        </p:nvSpPr>
        <p:spPr bwMode="auto">
          <a:xfrm>
            <a:off x="0" y="186690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96273" name="Object 17"/>
          <p:cNvGraphicFramePr>
            <a:graphicFrameLocks noChangeAspect="1"/>
          </p:cNvGraphicFramePr>
          <p:nvPr/>
        </p:nvGraphicFramePr>
        <p:xfrm>
          <a:off x="3924300" y="2617788"/>
          <a:ext cx="5073650" cy="2889250"/>
        </p:xfrm>
        <a:graphic>
          <a:graphicData uri="http://schemas.openxmlformats.org/presentationml/2006/ole">
            <p:oleObj spid="_x0000_s96273" name="Диаграмма" r:id="rId3" imgW="6156960" imgH="3413760" progId="Excel.Chart.8">
              <p:embed/>
            </p:oleObj>
          </a:graphicData>
        </a:graphic>
      </p:graphicFrame>
      <p:sp>
        <p:nvSpPr>
          <p:cNvPr id="96274" name="Rectangle 18"/>
          <p:cNvSpPr>
            <a:spLocks noChangeArrowheads="1"/>
          </p:cNvSpPr>
          <p:nvPr/>
        </p:nvSpPr>
        <p:spPr bwMode="auto">
          <a:xfrm>
            <a:off x="4284663" y="1125538"/>
            <a:ext cx="4679950" cy="1155700"/>
          </a:xfrm>
          <a:prstGeom prst="rect">
            <a:avLst/>
          </a:prstGeom>
          <a:noFill/>
          <a:ln w="9525">
            <a:noFill/>
            <a:miter lim="800000"/>
            <a:headEnd/>
            <a:tailEnd/>
          </a:ln>
          <a:effectLst/>
        </p:spPr>
        <p:txBody>
          <a:bodyPr anchor="ctr">
            <a:spAutoFit/>
          </a:bodyPr>
          <a:lstStyle/>
          <a:p>
            <a:pPr algn="ctr"/>
            <a:r>
              <a:rPr lang="ru-RU" sz="1400" b="1">
                <a:solidFill>
                  <a:schemeClr val="hlink"/>
                </a:solidFill>
                <a:effectLst>
                  <a:outerShdw blurRad="38100" dist="38100" dir="2700000" algn="tl">
                    <a:srgbClr val="C0C0C0"/>
                  </a:outerShdw>
                </a:effectLst>
                <a:latin typeface="Tahoma" pitchFamily="34" charset="0"/>
              </a:rPr>
              <a:t>Суммарная отводимая мощность ВИТ:</a:t>
            </a:r>
          </a:p>
          <a:p>
            <a:pPr algn="ctr"/>
            <a:endParaRPr lang="ru-RU" sz="1400" b="1">
              <a:solidFill>
                <a:schemeClr val="hlink"/>
              </a:solidFill>
              <a:effectLst>
                <a:outerShdw blurRad="38100" dist="38100" dir="2700000" algn="tl">
                  <a:srgbClr val="C0C0C0"/>
                </a:outerShdw>
              </a:effectLst>
              <a:latin typeface="Tahoma" pitchFamily="34" charset="0"/>
            </a:endParaRPr>
          </a:p>
          <a:p>
            <a:pPr algn="ctr"/>
            <a:r>
              <a:rPr lang="en-US" sz="1400">
                <a:solidFill>
                  <a:srgbClr val="000000"/>
                </a:solidFill>
                <a:latin typeface="Arial" charset="0"/>
              </a:rPr>
              <a:t>Q</a:t>
            </a:r>
            <a:r>
              <a:rPr lang="ru-RU" sz="1400">
                <a:solidFill>
                  <a:srgbClr val="000000"/>
                </a:solidFill>
                <a:latin typeface="Arial" charset="0"/>
              </a:rPr>
              <a:t>сум/</a:t>
            </a:r>
            <a:r>
              <a:rPr lang="en-US" sz="1400">
                <a:solidFill>
                  <a:srgbClr val="000000"/>
                </a:solidFill>
                <a:latin typeface="Arial" charset="0"/>
              </a:rPr>
              <a:t>Q</a:t>
            </a:r>
            <a:r>
              <a:rPr lang="ru-RU" sz="1400">
                <a:solidFill>
                  <a:srgbClr val="000000"/>
                </a:solidFill>
                <a:latin typeface="Arial" charset="0"/>
              </a:rPr>
              <a:t>расч </a:t>
            </a:r>
            <a:r>
              <a:rPr lang="ru-RU" sz="1400">
                <a:solidFill>
                  <a:srgbClr val="000000"/>
                </a:solidFill>
                <a:latin typeface="Arial" charset="0"/>
                <a:sym typeface="Symbol" pitchFamily="18" charset="2"/>
              </a:rPr>
              <a:t></a:t>
            </a:r>
            <a:r>
              <a:rPr lang="ru-RU" sz="1400">
                <a:solidFill>
                  <a:srgbClr val="000000"/>
                </a:solidFill>
                <a:latin typeface="Arial" charset="0"/>
              </a:rPr>
              <a:t>100 % = (</a:t>
            </a:r>
            <a:r>
              <a:rPr lang="en-US" sz="1400">
                <a:solidFill>
                  <a:srgbClr val="000000"/>
                </a:solidFill>
                <a:latin typeface="Arial" charset="0"/>
                <a:sym typeface="Symbol" pitchFamily="18" charset="2"/>
              </a:rPr>
              <a:t>Q</a:t>
            </a:r>
            <a:r>
              <a:rPr lang="ru-RU" sz="1400">
                <a:solidFill>
                  <a:srgbClr val="000000"/>
                </a:solidFill>
                <a:latin typeface="Arial" charset="0"/>
                <a:sym typeface="Symbol" pitchFamily="18" charset="2"/>
              </a:rPr>
              <a:t>исп+</a:t>
            </a:r>
            <a:r>
              <a:rPr lang="en-US" sz="1400">
                <a:solidFill>
                  <a:srgbClr val="000000"/>
                </a:solidFill>
                <a:latin typeface="Arial" charset="0"/>
                <a:sym typeface="Symbol" pitchFamily="18" charset="2"/>
              </a:rPr>
              <a:t>Q</a:t>
            </a:r>
            <a:r>
              <a:rPr lang="ru-RU" sz="1400">
                <a:solidFill>
                  <a:srgbClr val="000000"/>
                </a:solidFill>
                <a:latin typeface="Arial" charset="0"/>
                <a:sym typeface="Symbol" pitchFamily="18" charset="2"/>
              </a:rPr>
              <a:t>конв)/</a:t>
            </a:r>
            <a:r>
              <a:rPr lang="en-US" sz="1400">
                <a:solidFill>
                  <a:srgbClr val="000000"/>
                </a:solidFill>
                <a:latin typeface="Arial" charset="0"/>
                <a:sym typeface="Symbol" pitchFamily="18" charset="2"/>
              </a:rPr>
              <a:t>Q</a:t>
            </a:r>
            <a:r>
              <a:rPr lang="ru-RU" sz="1400">
                <a:solidFill>
                  <a:srgbClr val="000000"/>
                </a:solidFill>
                <a:latin typeface="Arial" charset="0"/>
                <a:sym typeface="Symbol" pitchFamily="18" charset="2"/>
              </a:rPr>
              <a:t>расч </a:t>
            </a:r>
            <a:r>
              <a:rPr lang="ru-RU" sz="1400">
                <a:solidFill>
                  <a:srgbClr val="000000"/>
                </a:solidFill>
                <a:latin typeface="Arial" charset="0"/>
              </a:rPr>
              <a:t>100 %</a:t>
            </a:r>
            <a:r>
              <a:rPr lang="ru-RU" sz="1400">
                <a:solidFill>
                  <a:srgbClr val="000000"/>
                </a:solidFill>
                <a:latin typeface="Arial" charset="0"/>
                <a:sym typeface="Symbol" pitchFamily="18" charset="2"/>
              </a:rPr>
              <a:t> </a:t>
            </a:r>
          </a:p>
          <a:p>
            <a:pPr algn="ctr"/>
            <a:endParaRPr lang="ru-RU" sz="1400">
              <a:solidFill>
                <a:srgbClr val="000000"/>
              </a:solidFill>
              <a:latin typeface="Arial" charset="0"/>
              <a:sym typeface="Symbol" pitchFamily="18" charset="2"/>
            </a:endParaRPr>
          </a:p>
          <a:p>
            <a:pPr algn="ctr"/>
            <a:r>
              <a:rPr lang="ru-RU" sz="1400">
                <a:solidFill>
                  <a:srgbClr val="000000"/>
                </a:solidFill>
                <a:latin typeface="Arial" charset="0"/>
                <a:sym typeface="Symbol" pitchFamily="18" charset="2"/>
              </a:rPr>
              <a:t>где </a:t>
            </a:r>
            <a:r>
              <a:rPr lang="en-US" sz="1400">
                <a:solidFill>
                  <a:srgbClr val="000000"/>
                </a:solidFill>
                <a:latin typeface="Arial" charset="0"/>
                <a:sym typeface="Symbol" pitchFamily="18" charset="2"/>
              </a:rPr>
              <a:t>Q</a:t>
            </a:r>
            <a:r>
              <a:rPr lang="ru-RU" sz="1400">
                <a:solidFill>
                  <a:srgbClr val="000000"/>
                </a:solidFill>
                <a:latin typeface="Arial" charset="0"/>
                <a:sym typeface="Symbol" pitchFamily="18" charset="2"/>
              </a:rPr>
              <a:t>расч = 30 кВт </a:t>
            </a:r>
          </a:p>
        </p:txBody>
      </p:sp>
      <p:sp>
        <p:nvSpPr>
          <p:cNvPr id="96275" name="Rectangle 19"/>
          <p:cNvSpPr>
            <a:spLocks noChangeArrowheads="1"/>
          </p:cNvSpPr>
          <p:nvPr/>
        </p:nvSpPr>
        <p:spPr bwMode="auto">
          <a:xfrm>
            <a:off x="5435600" y="5661025"/>
            <a:ext cx="2303463" cy="942975"/>
          </a:xfrm>
          <a:prstGeom prst="rect">
            <a:avLst/>
          </a:prstGeom>
          <a:noFill/>
          <a:ln w="9525">
            <a:noFill/>
            <a:miter lim="800000"/>
            <a:headEnd/>
            <a:tailEnd/>
          </a:ln>
          <a:effectLst/>
        </p:spPr>
        <p:txBody>
          <a:bodyPr anchor="ctr">
            <a:spAutoFit/>
          </a:bodyPr>
          <a:lstStyle/>
          <a:p>
            <a:r>
              <a:rPr lang="ru-RU" sz="1400">
                <a:solidFill>
                  <a:srgbClr val="000000"/>
                </a:solidFill>
                <a:latin typeface="Arial" charset="0"/>
              </a:rPr>
              <a:t>а – </a:t>
            </a:r>
            <a:r>
              <a:rPr lang="en-US" sz="1400">
                <a:solidFill>
                  <a:srgbClr val="000000"/>
                </a:solidFill>
                <a:latin typeface="Arial" charset="0"/>
              </a:rPr>
              <a:t>G</a:t>
            </a:r>
            <a:r>
              <a:rPr lang="ru-RU" sz="1400">
                <a:solidFill>
                  <a:srgbClr val="000000"/>
                </a:solidFill>
                <a:latin typeface="Arial" charset="0"/>
              </a:rPr>
              <a:t>в  = 3 кг/с; </a:t>
            </a:r>
          </a:p>
          <a:p>
            <a:r>
              <a:rPr lang="ru-RU" sz="1400">
                <a:solidFill>
                  <a:srgbClr val="000000"/>
                </a:solidFill>
                <a:latin typeface="Arial" charset="0"/>
              </a:rPr>
              <a:t>б – 2 кг/с; </a:t>
            </a:r>
          </a:p>
          <a:p>
            <a:r>
              <a:rPr lang="ru-RU" sz="1400">
                <a:solidFill>
                  <a:srgbClr val="000000"/>
                </a:solidFill>
                <a:latin typeface="Arial" charset="0"/>
              </a:rPr>
              <a:t>в – 1 кг/с; </a:t>
            </a:r>
          </a:p>
          <a:p>
            <a:r>
              <a:rPr lang="ru-RU" sz="1400">
                <a:solidFill>
                  <a:srgbClr val="000000"/>
                </a:solidFill>
                <a:latin typeface="Arial" charset="0"/>
              </a:rPr>
              <a:t>г – 0,5 кг/с </a:t>
            </a:r>
          </a:p>
        </p:txBody>
      </p:sp>
      <p:pic>
        <p:nvPicPr>
          <p:cNvPr id="96276" name="Picture 20" descr="рис29"/>
          <p:cNvPicPr>
            <a:picLocks noChangeAspect="1" noChangeArrowheads="1"/>
          </p:cNvPicPr>
          <p:nvPr/>
        </p:nvPicPr>
        <p:blipFill>
          <a:blip r:embed="rId4" cstate="print"/>
          <a:srcRect/>
          <a:stretch>
            <a:fillRect/>
          </a:stretch>
        </p:blipFill>
        <p:spPr bwMode="auto">
          <a:xfrm>
            <a:off x="611188" y="692150"/>
            <a:ext cx="3313112" cy="59769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Номер слайда 5"/>
          <p:cNvSpPr>
            <a:spLocks noGrp="1"/>
          </p:cNvSpPr>
          <p:nvPr>
            <p:ph type="sldNum" sz="quarter" idx="12"/>
          </p:nvPr>
        </p:nvSpPr>
        <p:spPr/>
        <p:txBody>
          <a:bodyPr/>
          <a:lstStyle/>
          <a:p>
            <a:fld id="{11602767-3DAE-4D2E-AA1B-3980CF55E8E2}" type="slidenum">
              <a:rPr lang="ru-RU"/>
              <a:pPr/>
              <a:t>43</a:t>
            </a:fld>
            <a:endParaRPr lang="ru-RU"/>
          </a:p>
        </p:txBody>
      </p:sp>
      <p:sp>
        <p:nvSpPr>
          <p:cNvPr id="98306" name="Rectangle 2"/>
          <p:cNvSpPr>
            <a:spLocks noChangeArrowheads="1"/>
          </p:cNvSpPr>
          <p:nvPr/>
        </p:nvSpPr>
        <p:spPr bwMode="auto">
          <a:xfrm>
            <a:off x="0" y="1943100"/>
            <a:ext cx="9144000" cy="0"/>
          </a:xfrm>
          <a:prstGeom prst="rect">
            <a:avLst/>
          </a:prstGeom>
          <a:noFill/>
          <a:ln w="9525">
            <a:noFill/>
            <a:miter lim="800000"/>
            <a:headEnd/>
            <a:tailEnd/>
          </a:ln>
          <a:effectLst/>
        </p:spPr>
        <p:txBody>
          <a:bodyPr wrap="none" anchor="ctr">
            <a:spAutoFit/>
          </a:bodyPr>
          <a:lstStyle/>
          <a:p>
            <a:endParaRPr lang="ru-RU"/>
          </a:p>
        </p:txBody>
      </p:sp>
      <p:sp>
        <p:nvSpPr>
          <p:cNvPr id="98307" name="Rectangle 3"/>
          <p:cNvSpPr>
            <a:spLocks noChangeArrowheads="1"/>
          </p:cNvSpPr>
          <p:nvPr/>
        </p:nvSpPr>
        <p:spPr bwMode="auto">
          <a:xfrm>
            <a:off x="0" y="4914900"/>
            <a:ext cx="9144000" cy="0"/>
          </a:xfrm>
          <a:prstGeom prst="rect">
            <a:avLst/>
          </a:prstGeom>
          <a:noFill/>
          <a:ln w="9525">
            <a:noFill/>
            <a:miter lim="800000"/>
            <a:headEnd/>
            <a:tailEnd/>
          </a:ln>
          <a:effectLst/>
        </p:spPr>
        <p:txBody>
          <a:bodyPr wrap="none" anchor="ctr">
            <a:spAutoFit/>
          </a:bodyPr>
          <a:lstStyle/>
          <a:p>
            <a:endParaRPr lang="ru-RU"/>
          </a:p>
        </p:txBody>
      </p:sp>
      <p:sp>
        <p:nvSpPr>
          <p:cNvPr id="98308" name="Rectangle 4"/>
          <p:cNvSpPr>
            <a:spLocks noChangeArrowheads="1"/>
          </p:cNvSpPr>
          <p:nvPr/>
        </p:nvSpPr>
        <p:spPr bwMode="auto">
          <a:xfrm>
            <a:off x="0" y="1741488"/>
            <a:ext cx="9144000" cy="0"/>
          </a:xfrm>
          <a:prstGeom prst="rect">
            <a:avLst/>
          </a:prstGeom>
          <a:noFill/>
          <a:ln w="9525">
            <a:noFill/>
            <a:miter lim="800000"/>
            <a:headEnd/>
            <a:tailEnd/>
          </a:ln>
          <a:effectLst/>
        </p:spPr>
        <p:txBody>
          <a:bodyPr wrap="none" anchor="ctr">
            <a:spAutoFit/>
          </a:bodyPr>
          <a:lstStyle/>
          <a:p>
            <a:endParaRPr lang="ru-RU"/>
          </a:p>
        </p:txBody>
      </p:sp>
      <p:sp>
        <p:nvSpPr>
          <p:cNvPr id="98309" name="Rectangle 5"/>
          <p:cNvSpPr>
            <a:spLocks noChangeArrowheads="1"/>
          </p:cNvSpPr>
          <p:nvPr/>
        </p:nvSpPr>
        <p:spPr bwMode="auto">
          <a:xfrm>
            <a:off x="179388" y="188913"/>
            <a:ext cx="8856662" cy="576262"/>
          </a:xfrm>
          <a:prstGeom prst="rect">
            <a:avLst/>
          </a:prstGeom>
          <a:noFill/>
          <a:ln w="9525">
            <a:noFill/>
            <a:miter lim="800000"/>
            <a:headEnd/>
            <a:tailEnd/>
          </a:ln>
          <a:effectLst/>
        </p:spPr>
        <p:txBody>
          <a:bodyPr anchor="ctr"/>
          <a:lstStyle/>
          <a:p>
            <a:pPr algn="ctr"/>
            <a:r>
              <a:rPr lang="ru-RU" sz="1400" b="1">
                <a:solidFill>
                  <a:schemeClr val="hlink"/>
                </a:solidFill>
                <a:effectLst>
                  <a:outerShdw blurRad="38100" dist="38100" dir="2700000" algn="tl">
                    <a:srgbClr val="C0C0C0"/>
                  </a:outerShdw>
                </a:effectLst>
                <a:latin typeface="Tahoma" pitchFamily="34" charset="0"/>
              </a:rPr>
              <a:t>ВЛИЯНИЕ РЕЖИМНЫХ ПАРАМЕТРОВ НА ЭФФЕКТИВНОСТЬ ИСПАРЕНИЯ В ВИТ   </a:t>
            </a:r>
            <a:r>
              <a:rPr lang="en-US" sz="1400" b="1">
                <a:solidFill>
                  <a:schemeClr val="hlink"/>
                </a:solidFill>
                <a:effectLst>
                  <a:outerShdw blurRad="38100" dist="38100" dir="2700000" algn="tl">
                    <a:srgbClr val="C0C0C0"/>
                  </a:outerShdw>
                </a:effectLst>
                <a:latin typeface="Tahoma" pitchFamily="34" charset="0"/>
              </a:rPr>
              <a:t/>
            </a:r>
            <a:br>
              <a:rPr lang="en-US" sz="1400" b="1">
                <a:solidFill>
                  <a:schemeClr val="hlink"/>
                </a:solidFill>
                <a:effectLst>
                  <a:outerShdw blurRad="38100" dist="38100" dir="2700000" algn="tl">
                    <a:srgbClr val="C0C0C0"/>
                  </a:outerShdw>
                </a:effectLst>
                <a:latin typeface="Tahoma" pitchFamily="34" charset="0"/>
              </a:rPr>
            </a:br>
            <a:r>
              <a:rPr lang="ru-RU" sz="1000" b="1">
                <a:solidFill>
                  <a:srgbClr val="000000"/>
                </a:solidFill>
                <a:latin typeface="Arial" charset="0"/>
              </a:rPr>
              <a:t> </a:t>
            </a:r>
            <a:br>
              <a:rPr lang="ru-RU" sz="1000" b="1">
                <a:solidFill>
                  <a:srgbClr val="000000"/>
                </a:solidFill>
                <a:latin typeface="Arial" charset="0"/>
              </a:rPr>
            </a:br>
            <a:r>
              <a:rPr lang="ru-RU" sz="1400" b="1">
                <a:solidFill>
                  <a:srgbClr val="000000"/>
                </a:solidFill>
                <a:latin typeface="Arial" charset="0"/>
              </a:rPr>
              <a:t>эффективность воздушно-испаррительного охлаждения</a:t>
            </a:r>
          </a:p>
        </p:txBody>
      </p:sp>
      <p:sp>
        <p:nvSpPr>
          <p:cNvPr id="98310" name="Rectangle 6"/>
          <p:cNvSpPr>
            <a:spLocks noChangeArrowheads="1"/>
          </p:cNvSpPr>
          <p:nvPr/>
        </p:nvSpPr>
        <p:spPr bwMode="auto">
          <a:xfrm>
            <a:off x="5076825" y="981075"/>
            <a:ext cx="3773488" cy="579438"/>
          </a:xfrm>
          <a:prstGeom prst="rect">
            <a:avLst/>
          </a:prstGeom>
          <a:noFill/>
          <a:ln w="9525">
            <a:noFill/>
            <a:miter lim="800000"/>
            <a:headEnd/>
            <a:tailEnd/>
          </a:ln>
          <a:effectLst/>
        </p:spPr>
        <p:txBody>
          <a:bodyPr wrap="none" anchor="ctr">
            <a:spAutoFit/>
          </a:bodyPr>
          <a:lstStyle/>
          <a:p>
            <a:pPr algn="ctr"/>
            <a:r>
              <a:rPr lang="ru-RU" sz="1400" b="1">
                <a:solidFill>
                  <a:schemeClr val="hlink"/>
                </a:solidFill>
                <a:effectLst>
                  <a:outerShdw blurRad="38100" dist="38100" dir="2700000" algn="tl">
                    <a:srgbClr val="C0C0C0"/>
                  </a:outerShdw>
                </a:effectLst>
                <a:latin typeface="Arial" charset="0"/>
              </a:rPr>
              <a:t>абсолютная эффективность испарения:</a:t>
            </a:r>
          </a:p>
          <a:p>
            <a:pPr algn="ctr"/>
            <a:r>
              <a:rPr lang="en-US" sz="1400" i="1">
                <a:solidFill>
                  <a:srgbClr val="000000"/>
                </a:solidFill>
                <a:latin typeface="Arial" charset="0"/>
              </a:rPr>
              <a:t>Q</a:t>
            </a:r>
            <a:r>
              <a:rPr lang="ru-RU" sz="1400">
                <a:solidFill>
                  <a:srgbClr val="000000"/>
                </a:solidFill>
                <a:latin typeface="Arial" charset="0"/>
              </a:rPr>
              <a:t>сум/</a:t>
            </a:r>
            <a:r>
              <a:rPr lang="en-US" sz="1400" i="1">
                <a:solidFill>
                  <a:srgbClr val="000000"/>
                </a:solidFill>
                <a:latin typeface="Arial" charset="0"/>
              </a:rPr>
              <a:t>Q</a:t>
            </a:r>
            <a:r>
              <a:rPr lang="ru-RU" sz="1400">
                <a:solidFill>
                  <a:srgbClr val="000000"/>
                </a:solidFill>
                <a:latin typeface="Arial" charset="0"/>
              </a:rPr>
              <a:t>конв = (</a:t>
            </a:r>
            <a:r>
              <a:rPr lang="en-US" sz="1400" i="1">
                <a:solidFill>
                  <a:srgbClr val="000000"/>
                </a:solidFill>
                <a:latin typeface="Arial" charset="0"/>
              </a:rPr>
              <a:t>Q</a:t>
            </a:r>
            <a:r>
              <a:rPr lang="ru-RU" sz="1400">
                <a:solidFill>
                  <a:srgbClr val="000000"/>
                </a:solidFill>
                <a:latin typeface="Arial" charset="0"/>
              </a:rPr>
              <a:t>исп + </a:t>
            </a:r>
            <a:r>
              <a:rPr lang="en-US" sz="1400" i="1">
                <a:solidFill>
                  <a:srgbClr val="000000"/>
                </a:solidFill>
                <a:latin typeface="Arial" charset="0"/>
              </a:rPr>
              <a:t>Q</a:t>
            </a:r>
            <a:r>
              <a:rPr lang="ru-RU" sz="1400">
                <a:solidFill>
                  <a:srgbClr val="000000"/>
                </a:solidFill>
                <a:latin typeface="Arial" charset="0"/>
              </a:rPr>
              <a:t>конв)/</a:t>
            </a:r>
            <a:r>
              <a:rPr lang="en-US" sz="1400" i="1">
                <a:solidFill>
                  <a:srgbClr val="000000"/>
                </a:solidFill>
                <a:latin typeface="Arial" charset="0"/>
              </a:rPr>
              <a:t>Q</a:t>
            </a:r>
            <a:r>
              <a:rPr lang="ru-RU" sz="1400">
                <a:solidFill>
                  <a:srgbClr val="000000"/>
                </a:solidFill>
                <a:latin typeface="Arial" charset="0"/>
              </a:rPr>
              <a:t>конв</a:t>
            </a:r>
            <a:r>
              <a:rPr lang="ru-RU">
                <a:solidFill>
                  <a:srgbClr val="000000"/>
                </a:solidFill>
                <a:latin typeface="Tahoma" pitchFamily="34" charset="0"/>
              </a:rPr>
              <a:t> </a:t>
            </a:r>
          </a:p>
        </p:txBody>
      </p:sp>
      <p:sp>
        <p:nvSpPr>
          <p:cNvPr id="98311" name="Rectangle 7"/>
          <p:cNvSpPr>
            <a:spLocks noChangeArrowheads="1"/>
          </p:cNvSpPr>
          <p:nvPr/>
        </p:nvSpPr>
        <p:spPr bwMode="auto">
          <a:xfrm>
            <a:off x="0" y="1733550"/>
            <a:ext cx="9144000" cy="0"/>
          </a:xfrm>
          <a:prstGeom prst="rect">
            <a:avLst/>
          </a:prstGeom>
          <a:noFill/>
          <a:ln w="9525">
            <a:noFill/>
            <a:miter lim="800000"/>
            <a:headEnd/>
            <a:tailEnd/>
          </a:ln>
          <a:effectLst/>
        </p:spPr>
        <p:txBody>
          <a:bodyPr wrap="none" anchor="ctr">
            <a:spAutoFit/>
          </a:bodyPr>
          <a:lstStyle/>
          <a:p>
            <a:endParaRPr lang="ru-RU"/>
          </a:p>
        </p:txBody>
      </p:sp>
      <p:sp>
        <p:nvSpPr>
          <p:cNvPr id="98313" name="Rectangle 9"/>
          <p:cNvSpPr>
            <a:spLocks noChangeArrowheads="1"/>
          </p:cNvSpPr>
          <p:nvPr/>
        </p:nvSpPr>
        <p:spPr bwMode="auto">
          <a:xfrm>
            <a:off x="0" y="213360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98314" name="Object 10"/>
          <p:cNvGraphicFramePr>
            <a:graphicFrameLocks noChangeAspect="1"/>
          </p:cNvGraphicFramePr>
          <p:nvPr/>
        </p:nvGraphicFramePr>
        <p:xfrm>
          <a:off x="4767263" y="1628775"/>
          <a:ext cx="4376737" cy="2395538"/>
        </p:xfrm>
        <a:graphic>
          <a:graphicData uri="http://schemas.openxmlformats.org/presentationml/2006/ole">
            <p:oleObj spid="_x0000_s98314" name="Диаграмма" r:id="rId3" imgW="5966460" imgH="2804160" progId="Excel.Chart.8">
              <p:embed/>
            </p:oleObj>
          </a:graphicData>
        </a:graphic>
      </p:graphicFrame>
      <p:sp>
        <p:nvSpPr>
          <p:cNvPr id="98315" name="Rectangle 11"/>
          <p:cNvSpPr>
            <a:spLocks noChangeArrowheads="1"/>
          </p:cNvSpPr>
          <p:nvPr/>
        </p:nvSpPr>
        <p:spPr bwMode="auto">
          <a:xfrm>
            <a:off x="539750" y="981075"/>
            <a:ext cx="4024313" cy="579438"/>
          </a:xfrm>
          <a:prstGeom prst="rect">
            <a:avLst/>
          </a:prstGeom>
          <a:noFill/>
          <a:ln w="9525">
            <a:noFill/>
            <a:miter lim="800000"/>
            <a:headEnd/>
            <a:tailEnd/>
          </a:ln>
          <a:effectLst/>
        </p:spPr>
        <p:txBody>
          <a:bodyPr wrap="none" anchor="ctr">
            <a:spAutoFit/>
          </a:bodyPr>
          <a:lstStyle/>
          <a:p>
            <a:pPr algn="ctr"/>
            <a:r>
              <a:rPr lang="ru-RU" sz="1400" b="1">
                <a:solidFill>
                  <a:schemeClr val="hlink"/>
                </a:solidFill>
                <a:effectLst>
                  <a:outerShdw blurRad="38100" dist="38100" dir="2700000" algn="tl">
                    <a:srgbClr val="C0C0C0"/>
                  </a:outerShdw>
                </a:effectLst>
                <a:latin typeface="Arial" charset="0"/>
              </a:rPr>
              <a:t>относительная эффективность испарения</a:t>
            </a:r>
            <a:r>
              <a:rPr lang="ru-RU" sz="1400">
                <a:solidFill>
                  <a:srgbClr val="000000"/>
                </a:solidFill>
                <a:latin typeface="Arial" charset="0"/>
              </a:rPr>
              <a:t>:</a:t>
            </a:r>
          </a:p>
          <a:p>
            <a:pPr algn="ctr"/>
            <a:r>
              <a:rPr lang="en-US" sz="1400" i="1">
                <a:solidFill>
                  <a:srgbClr val="000000"/>
                </a:solidFill>
                <a:latin typeface="Arial" charset="0"/>
              </a:rPr>
              <a:t>Q</a:t>
            </a:r>
            <a:r>
              <a:rPr lang="ru-RU" sz="1400">
                <a:solidFill>
                  <a:srgbClr val="000000"/>
                </a:solidFill>
                <a:latin typeface="Arial" charset="0"/>
              </a:rPr>
              <a:t>исп/</a:t>
            </a:r>
            <a:r>
              <a:rPr lang="en-US" sz="1400" i="1">
                <a:solidFill>
                  <a:srgbClr val="000000"/>
                </a:solidFill>
                <a:latin typeface="Arial" charset="0"/>
              </a:rPr>
              <a:t>Q</a:t>
            </a:r>
            <a:r>
              <a:rPr lang="ru-RU" sz="1400">
                <a:solidFill>
                  <a:srgbClr val="000000"/>
                </a:solidFill>
                <a:latin typeface="Arial" charset="0"/>
              </a:rPr>
              <a:t>конв = (</a:t>
            </a:r>
            <a:r>
              <a:rPr lang="en-US" sz="1400" i="1">
                <a:solidFill>
                  <a:srgbClr val="000000"/>
                </a:solidFill>
                <a:latin typeface="Arial" charset="0"/>
              </a:rPr>
              <a:t>Q</a:t>
            </a:r>
            <a:r>
              <a:rPr lang="ru-RU" sz="1400">
                <a:solidFill>
                  <a:srgbClr val="000000"/>
                </a:solidFill>
                <a:latin typeface="Arial" charset="0"/>
              </a:rPr>
              <a:t>сум   – </a:t>
            </a:r>
            <a:r>
              <a:rPr lang="en-US" sz="1400" i="1">
                <a:solidFill>
                  <a:srgbClr val="000000"/>
                </a:solidFill>
                <a:latin typeface="Arial" charset="0"/>
              </a:rPr>
              <a:t>Q</a:t>
            </a:r>
            <a:r>
              <a:rPr lang="ru-RU" sz="1400">
                <a:solidFill>
                  <a:srgbClr val="000000"/>
                </a:solidFill>
                <a:latin typeface="Arial" charset="0"/>
              </a:rPr>
              <a:t>конв)/</a:t>
            </a:r>
            <a:r>
              <a:rPr lang="en-US" sz="1400" i="1">
                <a:solidFill>
                  <a:srgbClr val="000000"/>
                </a:solidFill>
                <a:latin typeface="Arial" charset="0"/>
              </a:rPr>
              <a:t>Q</a:t>
            </a:r>
            <a:r>
              <a:rPr lang="ru-RU" sz="1400">
                <a:solidFill>
                  <a:srgbClr val="000000"/>
                </a:solidFill>
                <a:latin typeface="Arial" charset="0"/>
              </a:rPr>
              <a:t>конв</a:t>
            </a:r>
            <a:r>
              <a:rPr lang="ru-RU">
                <a:solidFill>
                  <a:srgbClr val="000000"/>
                </a:solidFill>
                <a:latin typeface="Tahoma" pitchFamily="34" charset="0"/>
              </a:rPr>
              <a:t> </a:t>
            </a:r>
          </a:p>
        </p:txBody>
      </p:sp>
      <p:sp>
        <p:nvSpPr>
          <p:cNvPr id="98316" name="Rectangle 12"/>
          <p:cNvSpPr>
            <a:spLocks noChangeArrowheads="1"/>
          </p:cNvSpPr>
          <p:nvPr/>
        </p:nvSpPr>
        <p:spPr bwMode="auto">
          <a:xfrm>
            <a:off x="0" y="1687513"/>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98319" name="Object 15"/>
          <p:cNvGraphicFramePr>
            <a:graphicFrameLocks noChangeAspect="1"/>
          </p:cNvGraphicFramePr>
          <p:nvPr/>
        </p:nvGraphicFramePr>
        <p:xfrm>
          <a:off x="4859338" y="4437063"/>
          <a:ext cx="4032250" cy="2090737"/>
        </p:xfrm>
        <a:graphic>
          <a:graphicData uri="http://schemas.openxmlformats.org/presentationml/2006/ole">
            <p:oleObj spid="_x0000_s98319" name="Диаграмма" r:id="rId4" imgW="6065520" imgH="3055620" progId="Excel.Chart.8">
              <p:embed/>
            </p:oleObj>
          </a:graphicData>
        </a:graphic>
      </p:graphicFrame>
      <p:sp>
        <p:nvSpPr>
          <p:cNvPr id="98320" name="Rectangle 16"/>
          <p:cNvSpPr>
            <a:spLocks noChangeArrowheads="1"/>
          </p:cNvSpPr>
          <p:nvPr/>
        </p:nvSpPr>
        <p:spPr bwMode="auto">
          <a:xfrm>
            <a:off x="5360988" y="3933825"/>
            <a:ext cx="3244850" cy="517525"/>
          </a:xfrm>
          <a:prstGeom prst="rect">
            <a:avLst/>
          </a:prstGeom>
          <a:noFill/>
          <a:ln w="9525">
            <a:noFill/>
            <a:miter lim="800000"/>
            <a:headEnd/>
            <a:tailEnd/>
          </a:ln>
          <a:effectLst/>
        </p:spPr>
        <p:txBody>
          <a:bodyPr wrap="none" anchor="ctr">
            <a:spAutoFit/>
          </a:bodyPr>
          <a:lstStyle/>
          <a:p>
            <a:pPr algn="ctr"/>
            <a:r>
              <a:rPr lang="ru-RU" sz="1400" b="1">
                <a:solidFill>
                  <a:schemeClr val="hlink"/>
                </a:solidFill>
                <a:effectLst>
                  <a:outerShdw blurRad="38100" dist="38100" dir="2700000" algn="tl">
                    <a:srgbClr val="C0C0C0"/>
                  </a:outerShdw>
                </a:effectLst>
                <a:latin typeface="Arial" charset="0"/>
              </a:rPr>
              <a:t>вклад конвективного охлаждения:</a:t>
            </a:r>
          </a:p>
          <a:p>
            <a:pPr algn="ctr"/>
            <a:r>
              <a:rPr lang="en-US" sz="1400" i="1">
                <a:solidFill>
                  <a:srgbClr val="000000"/>
                </a:solidFill>
                <a:latin typeface="Arial" charset="0"/>
              </a:rPr>
              <a:t>Q</a:t>
            </a:r>
            <a:r>
              <a:rPr lang="ru-RU" sz="1400">
                <a:solidFill>
                  <a:srgbClr val="000000"/>
                </a:solidFill>
                <a:latin typeface="Arial" charset="0"/>
              </a:rPr>
              <a:t>конв/</a:t>
            </a:r>
            <a:r>
              <a:rPr lang="en-US" sz="1400" i="1">
                <a:solidFill>
                  <a:srgbClr val="000000"/>
                </a:solidFill>
                <a:latin typeface="Arial" charset="0"/>
              </a:rPr>
              <a:t>Q</a:t>
            </a:r>
            <a:r>
              <a:rPr lang="ru-RU" sz="1400">
                <a:solidFill>
                  <a:srgbClr val="000000"/>
                </a:solidFill>
                <a:latin typeface="Arial" charset="0"/>
              </a:rPr>
              <a:t>сум = (</a:t>
            </a:r>
            <a:r>
              <a:rPr lang="en-US" sz="1400" i="1">
                <a:solidFill>
                  <a:srgbClr val="000000"/>
                </a:solidFill>
                <a:latin typeface="Arial" charset="0"/>
              </a:rPr>
              <a:t>Q</a:t>
            </a:r>
            <a:r>
              <a:rPr lang="ru-RU" sz="1400">
                <a:solidFill>
                  <a:srgbClr val="000000"/>
                </a:solidFill>
                <a:latin typeface="Arial" charset="0"/>
              </a:rPr>
              <a:t>сум – </a:t>
            </a:r>
            <a:r>
              <a:rPr lang="en-US" sz="1400" i="1">
                <a:solidFill>
                  <a:srgbClr val="000000"/>
                </a:solidFill>
                <a:latin typeface="Arial" charset="0"/>
              </a:rPr>
              <a:t>Q</a:t>
            </a:r>
            <a:r>
              <a:rPr lang="ru-RU" sz="1400">
                <a:solidFill>
                  <a:srgbClr val="000000"/>
                </a:solidFill>
                <a:latin typeface="Arial" charset="0"/>
              </a:rPr>
              <a:t>исп)/</a:t>
            </a:r>
            <a:r>
              <a:rPr lang="en-US" sz="1400" i="1">
                <a:solidFill>
                  <a:srgbClr val="000000"/>
                </a:solidFill>
                <a:latin typeface="Arial" charset="0"/>
              </a:rPr>
              <a:t>Q</a:t>
            </a:r>
            <a:r>
              <a:rPr lang="ru-RU" sz="1400">
                <a:solidFill>
                  <a:srgbClr val="000000"/>
                </a:solidFill>
                <a:latin typeface="Arial" charset="0"/>
              </a:rPr>
              <a:t>сум </a:t>
            </a:r>
            <a:endParaRPr lang="ru-RU">
              <a:solidFill>
                <a:srgbClr val="000000"/>
              </a:solidFill>
              <a:latin typeface="Tahoma" pitchFamily="34" charset="0"/>
            </a:endParaRPr>
          </a:p>
        </p:txBody>
      </p:sp>
      <p:graphicFrame>
        <p:nvGraphicFramePr>
          <p:cNvPr id="98321" name="Object 17"/>
          <p:cNvGraphicFramePr>
            <a:graphicFrameLocks noChangeAspect="1"/>
          </p:cNvGraphicFramePr>
          <p:nvPr/>
        </p:nvGraphicFramePr>
        <p:xfrm>
          <a:off x="0" y="4437063"/>
          <a:ext cx="4608513" cy="2311400"/>
        </p:xfrm>
        <a:graphic>
          <a:graphicData uri="http://schemas.openxmlformats.org/presentationml/2006/ole">
            <p:oleObj spid="_x0000_s98321" name="Диаграмма" r:id="rId5" imgW="5966460" imgH="2903220" progId="Excel.Chart.8">
              <p:embed/>
            </p:oleObj>
          </a:graphicData>
        </a:graphic>
      </p:graphicFrame>
      <p:sp>
        <p:nvSpPr>
          <p:cNvPr id="98322" name="Rectangle 18"/>
          <p:cNvSpPr>
            <a:spLocks noChangeArrowheads="1"/>
          </p:cNvSpPr>
          <p:nvPr/>
        </p:nvSpPr>
        <p:spPr bwMode="auto">
          <a:xfrm>
            <a:off x="633413" y="4005263"/>
            <a:ext cx="3376612" cy="517525"/>
          </a:xfrm>
          <a:prstGeom prst="rect">
            <a:avLst/>
          </a:prstGeom>
          <a:noFill/>
          <a:ln w="9525">
            <a:noFill/>
            <a:miter lim="800000"/>
            <a:headEnd/>
            <a:tailEnd/>
          </a:ln>
          <a:effectLst/>
        </p:spPr>
        <p:txBody>
          <a:bodyPr wrap="none" anchor="ctr">
            <a:spAutoFit/>
          </a:bodyPr>
          <a:lstStyle/>
          <a:p>
            <a:pPr algn="ctr"/>
            <a:r>
              <a:rPr lang="ru-RU" sz="1400" b="1">
                <a:solidFill>
                  <a:schemeClr val="hlink"/>
                </a:solidFill>
                <a:effectLst>
                  <a:outerShdw blurRad="38100" dist="38100" dir="2700000" algn="tl">
                    <a:srgbClr val="C0C0C0"/>
                  </a:outerShdw>
                </a:effectLst>
                <a:latin typeface="Arial" charset="0"/>
              </a:rPr>
              <a:t>вклад испарительного охлаждения:</a:t>
            </a:r>
          </a:p>
          <a:p>
            <a:pPr algn="ctr"/>
            <a:r>
              <a:rPr lang="en-US" sz="1400">
                <a:solidFill>
                  <a:srgbClr val="000000"/>
                </a:solidFill>
                <a:latin typeface="Arial" charset="0"/>
              </a:rPr>
              <a:t>Q</a:t>
            </a:r>
            <a:r>
              <a:rPr lang="ru-RU" sz="1400">
                <a:solidFill>
                  <a:srgbClr val="000000"/>
                </a:solidFill>
                <a:latin typeface="Arial" charset="0"/>
              </a:rPr>
              <a:t>исп/</a:t>
            </a:r>
            <a:r>
              <a:rPr lang="en-US" sz="1400">
                <a:solidFill>
                  <a:srgbClr val="000000"/>
                </a:solidFill>
                <a:latin typeface="Arial" charset="0"/>
              </a:rPr>
              <a:t>Q</a:t>
            </a:r>
            <a:r>
              <a:rPr lang="ru-RU" sz="1400">
                <a:solidFill>
                  <a:srgbClr val="000000"/>
                </a:solidFill>
                <a:latin typeface="Arial" charset="0"/>
              </a:rPr>
              <a:t>сум = (</a:t>
            </a:r>
            <a:r>
              <a:rPr lang="en-US" sz="1400">
                <a:solidFill>
                  <a:srgbClr val="000000"/>
                </a:solidFill>
                <a:latin typeface="Arial" charset="0"/>
              </a:rPr>
              <a:t>Q</a:t>
            </a:r>
            <a:r>
              <a:rPr lang="ru-RU" sz="1400">
                <a:solidFill>
                  <a:srgbClr val="000000"/>
                </a:solidFill>
                <a:latin typeface="Arial" charset="0"/>
              </a:rPr>
              <a:t>сум – </a:t>
            </a:r>
            <a:r>
              <a:rPr lang="en-US" sz="1400">
                <a:solidFill>
                  <a:srgbClr val="000000"/>
                </a:solidFill>
                <a:latin typeface="Arial" charset="0"/>
              </a:rPr>
              <a:t>Q</a:t>
            </a:r>
            <a:r>
              <a:rPr lang="ru-RU" sz="1400">
                <a:solidFill>
                  <a:srgbClr val="000000"/>
                </a:solidFill>
                <a:latin typeface="Arial" charset="0"/>
              </a:rPr>
              <a:t>конв)/</a:t>
            </a:r>
            <a:r>
              <a:rPr lang="en-US" sz="1400">
                <a:solidFill>
                  <a:srgbClr val="000000"/>
                </a:solidFill>
                <a:latin typeface="Arial" charset="0"/>
              </a:rPr>
              <a:t>Q</a:t>
            </a:r>
            <a:r>
              <a:rPr lang="ru-RU" sz="1400">
                <a:solidFill>
                  <a:srgbClr val="000000"/>
                </a:solidFill>
                <a:latin typeface="Arial" charset="0"/>
              </a:rPr>
              <a:t>сум </a:t>
            </a:r>
          </a:p>
        </p:txBody>
      </p:sp>
      <p:graphicFrame>
        <p:nvGraphicFramePr>
          <p:cNvPr id="98324" name="Object 20"/>
          <p:cNvGraphicFramePr>
            <a:graphicFrameLocks noChangeAspect="1"/>
          </p:cNvGraphicFramePr>
          <p:nvPr/>
        </p:nvGraphicFramePr>
        <p:xfrm>
          <a:off x="0" y="1628775"/>
          <a:ext cx="5076825" cy="2373313"/>
        </p:xfrm>
        <a:graphic>
          <a:graphicData uri="http://schemas.openxmlformats.org/presentationml/2006/ole">
            <p:oleObj spid="_x0000_s98324" name="Диаграмма" r:id="rId6" imgW="6926580" imgH="2613660" progId="Excel.Chart.8">
              <p:embed/>
            </p:oleObj>
          </a:graphicData>
        </a:graphic>
      </p:graphicFrame>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5"/>
          <p:cNvSpPr>
            <a:spLocks noGrp="1"/>
          </p:cNvSpPr>
          <p:nvPr>
            <p:ph type="sldNum" sz="quarter" idx="12"/>
          </p:nvPr>
        </p:nvSpPr>
        <p:spPr/>
        <p:txBody>
          <a:bodyPr/>
          <a:lstStyle/>
          <a:p>
            <a:fld id="{B8F9B054-39D3-4A34-9DFE-535980B13E7E}" type="slidenum">
              <a:rPr lang="ru-RU"/>
              <a:pPr/>
              <a:t>44</a:t>
            </a:fld>
            <a:endParaRPr lang="ru-RU"/>
          </a:p>
        </p:txBody>
      </p:sp>
      <p:sp>
        <p:nvSpPr>
          <p:cNvPr id="102402" name="Rectangle 2"/>
          <p:cNvSpPr>
            <a:spLocks noGrp="1" noChangeArrowheads="1"/>
          </p:cNvSpPr>
          <p:nvPr>
            <p:ph type="title"/>
          </p:nvPr>
        </p:nvSpPr>
        <p:spPr>
          <a:xfrm>
            <a:off x="539750" y="115888"/>
            <a:ext cx="8229600" cy="431800"/>
          </a:xfrm>
        </p:spPr>
        <p:txBody>
          <a:bodyPr/>
          <a:lstStyle/>
          <a:p>
            <a:pPr algn="ctr"/>
            <a:r>
              <a:rPr lang="ru-RU" sz="2000" b="1">
                <a:solidFill>
                  <a:schemeClr val="hlink"/>
                </a:solidFill>
                <a:effectLst>
                  <a:outerShdw blurRad="38100" dist="38100" dir="2700000" algn="tl">
                    <a:srgbClr val="C0C0C0"/>
                  </a:outerShdw>
                </a:effectLst>
                <a:latin typeface="Tahoma" pitchFamily="34" charset="0"/>
              </a:rPr>
              <a:t>ВЫВОДЫ</a:t>
            </a:r>
          </a:p>
        </p:txBody>
      </p:sp>
      <p:sp>
        <p:nvSpPr>
          <p:cNvPr id="102403" name="Rectangle 3"/>
          <p:cNvSpPr>
            <a:spLocks noGrp="1" noChangeArrowheads="1"/>
          </p:cNvSpPr>
          <p:nvPr>
            <p:ph type="body" idx="1"/>
          </p:nvPr>
        </p:nvSpPr>
        <p:spPr>
          <a:xfrm>
            <a:off x="468313" y="836613"/>
            <a:ext cx="8135937" cy="5400675"/>
          </a:xfrm>
        </p:spPr>
        <p:txBody>
          <a:bodyPr/>
          <a:lstStyle/>
          <a:p>
            <a:pPr algn="just">
              <a:lnSpc>
                <a:spcPct val="80000"/>
              </a:lnSpc>
              <a:buFont typeface="Wingdings" pitchFamily="2" charset="2"/>
              <a:buNone/>
            </a:pPr>
            <a:r>
              <a:rPr lang="ru-RU" sz="1400" b="1">
                <a:solidFill>
                  <a:schemeClr val="hlink"/>
                </a:solidFill>
                <a:latin typeface="Times New Roman" pitchFamily="18" charset="0"/>
              </a:rPr>
              <a:t>1.</a:t>
            </a:r>
            <a:r>
              <a:rPr lang="ru-RU" sz="1400">
                <a:latin typeface="Times New Roman" pitchFamily="18" charset="0"/>
              </a:rPr>
              <a:t> </a:t>
            </a:r>
            <a:r>
              <a:rPr lang="ru-RU" sz="1400" b="1" i="1">
                <a:latin typeface="Times New Roman" pitchFamily="18" charset="0"/>
              </a:rPr>
              <a:t>Экспериментально выявлены новые </a:t>
            </a:r>
            <a:r>
              <a:rPr lang="ru-RU" sz="1400" b="1">
                <a:latin typeface="Times New Roman" pitchFamily="18" charset="0"/>
              </a:rPr>
              <a:t>закономерности и механизмы</a:t>
            </a:r>
            <a:r>
              <a:rPr lang="ru-RU" sz="1400">
                <a:latin typeface="Times New Roman" pitchFamily="18" charset="0"/>
              </a:rPr>
              <a:t> интенсификации теплоотдачи в каналах пластинчато-ребристой поверхности к влажному воздуху, содержащему взвешенный водный аэрозоль (</a:t>
            </a:r>
            <a:r>
              <a:rPr lang="en-US" sz="1400" i="1">
                <a:latin typeface="Times New Roman" pitchFamily="18" charset="0"/>
              </a:rPr>
              <a:t>d</a:t>
            </a:r>
            <a:r>
              <a:rPr lang="ru-RU" sz="1400">
                <a:latin typeface="Times New Roman" pitchFamily="18" charset="0"/>
              </a:rPr>
              <a:t> = 1…5 мкм) при положительных и отрицательных температурах. </a:t>
            </a:r>
            <a:r>
              <a:rPr lang="ru-RU" sz="1400" b="1" i="1">
                <a:latin typeface="Times New Roman" pitchFamily="18" charset="0"/>
              </a:rPr>
              <a:t>Установлено</a:t>
            </a:r>
            <a:r>
              <a:rPr lang="ru-RU" sz="1400">
                <a:latin typeface="Times New Roman" pitchFamily="18" charset="0"/>
              </a:rPr>
              <a:t>, что наличие водного аэрозоля при небольших массовых концентрациях (</a:t>
            </a:r>
            <a:r>
              <a:rPr lang="en-US" sz="1400" i="1">
                <a:latin typeface="Times New Roman" pitchFamily="18" charset="0"/>
              </a:rPr>
              <a:t>m</a:t>
            </a:r>
            <a:r>
              <a:rPr lang="ru-RU" sz="1400">
                <a:latin typeface="Times New Roman" pitchFamily="18" charset="0"/>
              </a:rPr>
              <a:t> = 1…3 %) не сказывается на конвективной теплоотдаче от стенок каналов, однако приводит к существенной интенсификации суммарного процесса теплоотдачи (в два и более раз по осредненной теплоотдаче и в три и более раз на начальном участке), что связано с процессами фазового перехода в пограничном слое. </a:t>
            </a:r>
            <a:r>
              <a:rPr lang="ru-RU" sz="1400" b="1" i="1">
                <a:latin typeface="Times New Roman" pitchFamily="18" charset="0"/>
              </a:rPr>
              <a:t>Предложено </a:t>
            </a:r>
            <a:r>
              <a:rPr lang="ru-RU" sz="1400">
                <a:latin typeface="Times New Roman" pitchFamily="18" charset="0"/>
              </a:rPr>
              <a:t>кpитеpиальное уравнение, учитывающее интенсификацию теплоотдачи с помощью комплекса из отношения скрытой теплоты фазового перехода к конвективной составляющей и позволяющее рассчитывать теплоотдачу к влажному воздуху по известным данным для сухого воздуха.</a:t>
            </a:r>
            <a:endParaRPr lang="ru-RU" sz="1400" b="1">
              <a:latin typeface="Times New Roman" pitchFamily="18" charset="0"/>
            </a:endParaRPr>
          </a:p>
          <a:p>
            <a:pPr algn="just">
              <a:lnSpc>
                <a:spcPct val="80000"/>
              </a:lnSpc>
              <a:buFont typeface="Wingdings" pitchFamily="2" charset="2"/>
              <a:buNone/>
            </a:pPr>
            <a:r>
              <a:rPr lang="ru-RU" sz="1400" b="1">
                <a:solidFill>
                  <a:schemeClr val="hlink"/>
                </a:solidFill>
                <a:latin typeface="Times New Roman" pitchFamily="18" charset="0"/>
              </a:rPr>
              <a:t>2.</a:t>
            </a:r>
            <a:r>
              <a:rPr lang="ru-RU" sz="1400">
                <a:latin typeface="Times New Roman" pitchFamily="18" charset="0"/>
              </a:rPr>
              <a:t> </a:t>
            </a:r>
            <a:r>
              <a:rPr lang="ru-RU" sz="1400" b="1" i="1">
                <a:latin typeface="Times New Roman" pitchFamily="18" charset="0"/>
              </a:rPr>
              <a:t>Обоснован, развит и проверен</a:t>
            </a:r>
            <a:r>
              <a:rPr lang="ru-RU" sz="1400">
                <a:latin typeface="Times New Roman" pitchFamily="18" charset="0"/>
              </a:rPr>
              <a:t> </a:t>
            </a:r>
            <a:r>
              <a:rPr lang="ru-RU" sz="1400" b="1">
                <a:latin typeface="Times New Roman" pitchFamily="18" charset="0"/>
              </a:rPr>
              <a:t>гомогенный равновесный двухслойный метод</a:t>
            </a:r>
            <a:r>
              <a:rPr lang="ru-RU" sz="1400">
                <a:latin typeface="Times New Roman" pitchFamily="18" charset="0"/>
              </a:rPr>
              <a:t> расчета процесса локальной теплопередачи применительно к влажному воздуху в перекрестноточном теплообменнике, учитывающий интенсификацию тепло- и массообмена в горячем и холодном трактах с помощью эффективной теплоемкости, описывающей фазовые превращения в пограничном слое по длине каналов. </a:t>
            </a:r>
            <a:r>
              <a:rPr lang="ru-RU" sz="1400" b="1" i="1">
                <a:latin typeface="Times New Roman" pitchFamily="18" charset="0"/>
              </a:rPr>
              <a:t>Выявлены </a:t>
            </a:r>
            <a:r>
              <a:rPr lang="ru-RU" sz="1400">
                <a:latin typeface="Times New Roman" pitchFamily="18" charset="0"/>
              </a:rPr>
              <a:t>границы применимости гомогенного подхода и проведена</a:t>
            </a:r>
            <a:r>
              <a:rPr lang="ru-RU" sz="1400" i="1">
                <a:latin typeface="Times New Roman" pitchFamily="18" charset="0"/>
              </a:rPr>
              <a:t> </a:t>
            </a:r>
            <a:r>
              <a:rPr lang="ru-RU" sz="1400">
                <a:latin typeface="Times New Roman" pitchFamily="18" charset="0"/>
              </a:rPr>
              <a:t>проверка достоверности методики при граничных условиях </a:t>
            </a:r>
            <a:r>
              <a:rPr lang="en-US" sz="1400">
                <a:latin typeface="Times New Roman" pitchFamily="18" charset="0"/>
              </a:rPr>
              <a:t>I</a:t>
            </a:r>
            <a:r>
              <a:rPr lang="ru-RU" sz="1400">
                <a:latin typeface="Times New Roman" pitchFamily="18" charset="0"/>
              </a:rPr>
              <a:t>-го, </a:t>
            </a:r>
            <a:r>
              <a:rPr lang="en-US" sz="1400">
                <a:latin typeface="Times New Roman" pitchFamily="18" charset="0"/>
              </a:rPr>
              <a:t>II</a:t>
            </a:r>
            <a:r>
              <a:rPr lang="ru-RU" sz="1400">
                <a:latin typeface="Times New Roman" pitchFamily="18" charset="0"/>
              </a:rPr>
              <a:t>-го и </a:t>
            </a:r>
            <a:r>
              <a:rPr lang="en-US" sz="1400">
                <a:latin typeface="Times New Roman" pitchFamily="18" charset="0"/>
              </a:rPr>
              <a:t>III</a:t>
            </a:r>
            <a:r>
              <a:rPr lang="ru-RU" sz="1400">
                <a:latin typeface="Times New Roman" pitchFamily="18" charset="0"/>
              </a:rPr>
              <a:t>-го рода. </a:t>
            </a:r>
            <a:r>
              <a:rPr lang="ru-RU" sz="1400" b="1" i="1">
                <a:latin typeface="Times New Roman" pitchFamily="18" charset="0"/>
              </a:rPr>
              <a:t>Установлено</a:t>
            </a:r>
            <a:r>
              <a:rPr lang="ru-RU" sz="1400">
                <a:latin typeface="Times New Roman" pitchFamily="18" charset="0"/>
              </a:rPr>
              <a:t>, что наибольший вклад в интенсификацию теплоотдачи вносит скрытая теплота фазовых переходов – от 50 до 300 %, в то время как вклад теплоотдачи на начальном участке не превышает 50 % от теплоотдачи для участка стабилизированного теплообмена. </a:t>
            </a:r>
            <a:endParaRPr lang="ru-RU" sz="1400" b="1">
              <a:latin typeface="Times New Roman" pitchFamily="18" charset="0"/>
            </a:endParaRPr>
          </a:p>
          <a:p>
            <a:pPr algn="just">
              <a:lnSpc>
                <a:spcPct val="80000"/>
              </a:lnSpc>
              <a:buFont typeface="Wingdings" pitchFamily="2" charset="2"/>
              <a:buNone/>
            </a:pPr>
            <a:r>
              <a:rPr lang="ru-RU" sz="1400" b="1">
                <a:solidFill>
                  <a:schemeClr val="hlink"/>
                </a:solidFill>
                <a:latin typeface="Times New Roman" pitchFamily="18" charset="0"/>
              </a:rPr>
              <a:t>3.</a:t>
            </a:r>
            <a:r>
              <a:rPr lang="ru-RU" sz="1400">
                <a:latin typeface="Times New Roman" pitchFamily="18" charset="0"/>
              </a:rPr>
              <a:t> </a:t>
            </a:r>
            <a:r>
              <a:rPr lang="ru-RU" sz="1400" b="1" i="1">
                <a:latin typeface="Times New Roman" pitchFamily="18" charset="0"/>
              </a:rPr>
              <a:t>Выявлены и исследованы</a:t>
            </a:r>
            <a:r>
              <a:rPr lang="ru-RU" sz="1400" b="1">
                <a:latin typeface="Times New Roman" pitchFamily="18" charset="0"/>
              </a:rPr>
              <a:t> механизмы влияния фазовых переходов</a:t>
            </a:r>
            <a:r>
              <a:rPr lang="ru-RU" sz="1400">
                <a:latin typeface="Times New Roman" pitchFamily="18" charset="0"/>
              </a:rPr>
              <a:t> при испарении и конденсации на интенсификацию процесса теплопередачи в теплообменнике-конденсаторе в области положительных и отрицательных температур влажного воздуха. </a:t>
            </a:r>
            <a:r>
              <a:rPr lang="ru-RU" sz="1400" b="1" i="1">
                <a:latin typeface="Times New Roman" pitchFamily="18" charset="0"/>
              </a:rPr>
              <a:t>Показано</a:t>
            </a:r>
            <a:r>
              <a:rPr lang="ru-RU" sz="1400">
                <a:latin typeface="Times New Roman" pitchFamily="18" charset="0"/>
              </a:rPr>
              <a:t>, что значительное увеличение эффективности теплопередачи в теплообменнике-конденсаторе на 200…300 % при небольших массовых концентрациях влаги (</a:t>
            </a:r>
            <a:r>
              <a:rPr lang="en-US" sz="1400" i="1">
                <a:latin typeface="Times New Roman" pitchFamily="18" charset="0"/>
              </a:rPr>
              <a:t>m</a:t>
            </a:r>
            <a:r>
              <a:rPr lang="ru-RU" sz="1400">
                <a:latin typeface="Times New Roman" pitchFamily="18" charset="0"/>
              </a:rPr>
              <a:t> = 1…3 %)</a:t>
            </a:r>
            <a:r>
              <a:rPr lang="ru-RU" sz="1400" i="1">
                <a:latin typeface="Times New Roman" pitchFamily="18" charset="0"/>
              </a:rPr>
              <a:t> </a:t>
            </a:r>
            <a:r>
              <a:rPr lang="ru-RU" sz="1400">
                <a:latin typeface="Times New Roman" pitchFamily="18" charset="0"/>
              </a:rPr>
              <a:t>связано с резким нелинейным увеличением перепада температур между теплоносителями, возникающим за счет уменьшения термических сопротивлений в горячем и холодном трактах. </a:t>
            </a:r>
            <a:r>
              <a:rPr lang="ru-RU" sz="1400" b="1" i="1">
                <a:latin typeface="Times New Roman" pitchFamily="18" charset="0"/>
              </a:rPr>
              <a:t>Установлено</a:t>
            </a:r>
            <a:r>
              <a:rPr lang="ru-RU" sz="1400" i="1">
                <a:latin typeface="Times New Roman" pitchFamily="18" charset="0"/>
              </a:rPr>
              <a:t>,</a:t>
            </a:r>
            <a:r>
              <a:rPr lang="ru-RU" sz="1400">
                <a:latin typeface="Times New Roman" pitchFamily="18" charset="0"/>
              </a:rPr>
              <a:t> что процесс испарения снижает термическое сопротивление в холодном тракте, процесс конденсации – в горячем тракте; в случае совместного протекания процессов испарения и конденсации наблюдается явление смены доминирования испарения и конденсации, точка перехода которого зависит от уровня температур теплоносителей. </a:t>
            </a:r>
            <a:endParaRPr lang="ru-RU" sz="1400" b="1">
              <a:latin typeface="Times New Roman" pitchFamily="18"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5"/>
          <p:cNvSpPr>
            <a:spLocks noGrp="1"/>
          </p:cNvSpPr>
          <p:nvPr>
            <p:ph type="sldNum" sz="quarter" idx="12"/>
          </p:nvPr>
        </p:nvSpPr>
        <p:spPr/>
        <p:txBody>
          <a:bodyPr/>
          <a:lstStyle/>
          <a:p>
            <a:fld id="{6B57D9D3-D2FC-48BB-9319-7F539C3970FB}" type="slidenum">
              <a:rPr lang="ru-RU"/>
              <a:pPr/>
              <a:t>45</a:t>
            </a:fld>
            <a:endParaRPr lang="ru-RU"/>
          </a:p>
        </p:txBody>
      </p:sp>
      <p:sp>
        <p:nvSpPr>
          <p:cNvPr id="103427" name="Rectangle 3"/>
          <p:cNvSpPr>
            <a:spLocks noGrp="1" noChangeArrowheads="1"/>
          </p:cNvSpPr>
          <p:nvPr>
            <p:ph type="body" idx="1"/>
          </p:nvPr>
        </p:nvSpPr>
        <p:spPr>
          <a:xfrm>
            <a:off x="539750" y="836613"/>
            <a:ext cx="8064500" cy="5589587"/>
          </a:xfrm>
        </p:spPr>
        <p:txBody>
          <a:bodyPr/>
          <a:lstStyle/>
          <a:p>
            <a:pPr algn="just">
              <a:lnSpc>
                <a:spcPct val="80000"/>
              </a:lnSpc>
              <a:buFont typeface="Wingdings" pitchFamily="2" charset="2"/>
              <a:buNone/>
            </a:pPr>
            <a:r>
              <a:rPr lang="ru-RU" sz="1400" b="1">
                <a:solidFill>
                  <a:schemeClr val="hlink"/>
                </a:solidFill>
                <a:latin typeface="Times New Roman" pitchFamily="18" charset="0"/>
              </a:rPr>
              <a:t>4.</a:t>
            </a:r>
            <a:r>
              <a:rPr lang="ru-RU" sz="1400">
                <a:latin typeface="Times New Roman" pitchFamily="18" charset="0"/>
              </a:rPr>
              <a:t> </a:t>
            </a:r>
            <a:r>
              <a:rPr lang="ru-RU" sz="1400" b="1" i="1">
                <a:latin typeface="Times New Roman" pitchFamily="18" charset="0"/>
              </a:rPr>
              <a:t>Развит метод расчета</a:t>
            </a:r>
            <a:r>
              <a:rPr lang="ru-RU" sz="1400" b="1">
                <a:latin typeface="Times New Roman" pitchFamily="18" charset="0"/>
              </a:rPr>
              <a:t> интенсификации теплопередачи</a:t>
            </a:r>
            <a:r>
              <a:rPr lang="ru-RU" sz="1400">
                <a:latin typeface="Times New Roman" pitchFamily="18" charset="0"/>
              </a:rPr>
              <a:t> в воздухо-жидкостном теплообменнике, охлаждаемом влажным воздухом с капельной влагой, </a:t>
            </a:r>
            <a:r>
              <a:rPr lang="ru-RU" sz="1400" b="1" i="1">
                <a:latin typeface="Times New Roman" pitchFamily="18" charset="0"/>
              </a:rPr>
              <a:t>выявлены и исследованы</a:t>
            </a:r>
            <a:r>
              <a:rPr lang="ru-RU" sz="1400">
                <a:latin typeface="Times New Roman" pitchFamily="18" charset="0"/>
              </a:rPr>
              <a:t> механизмы увеличения в 3…5 раз охлаждающей способности теплообменника при относительно небольших массовых концентрациях капельной влаги (</a:t>
            </a:r>
            <a:r>
              <a:rPr lang="ru-RU" sz="1400" i="1">
                <a:latin typeface="Times New Roman" pitchFamily="18" charset="0"/>
              </a:rPr>
              <a:t>m</a:t>
            </a:r>
            <a:r>
              <a:rPr lang="ru-RU" sz="1400">
                <a:latin typeface="Times New Roman" pitchFamily="18" charset="0"/>
              </a:rPr>
              <a:t> = 1 ... 5 %) и неизменной его конструкции. </a:t>
            </a:r>
            <a:r>
              <a:rPr lang="ru-RU" sz="1400" b="1" i="1">
                <a:latin typeface="Times New Roman" pitchFamily="18" charset="0"/>
              </a:rPr>
              <a:t>Показано</a:t>
            </a:r>
            <a:r>
              <a:rPr lang="ru-RU" sz="1400">
                <a:latin typeface="Times New Roman" pitchFamily="18" charset="0"/>
              </a:rPr>
              <a:t>, что эффективность охлаждения нелинейно возрастает с ростом температуры влажного воздуха и связана с ростом вклада скрытой теплоты фазового перехода при испарении капель в процессе теплоотдачи. В частности, при температурах менее 30 °С вклад фазового перехода интенсифицирует теплопередачу на 100…200 %, в то время как при температурах более 40 °С уже достигает значений 300…500 %. </a:t>
            </a:r>
          </a:p>
          <a:p>
            <a:pPr algn="just">
              <a:lnSpc>
                <a:spcPct val="80000"/>
              </a:lnSpc>
              <a:buFont typeface="Wingdings" pitchFamily="2" charset="2"/>
              <a:buNone/>
            </a:pPr>
            <a:r>
              <a:rPr lang="ru-RU" sz="1400" b="1">
                <a:solidFill>
                  <a:schemeClr val="hlink"/>
                </a:solidFill>
                <a:latin typeface="Times New Roman" pitchFamily="18" charset="0"/>
              </a:rPr>
              <a:t>5.</a:t>
            </a:r>
            <a:r>
              <a:rPr lang="ru-RU" sz="1400">
                <a:latin typeface="Times New Roman" pitchFamily="18" charset="0"/>
              </a:rPr>
              <a:t> </a:t>
            </a:r>
            <a:r>
              <a:rPr lang="ru-RU" sz="1400" b="1" i="1">
                <a:latin typeface="Times New Roman" pitchFamily="18" charset="0"/>
              </a:rPr>
              <a:t>Обоснованы, разработаны и проверены</a:t>
            </a:r>
            <a:r>
              <a:rPr lang="ru-RU" sz="1400" b="1">
                <a:latin typeface="Times New Roman" pitchFamily="18" charset="0"/>
              </a:rPr>
              <a:t> метод защиты теплопередающей поверхности</a:t>
            </a:r>
            <a:r>
              <a:rPr lang="ru-RU" sz="1400">
                <a:latin typeface="Times New Roman" pitchFamily="18" charset="0"/>
              </a:rPr>
              <a:t> компактного теплообменника на эксплуатационных режимных параметрах и методика оценки его эффективности. </a:t>
            </a:r>
            <a:r>
              <a:rPr lang="ru-RU" sz="1400" b="1" i="1">
                <a:latin typeface="Times New Roman" pitchFamily="18" charset="0"/>
              </a:rPr>
              <a:t>Предложено</a:t>
            </a:r>
            <a:r>
              <a:rPr lang="ru-RU" sz="1400" i="1">
                <a:latin typeface="Times New Roman" pitchFamily="18" charset="0"/>
              </a:rPr>
              <a:t> </a:t>
            </a:r>
            <a:r>
              <a:rPr lang="ru-RU" sz="1400">
                <a:latin typeface="Times New Roman" pitchFamily="18" charset="0"/>
              </a:rPr>
              <a:t>решение задачи защиты теплопередающей поверхности в виде создания конструкции компактного теплообменника с «управляемым» отношением термических сопротивлений и получением требуемых распределений полей температур теплопередающей поверхности. При этом эффективность защиты оценивается путем сравнения расчетных распределений температур теплообменной поверхности с требуемыми значениями из эксплуатационных особенностей или из дополнительных ограничений (обмерзание, термические напряжения). </a:t>
            </a:r>
            <a:r>
              <a:rPr lang="ru-RU" sz="1400" b="1" i="1">
                <a:latin typeface="Times New Roman" pitchFamily="18" charset="0"/>
              </a:rPr>
              <a:t>Выполнен комплекс исследований</a:t>
            </a:r>
            <a:r>
              <a:rPr lang="ru-RU" sz="1400" b="1">
                <a:latin typeface="Times New Roman" pitchFamily="18" charset="0"/>
              </a:rPr>
              <a:t> </a:t>
            </a:r>
            <a:r>
              <a:rPr lang="ru-RU" sz="1400">
                <a:latin typeface="Times New Roman" pitchFamily="18" charset="0"/>
              </a:rPr>
              <a:t>и установлены основные закономерности взаимосвязи режимных, конструктивных факторов и отношения термических сопротивлений компактного теплообменника, а также их влияние на параметры эффективности защиты теплопередающей поверхности.</a:t>
            </a:r>
            <a:endParaRPr lang="ru-RU" sz="1400" b="1">
              <a:latin typeface="Times New Roman" pitchFamily="18" charset="0"/>
            </a:endParaRPr>
          </a:p>
          <a:p>
            <a:pPr algn="just">
              <a:lnSpc>
                <a:spcPct val="80000"/>
              </a:lnSpc>
              <a:buFont typeface="Wingdings" pitchFamily="2" charset="2"/>
              <a:buNone/>
            </a:pPr>
            <a:r>
              <a:rPr lang="ru-RU" sz="1400" b="1">
                <a:solidFill>
                  <a:schemeClr val="hlink"/>
                </a:solidFill>
                <a:latin typeface="Times New Roman" pitchFamily="18" charset="0"/>
              </a:rPr>
              <a:t>6.</a:t>
            </a:r>
            <a:r>
              <a:rPr lang="ru-RU" sz="1400">
                <a:latin typeface="Times New Roman" pitchFamily="18" charset="0"/>
              </a:rPr>
              <a:t> </a:t>
            </a:r>
            <a:r>
              <a:rPr lang="ru-RU" sz="1400" b="1" i="1">
                <a:latin typeface="Times New Roman" pitchFamily="18" charset="0"/>
              </a:rPr>
              <a:t>Установлены, предложены и обоснованы</a:t>
            </a:r>
            <a:r>
              <a:rPr lang="ru-RU" sz="1400">
                <a:latin typeface="Times New Roman" pitchFamily="18" charset="0"/>
              </a:rPr>
              <a:t> конкретные варианты реализации одноходовых и многоходовых компактных теплообменников-кондесаторов, предотвращающие обмерзание теплопередающей поверхности при отрицательных эксплуатационных температурах воздуха. </a:t>
            </a:r>
            <a:r>
              <a:rPr lang="ru-RU" sz="1400" b="1" i="1">
                <a:latin typeface="Times New Roman" pitchFamily="18" charset="0"/>
              </a:rPr>
              <a:t>Установлено</a:t>
            </a:r>
            <a:r>
              <a:rPr lang="ru-RU" sz="1400" i="1">
                <a:latin typeface="Times New Roman" pitchFamily="18" charset="0"/>
              </a:rPr>
              <a:t>,</a:t>
            </a:r>
            <a:r>
              <a:rPr lang="ru-RU" sz="1400">
                <a:latin typeface="Times New Roman" pitchFamily="18" charset="0"/>
              </a:rPr>
              <a:t> что обмерзание теплопередающей поверхности вызвано ее отрицательными температурами. При этом применяемые варианты защиты: подмешивание горячего воздуха или обогревающие трубки проблемы обмерзания решают локально или временно. </a:t>
            </a:r>
            <a:r>
              <a:rPr lang="ru-RU" sz="1400" b="1" i="1">
                <a:latin typeface="Times New Roman" pitchFamily="18" charset="0"/>
              </a:rPr>
              <a:t>Показано</a:t>
            </a:r>
            <a:r>
              <a:rPr lang="ru-RU" sz="1400" i="1">
                <a:latin typeface="Times New Roman" pitchFamily="18" charset="0"/>
              </a:rPr>
              <a:t>,</a:t>
            </a:r>
            <a:r>
              <a:rPr lang="ru-RU" sz="1400">
                <a:latin typeface="Times New Roman" pitchFamily="18" charset="0"/>
              </a:rPr>
              <a:t> что в случае увеличения отношения термических сопротивлений на 100…400 % за счет режимных и геометрических факторов можно увеличить значения температуры теплопередающей поверхности выше нуля градусов и за счет этого создать «незамерзающую» конструкцию теплообменника-конденсатора.</a:t>
            </a:r>
          </a:p>
        </p:txBody>
      </p:sp>
      <p:sp>
        <p:nvSpPr>
          <p:cNvPr id="103429" name="Rectangle 5"/>
          <p:cNvSpPr>
            <a:spLocks noGrp="1" noChangeArrowheads="1"/>
          </p:cNvSpPr>
          <p:nvPr>
            <p:ph type="title"/>
          </p:nvPr>
        </p:nvSpPr>
        <p:spPr>
          <a:xfrm>
            <a:off x="539750" y="260350"/>
            <a:ext cx="8229600" cy="431800"/>
          </a:xfrm>
          <a:noFill/>
          <a:ln/>
        </p:spPr>
        <p:txBody>
          <a:bodyPr/>
          <a:lstStyle/>
          <a:p>
            <a:pPr algn="ctr"/>
            <a:r>
              <a:rPr lang="ru-RU" sz="2000" b="1">
                <a:solidFill>
                  <a:schemeClr val="hlink"/>
                </a:solidFill>
                <a:effectLst>
                  <a:outerShdw blurRad="38100" dist="38100" dir="2700000" algn="tl">
                    <a:srgbClr val="C0C0C0"/>
                  </a:outerShdw>
                </a:effectLst>
                <a:latin typeface="Tahoma" pitchFamily="34" charset="0"/>
              </a:rPr>
              <a:t>ВЫВОДЫ</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5"/>
          <p:cNvSpPr>
            <a:spLocks noGrp="1"/>
          </p:cNvSpPr>
          <p:nvPr>
            <p:ph type="sldNum" sz="quarter" idx="12"/>
          </p:nvPr>
        </p:nvSpPr>
        <p:spPr/>
        <p:txBody>
          <a:bodyPr/>
          <a:lstStyle/>
          <a:p>
            <a:fld id="{BB59B316-9FEA-4958-A05C-6E849DC99DC1}" type="slidenum">
              <a:rPr lang="ru-RU"/>
              <a:pPr/>
              <a:t>46</a:t>
            </a:fld>
            <a:endParaRPr lang="ru-RU"/>
          </a:p>
        </p:txBody>
      </p:sp>
      <p:sp>
        <p:nvSpPr>
          <p:cNvPr id="194562" name="Rectangle 2"/>
          <p:cNvSpPr>
            <a:spLocks noGrp="1" noChangeArrowheads="1"/>
          </p:cNvSpPr>
          <p:nvPr>
            <p:ph type="body" idx="1"/>
          </p:nvPr>
        </p:nvSpPr>
        <p:spPr>
          <a:xfrm>
            <a:off x="612775" y="1052513"/>
            <a:ext cx="7920038" cy="4824412"/>
          </a:xfrm>
        </p:spPr>
        <p:txBody>
          <a:bodyPr/>
          <a:lstStyle/>
          <a:p>
            <a:pPr algn="just">
              <a:buFont typeface="Wingdings" pitchFamily="2" charset="2"/>
              <a:buNone/>
            </a:pPr>
            <a:r>
              <a:rPr lang="ru-RU" sz="1400" b="1">
                <a:solidFill>
                  <a:schemeClr val="hlink"/>
                </a:solidFill>
                <a:latin typeface="Times New Roman" pitchFamily="18" charset="0"/>
              </a:rPr>
              <a:t>7.</a:t>
            </a:r>
            <a:r>
              <a:rPr lang="ru-RU" sz="1400">
                <a:latin typeface="Times New Roman" pitchFamily="18" charset="0"/>
              </a:rPr>
              <a:t> </a:t>
            </a:r>
            <a:r>
              <a:rPr lang="ru-RU" sz="1400" b="1" i="1">
                <a:latin typeface="Times New Roman" pitchFamily="18" charset="0"/>
              </a:rPr>
              <a:t>Установлены, предложены и обоснованы</a:t>
            </a:r>
            <a:r>
              <a:rPr lang="ru-RU" sz="1400">
                <a:latin typeface="Times New Roman" pitchFamily="18" charset="0"/>
              </a:rPr>
              <a:t> </a:t>
            </a:r>
            <a:r>
              <a:rPr lang="ru-RU" sz="1400" b="1">
                <a:latin typeface="Times New Roman" pitchFamily="18" charset="0"/>
              </a:rPr>
              <a:t>конкретные варианты реализации</a:t>
            </a:r>
            <a:r>
              <a:rPr lang="ru-RU" sz="1400">
                <a:latin typeface="Times New Roman" pitchFamily="18" charset="0"/>
              </a:rPr>
              <a:t> одноходовых и многоходовых компактных первичных теплообменников, позволяющие многократно снизить термические напряжения в их конструкции. </a:t>
            </a:r>
            <a:r>
              <a:rPr lang="ru-RU" sz="1400" b="1" i="1">
                <a:latin typeface="Times New Roman" pitchFamily="18" charset="0"/>
              </a:rPr>
              <a:t>Показано</a:t>
            </a:r>
            <a:r>
              <a:rPr lang="ru-RU" sz="1400" i="1">
                <a:latin typeface="Times New Roman" pitchFamily="18" charset="0"/>
              </a:rPr>
              <a:t>,</a:t>
            </a:r>
            <a:r>
              <a:rPr lang="ru-RU" sz="1400">
                <a:latin typeface="Times New Roman" pitchFamily="18" charset="0"/>
              </a:rPr>
              <a:t> что термические напряжения связаны с градиентами температур в теплопередающей поверхности. При этом применяемые варианты защиты: использование более термоупругих материалов или обручей жесткости крайне дорогостоящие и решают проблему термических напряжений частично. </a:t>
            </a:r>
            <a:r>
              <a:rPr lang="ru-RU" sz="1400" b="1" i="1">
                <a:latin typeface="Times New Roman" pitchFamily="18" charset="0"/>
              </a:rPr>
              <a:t>Доказано</a:t>
            </a:r>
            <a:r>
              <a:rPr lang="ru-RU" sz="1400" i="1">
                <a:latin typeface="Times New Roman" pitchFamily="18" charset="0"/>
              </a:rPr>
              <a:t>,</a:t>
            </a:r>
            <a:r>
              <a:rPr lang="ru-RU" sz="1400">
                <a:latin typeface="Times New Roman" pitchFamily="18" charset="0"/>
              </a:rPr>
              <a:t> что в случае уменьшения отношения термических сопротивлений на 100…400% за счет режимных и геометрических факторов можно резко (в 2…10 раз) снизить градиенты температур в теплопередающей поверхности и вызванные ими термические напряжения. </a:t>
            </a:r>
            <a:r>
              <a:rPr lang="ru-RU" sz="1400" b="1" i="1">
                <a:latin typeface="Times New Roman" pitchFamily="18" charset="0"/>
              </a:rPr>
              <a:t>Показано</a:t>
            </a:r>
            <a:r>
              <a:rPr lang="ru-RU" sz="1400">
                <a:latin typeface="Times New Roman" pitchFamily="18" charset="0"/>
              </a:rPr>
              <a:t>, что наиболее эффективным способом снижения термических напряжений может быть одноходовая конструкция компактного теплообменника с переменным отношением термических сопротивлений по горячему и холодному трактам.</a:t>
            </a:r>
            <a:endParaRPr lang="ru-RU" sz="1400" b="1">
              <a:latin typeface="Times New Roman" pitchFamily="18" charset="0"/>
            </a:endParaRPr>
          </a:p>
          <a:p>
            <a:pPr algn="just">
              <a:buFont typeface="Wingdings" pitchFamily="2" charset="2"/>
              <a:buNone/>
            </a:pPr>
            <a:r>
              <a:rPr lang="ru-RU" sz="1400" b="1">
                <a:solidFill>
                  <a:schemeClr val="hlink"/>
                </a:solidFill>
                <a:latin typeface="Times New Roman" pitchFamily="18" charset="0"/>
              </a:rPr>
              <a:t>8.</a:t>
            </a:r>
            <a:r>
              <a:rPr lang="ru-RU" sz="1400">
                <a:latin typeface="Times New Roman" pitchFamily="18" charset="0"/>
              </a:rPr>
              <a:t> </a:t>
            </a:r>
            <a:r>
              <a:rPr lang="ru-RU" sz="1400" b="1" i="1">
                <a:latin typeface="Times New Roman" pitchFamily="18" charset="0"/>
              </a:rPr>
              <a:t>На основе предложенного методического подхода</a:t>
            </a:r>
            <a:r>
              <a:rPr lang="ru-RU" sz="1400">
                <a:latin typeface="Times New Roman" pitchFamily="18" charset="0"/>
              </a:rPr>
              <a:t> </a:t>
            </a:r>
            <a:r>
              <a:rPr lang="ru-RU" sz="1400" b="1">
                <a:latin typeface="Times New Roman" pitchFamily="18" charset="0"/>
              </a:rPr>
              <a:t>разработан пакет прикладных программ</a:t>
            </a:r>
            <a:r>
              <a:rPr lang="ru-RU" sz="1400">
                <a:latin typeface="Times New Roman" pitchFamily="18" charset="0"/>
              </a:rPr>
              <a:t> для проектирования компактных теплообменников и оптимизации их параметров. С его помощью проведены расчеты и предложены решения актуальных задач в интересах авиационной промышленности, выполненных по заказам предприятий «Наука» и ОКБ им. А.Н. Туполева (г. Москва), ОКБ им. С.В. Ильюшина (г. Москва), Государственный Сибирский НИИ авиации им. С.А Чаплыгина, НАПО им. В.П. Чкалова (г. Новосибирск). Результаты исследований использовались при разработке перспективных образцов компактных теплообменников, в частности для системы кондиционирования воздуха нового поколения, примененной на самолете Ту-204. Разработанный методический подход и пакет программ апробированы в учебно-методических изданиях, имеющих гриф УМО вузов Российской Федерации по образованию в области авиации, ракетостроения и космоса (УМО АРК), и внедрены в учебный процесс НГТУ и МАИ. </a:t>
            </a:r>
          </a:p>
          <a:p>
            <a:pPr algn="just">
              <a:buFont typeface="Wingdings" pitchFamily="2" charset="2"/>
              <a:buNone/>
            </a:pPr>
            <a:endParaRPr lang="ru-RU" sz="1400" i="1">
              <a:latin typeface="Times New Roman" pitchFamily="18" charset="0"/>
            </a:endParaRPr>
          </a:p>
        </p:txBody>
      </p:sp>
      <p:sp>
        <p:nvSpPr>
          <p:cNvPr id="194563" name="Rectangle 3"/>
          <p:cNvSpPr>
            <a:spLocks noGrp="1" noChangeArrowheads="1"/>
          </p:cNvSpPr>
          <p:nvPr>
            <p:ph type="title"/>
          </p:nvPr>
        </p:nvSpPr>
        <p:spPr>
          <a:xfrm>
            <a:off x="468313" y="333375"/>
            <a:ext cx="8229600" cy="431800"/>
          </a:xfrm>
          <a:noFill/>
          <a:ln/>
        </p:spPr>
        <p:txBody>
          <a:bodyPr/>
          <a:lstStyle/>
          <a:p>
            <a:pPr algn="ctr"/>
            <a:r>
              <a:rPr lang="ru-RU" sz="2000" b="1">
                <a:solidFill>
                  <a:schemeClr val="hlink"/>
                </a:solidFill>
                <a:effectLst>
                  <a:outerShdw blurRad="38100" dist="38100" dir="2700000" algn="tl">
                    <a:srgbClr val="C0C0C0"/>
                  </a:outerShdw>
                </a:effectLst>
                <a:latin typeface="Tahoma" pitchFamily="34" charset="0"/>
              </a:rPr>
              <a:t>ВЫВОДЫ</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5"/>
          <p:cNvSpPr>
            <a:spLocks noGrp="1"/>
          </p:cNvSpPr>
          <p:nvPr>
            <p:ph type="sldNum" sz="quarter" idx="12"/>
          </p:nvPr>
        </p:nvSpPr>
        <p:spPr/>
        <p:txBody>
          <a:bodyPr/>
          <a:lstStyle/>
          <a:p>
            <a:fld id="{4220E156-EF07-414C-B644-81D633331023}" type="slidenum">
              <a:rPr lang="ru-RU"/>
              <a:pPr/>
              <a:t>47</a:t>
            </a:fld>
            <a:endParaRPr lang="ru-RU"/>
          </a:p>
        </p:txBody>
      </p:sp>
      <p:sp>
        <p:nvSpPr>
          <p:cNvPr id="232450" name="Rectangle 2"/>
          <p:cNvSpPr>
            <a:spLocks noGrp="1" noChangeArrowheads="1"/>
          </p:cNvSpPr>
          <p:nvPr>
            <p:ph type="body" idx="1"/>
          </p:nvPr>
        </p:nvSpPr>
        <p:spPr>
          <a:xfrm>
            <a:off x="971550" y="1700213"/>
            <a:ext cx="7489825" cy="3744912"/>
          </a:xfrm>
        </p:spPr>
        <p:txBody>
          <a:bodyPr/>
          <a:lstStyle/>
          <a:p>
            <a:pPr algn="just">
              <a:buFont typeface="Wingdings" pitchFamily="2" charset="2"/>
              <a:buNone/>
            </a:pPr>
            <a:endParaRPr lang="ru-RU" sz="900">
              <a:latin typeface="Times New Roman" pitchFamily="18" charset="0"/>
            </a:endParaRPr>
          </a:p>
          <a:p>
            <a:pPr algn="just">
              <a:buFont typeface="Wingdings" pitchFamily="2" charset="2"/>
              <a:buNone/>
            </a:pPr>
            <a:r>
              <a:rPr lang="ru-RU" sz="2400" i="1">
                <a:latin typeface="Times New Roman" pitchFamily="18" charset="0"/>
              </a:rPr>
              <a:t>         </a:t>
            </a:r>
            <a:r>
              <a:rPr lang="ru-RU" sz="1600" b="1" i="1">
                <a:latin typeface="Times New Roman" pitchFamily="18" charset="0"/>
              </a:rPr>
              <a:t>Диссертация является завершенной научно- квалификационной работой, в которой на основании выполненных исследований влияния фазовых превращений влажного воздуха на процесс теплопередачи в компактных пластинчато-ребристых теплообменниках, а также методов защиты теплопередающей поверхности, изложены научно обоснованные технические решения, внедрение которых вносит значительный вклад в развитие экономики страны, заключающиеся в разработке перспективных образцов компактных теплообменников для нового поколения авиационных систем кондиционирования воздуха, позволяющих увеличить эффективность работы, эксплуатационную надежность и ресурс, а также повысить конкурентную способность отечественных образцов техники.</a:t>
            </a:r>
          </a:p>
        </p:txBody>
      </p:sp>
      <p:sp>
        <p:nvSpPr>
          <p:cNvPr id="232451" name="Rectangle 3"/>
          <p:cNvSpPr>
            <a:spLocks noGrp="1" noChangeArrowheads="1"/>
          </p:cNvSpPr>
          <p:nvPr>
            <p:ph type="title"/>
          </p:nvPr>
        </p:nvSpPr>
        <p:spPr>
          <a:xfrm>
            <a:off x="468313" y="620713"/>
            <a:ext cx="8229600" cy="431800"/>
          </a:xfrm>
          <a:noFill/>
          <a:ln/>
        </p:spPr>
        <p:txBody>
          <a:bodyPr/>
          <a:lstStyle/>
          <a:p>
            <a:pPr algn="ctr"/>
            <a:r>
              <a:rPr lang="ru-RU" sz="2000" b="1">
                <a:solidFill>
                  <a:schemeClr val="hlink"/>
                </a:solidFill>
                <a:effectLst>
                  <a:outerShdw blurRad="38100" dist="38100" dir="2700000" algn="tl">
                    <a:srgbClr val="C0C0C0"/>
                  </a:outerShdw>
                </a:effectLst>
                <a:latin typeface="Tahoma" pitchFamily="34" charset="0"/>
              </a:rPr>
              <a:t>ЗАКЛЮЧЕНИЕ</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Затмение">
  <a:themeElements>
    <a:clrScheme name="Затмение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fontScheme name="Затмение">
      <a:majorFont>
        <a:latin typeface="Arial"/>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Затмение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Затмение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Затмение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Затмение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Затмение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Затмение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Затмение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Затмение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Затмение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Затмение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5525</TotalTime>
  <Words>3796</Words>
  <Application>Microsoft Office PowerPoint</Application>
  <PresentationFormat>Экран (4:3)</PresentationFormat>
  <Paragraphs>503</Paragraphs>
  <Slides>47</Slides>
  <Notes>0</Notes>
  <HiddenSlides>0</HiddenSlides>
  <MMClips>0</MMClips>
  <ScaleCrop>false</ScaleCrop>
  <HeadingPairs>
    <vt:vector size="8" baseType="variant">
      <vt:variant>
        <vt:lpstr>Использованные шрифты</vt:lpstr>
      </vt:variant>
      <vt:variant>
        <vt:i4>6</vt:i4>
      </vt:variant>
      <vt:variant>
        <vt:lpstr>Тема</vt:lpstr>
      </vt:variant>
      <vt:variant>
        <vt:i4>1</vt:i4>
      </vt:variant>
      <vt:variant>
        <vt:lpstr>Внедренные серверы OLE</vt:lpstr>
      </vt:variant>
      <vt:variant>
        <vt:i4>7</vt:i4>
      </vt:variant>
      <vt:variant>
        <vt:lpstr>Заголовки слайдов</vt:lpstr>
      </vt:variant>
      <vt:variant>
        <vt:i4>47</vt:i4>
      </vt:variant>
    </vt:vector>
  </HeadingPairs>
  <TitlesOfParts>
    <vt:vector size="61" baseType="lpstr">
      <vt:lpstr>Arial</vt:lpstr>
      <vt:lpstr>Times New Roman</vt:lpstr>
      <vt:lpstr>Verdana</vt:lpstr>
      <vt:lpstr>Wingdings</vt:lpstr>
      <vt:lpstr>Tahoma</vt:lpstr>
      <vt:lpstr>Symbol</vt:lpstr>
      <vt:lpstr>Затмение</vt:lpstr>
      <vt:lpstr>Adobe Photoshop Image</vt:lpstr>
      <vt:lpstr>Лист Microsoft Office Excel</vt:lpstr>
      <vt:lpstr>Microsoft Equation 3.0</vt:lpstr>
      <vt:lpstr>Рисунок Microsoft Word</vt:lpstr>
      <vt:lpstr>Equation.DSMT4</vt:lpstr>
      <vt:lpstr>Microsoft Word Picture</vt:lpstr>
      <vt:lpstr>Диаграмма Microsoft Office Excel</vt:lpstr>
      <vt:lpstr>Новосибирский Государственный Технический Университет Факультет летательных аппаратов   Кафедра технической теплофизики</vt:lpstr>
      <vt:lpstr>Слайд 2</vt:lpstr>
      <vt:lpstr>Слайд 3</vt:lpstr>
      <vt:lpstr>Слайд 4</vt:lpstr>
      <vt:lpstr>ПОЛОЖЕНИЯ, ВЫНОСИМЫЕ НА ЗАЩИТУ</vt:lpstr>
      <vt:lpstr>НАУЧНАЯ И ПРАКТИЧЕСКАЯ ЦЕННОСТЬ РАБОТЫ  ЗАКЛЮЧАЕТСЯ В:</vt:lpstr>
      <vt:lpstr>АПРОБАЦИЯ РАБОТЫ</vt:lpstr>
      <vt:lpstr>Слайд 8</vt:lpstr>
      <vt:lpstr>СТРУКТУРА ДИССЕРТАЦИИ</vt:lpstr>
      <vt:lpstr>Слайд 10</vt:lpstr>
      <vt:lpstr>Слайд 11</vt:lpstr>
      <vt:lpstr>Слайд 12</vt:lpstr>
      <vt:lpstr>РАЗДЕЛ I. ЭКСПЕРИМЕНТАЛЬНЫЕ И ТЕОРЕТИЧЕСКИЕ ИССЛЕДОВАНИЯ КОМПАКТНЫХ ПРТ </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РАЗДЕЛ II. РЕШЕНИЕ АКТУАЛЬНЫХ ПРИКЛАДНЫХ НАУЧНО-ТЕХНИЧЕСКИХ ЗАДАЧ </vt:lpstr>
      <vt:lpstr>Слайд 31</vt:lpstr>
      <vt:lpstr>Слайд 32</vt:lpstr>
      <vt:lpstr>Слайд 33</vt:lpstr>
      <vt:lpstr>Слайд 34</vt:lpstr>
      <vt:lpstr>Слайд 35</vt:lpstr>
      <vt:lpstr>Слайд 36</vt:lpstr>
      <vt:lpstr>Слайд 37</vt:lpstr>
      <vt:lpstr>Слайд 38</vt:lpstr>
      <vt:lpstr>Слайд 39</vt:lpstr>
      <vt:lpstr>Слайд 40</vt:lpstr>
      <vt:lpstr>Слайд 41</vt:lpstr>
      <vt:lpstr>Слайд 42</vt:lpstr>
      <vt:lpstr>Слайд 43</vt:lpstr>
      <vt:lpstr>ВЫВОДЫ</vt:lpstr>
      <vt:lpstr>ВЫВОДЫ</vt:lpstr>
      <vt:lpstr>ВЫВОДЫ</vt:lpstr>
      <vt:lpstr>ЗАКЛЮЧЕНИЕ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Василич</dc:creator>
  <cp:lastModifiedBy>User</cp:lastModifiedBy>
  <cp:revision>266</cp:revision>
  <cp:lastPrinted>2005-12-06T14:18:45Z</cp:lastPrinted>
  <dcterms:created xsi:type="dcterms:W3CDTF">2005-12-02T17:07:29Z</dcterms:created>
  <dcterms:modified xsi:type="dcterms:W3CDTF">2017-03-28T07:10:10Z</dcterms:modified>
</cp:coreProperties>
</file>